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9940" r:id="rId4"/>
  </p:sldMasterIdLst>
  <p:notesMasterIdLst>
    <p:notesMasterId r:id="rId45"/>
  </p:notesMasterIdLst>
  <p:handoutMasterIdLst>
    <p:handoutMasterId r:id="rId46"/>
  </p:handoutMasterIdLst>
  <p:sldIdLst>
    <p:sldId id="482" r:id="rId5"/>
    <p:sldId id="1077" r:id="rId6"/>
    <p:sldId id="900" r:id="rId7"/>
    <p:sldId id="901" r:id="rId8"/>
    <p:sldId id="1137" r:id="rId9"/>
    <p:sldId id="1155" r:id="rId10"/>
    <p:sldId id="1154" r:id="rId11"/>
    <p:sldId id="902" r:id="rId12"/>
    <p:sldId id="904" r:id="rId13"/>
    <p:sldId id="1131" r:id="rId14"/>
    <p:sldId id="1065" r:id="rId15"/>
    <p:sldId id="1140" r:id="rId16"/>
    <p:sldId id="1134" r:id="rId17"/>
    <p:sldId id="1151" r:id="rId18"/>
    <p:sldId id="1166" r:id="rId19"/>
    <p:sldId id="1160" r:id="rId20"/>
    <p:sldId id="257" r:id="rId21"/>
    <p:sldId id="258" r:id="rId22"/>
    <p:sldId id="1161" r:id="rId23"/>
    <p:sldId id="260" r:id="rId24"/>
    <p:sldId id="907" r:id="rId25"/>
    <p:sldId id="1164" r:id="rId26"/>
    <p:sldId id="1162" r:id="rId27"/>
    <p:sldId id="1153" r:id="rId28"/>
    <p:sldId id="1115" r:id="rId29"/>
    <p:sldId id="1165" r:id="rId30"/>
    <p:sldId id="1157" r:id="rId31"/>
    <p:sldId id="276" r:id="rId32"/>
    <p:sldId id="279" r:id="rId33"/>
    <p:sldId id="296" r:id="rId34"/>
    <p:sldId id="299" r:id="rId35"/>
    <p:sldId id="300" r:id="rId36"/>
    <p:sldId id="303" r:id="rId37"/>
    <p:sldId id="286" r:id="rId38"/>
    <p:sldId id="288" r:id="rId39"/>
    <p:sldId id="1141" r:id="rId40"/>
    <p:sldId id="1156" r:id="rId41"/>
    <p:sldId id="1038" r:id="rId42"/>
    <p:sldId id="1037" r:id="rId43"/>
    <p:sldId id="927" r:id="rId4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31800" indent="25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63600" indent="50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96988" indent="7461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728788" indent="10001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000066"/>
    <a:srgbClr val="003399"/>
    <a:srgbClr val="990033"/>
    <a:srgbClr val="660033"/>
    <a:srgbClr val="800000"/>
    <a:srgbClr val="FFFF66"/>
    <a:srgbClr val="4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00095-E976-4DB6-9C22-006DEE07A213}" v="6" dt="2024-06-05T19:58:56.666"/>
    <p1510:client id="{E19CCBFE-59E1-4530-B7B6-20938035867E}" v="1" dt="2024-06-05T18:17:37.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2" autoAdjust="0"/>
    <p:restoredTop sz="84535" autoAdjust="0"/>
  </p:normalViewPr>
  <p:slideViewPr>
    <p:cSldViewPr snapToGrid="0">
      <p:cViewPr varScale="1">
        <p:scale>
          <a:sx n="105" d="100"/>
          <a:sy n="105" d="100"/>
        </p:scale>
        <p:origin x="57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02"/>
    </p:cViewPr>
  </p:sorterViewPr>
  <p:notesViewPr>
    <p:cSldViewPr snapToGrid="0">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133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cs typeface="+mn-cs"/>
              </a:defRPr>
            </a:lvl1pPr>
          </a:lstStyle>
          <a:p>
            <a:pPr>
              <a:defRPr/>
            </a:pPr>
            <a:endParaRPr lang="en-US"/>
          </a:p>
        </p:txBody>
      </p:sp>
      <p:sp>
        <p:nvSpPr>
          <p:cNvPr id="133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133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A0DF0AB9-DD42-4980-A6EE-4A01314017C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EB19063F-07C4-4A68-B30B-C6916ABBA1D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31800" algn="l" rtl="0" eaLnBrk="0" fontAlgn="base" hangingPunct="0">
      <a:spcBef>
        <a:spcPct val="30000"/>
      </a:spcBef>
      <a:spcAft>
        <a:spcPct val="0"/>
      </a:spcAft>
      <a:defRPr sz="1100" kern="1200">
        <a:solidFill>
          <a:schemeClr val="tx1"/>
        </a:solidFill>
        <a:latin typeface="Arial" charset="0"/>
        <a:ea typeface="+mn-ea"/>
        <a:cs typeface="+mn-cs"/>
      </a:defRPr>
    </a:lvl2pPr>
    <a:lvl3pPr marL="863600" algn="l" rtl="0" eaLnBrk="0" fontAlgn="base" hangingPunct="0">
      <a:spcBef>
        <a:spcPct val="30000"/>
      </a:spcBef>
      <a:spcAft>
        <a:spcPct val="0"/>
      </a:spcAft>
      <a:defRPr sz="1100" kern="1200">
        <a:solidFill>
          <a:schemeClr val="tx1"/>
        </a:solidFill>
        <a:latin typeface="Arial" charset="0"/>
        <a:ea typeface="+mn-ea"/>
        <a:cs typeface="+mn-cs"/>
      </a:defRPr>
    </a:lvl3pPr>
    <a:lvl4pPr marL="1296988" algn="l" rtl="0" eaLnBrk="0" fontAlgn="base" hangingPunct="0">
      <a:spcBef>
        <a:spcPct val="30000"/>
      </a:spcBef>
      <a:spcAft>
        <a:spcPct val="0"/>
      </a:spcAft>
      <a:defRPr sz="1100" kern="1200">
        <a:solidFill>
          <a:schemeClr val="tx1"/>
        </a:solidFill>
        <a:latin typeface="Arial" charset="0"/>
        <a:ea typeface="+mn-ea"/>
        <a:cs typeface="+mn-cs"/>
      </a:defRPr>
    </a:lvl4pPr>
    <a:lvl5pPr marL="1728788" algn="l" rtl="0" eaLnBrk="0" fontAlgn="base" hangingPunct="0">
      <a:spcBef>
        <a:spcPct val="30000"/>
      </a:spcBef>
      <a:spcAft>
        <a:spcPct val="0"/>
      </a:spcAft>
      <a:defRPr sz="1100" kern="1200">
        <a:solidFill>
          <a:schemeClr val="tx1"/>
        </a:solidFill>
        <a:latin typeface="Arial" charset="0"/>
        <a:ea typeface="+mn-ea"/>
        <a:cs typeface="+mn-cs"/>
      </a:defRPr>
    </a:lvl5pPr>
    <a:lvl6pPr marL="2162327" algn="l" defTabSz="864931" rtl="0" eaLnBrk="1" latinLnBrk="0" hangingPunct="1">
      <a:defRPr sz="1100" kern="1200">
        <a:solidFill>
          <a:schemeClr val="tx1"/>
        </a:solidFill>
        <a:latin typeface="+mn-lt"/>
        <a:ea typeface="+mn-ea"/>
        <a:cs typeface="+mn-cs"/>
      </a:defRPr>
    </a:lvl6pPr>
    <a:lvl7pPr marL="2594793" algn="l" defTabSz="864931" rtl="0" eaLnBrk="1" latinLnBrk="0" hangingPunct="1">
      <a:defRPr sz="1100" kern="1200">
        <a:solidFill>
          <a:schemeClr val="tx1"/>
        </a:solidFill>
        <a:latin typeface="+mn-lt"/>
        <a:ea typeface="+mn-ea"/>
        <a:cs typeface="+mn-cs"/>
      </a:defRPr>
    </a:lvl7pPr>
    <a:lvl8pPr marL="3027258" algn="l" defTabSz="864931" rtl="0" eaLnBrk="1" latinLnBrk="0" hangingPunct="1">
      <a:defRPr sz="1100" kern="1200">
        <a:solidFill>
          <a:schemeClr val="tx1"/>
        </a:solidFill>
        <a:latin typeface="+mn-lt"/>
        <a:ea typeface="+mn-ea"/>
        <a:cs typeface="+mn-cs"/>
      </a:defRPr>
    </a:lvl8pPr>
    <a:lvl9pPr marL="3459724" algn="l" defTabSz="86493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otes Placeholde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13</a:t>
            </a:fld>
            <a:endParaRPr lang="en-US" altLang="en-US" dirty="0"/>
          </a:p>
        </p:txBody>
      </p:sp>
    </p:spTree>
    <p:extLst>
      <p:ext uri="{BB962C8B-B14F-4D97-AF65-F5344CB8AC3E}">
        <p14:creationId xmlns:p14="http://schemas.microsoft.com/office/powerpoint/2010/main" val="1156368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14</a:t>
            </a:fld>
            <a:endParaRPr lang="en-US" altLang="en-US" dirty="0"/>
          </a:p>
        </p:txBody>
      </p:sp>
    </p:spTree>
    <p:extLst>
      <p:ext uri="{BB962C8B-B14F-4D97-AF65-F5344CB8AC3E}">
        <p14:creationId xmlns:p14="http://schemas.microsoft.com/office/powerpoint/2010/main" val="289490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21</a:t>
            </a:fld>
            <a:endParaRPr lang="en-US" altLang="en-US" dirty="0"/>
          </a:p>
        </p:txBody>
      </p:sp>
    </p:spTree>
    <p:extLst>
      <p:ext uri="{BB962C8B-B14F-4D97-AF65-F5344CB8AC3E}">
        <p14:creationId xmlns:p14="http://schemas.microsoft.com/office/powerpoint/2010/main" val="2861856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B19063F-07C4-4A68-B30B-C6916ABBA1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9962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26</a:t>
            </a:fld>
            <a:endParaRPr lang="en-US" altLang="en-US" dirty="0"/>
          </a:p>
        </p:txBody>
      </p:sp>
    </p:spTree>
    <p:extLst>
      <p:ext uri="{BB962C8B-B14F-4D97-AF65-F5344CB8AC3E}">
        <p14:creationId xmlns:p14="http://schemas.microsoft.com/office/powerpoint/2010/main" val="408138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B19063F-07C4-4A68-B30B-C6916ABBA1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2427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indent="-117475">
              <a:spcBef>
                <a:spcPts val="700"/>
              </a:spcBef>
              <a:buFontTx/>
              <a:buChar char="•"/>
            </a:pPr>
            <a:r>
              <a:rPr lang="en-US" altLang="en-US" dirty="0"/>
              <a:t>TRICARE is available worldwide and managed regionally. There are two TRICARE regions in the United States—TRICARE East and TRICARE West—and one overseas region with three areas—TRICARE Eurasia-Africa, TRICARE Latin America and Canada, and TRICARE Pacific. Benefits are the same regardless of where you live, but there are different customer service contacts for each region.</a:t>
            </a:r>
          </a:p>
          <a:p>
            <a:pPr marL="117475" indent="-117475">
              <a:spcBef>
                <a:spcPts val="700"/>
              </a:spcBef>
              <a:buFontTx/>
              <a:buChar char="•"/>
            </a:pPr>
            <a:r>
              <a:rPr lang="en-US" altLang="en-US" dirty="0"/>
              <a:t>Health Net Federal Services, LLC administers the benefit in the West Region and Humana Military administers the benefit in the East Region. Both regional contractors partner with the Military Health System to provide health, medical, and administrative support including customer service, claims processing, and prior authorizations for certain health care services. </a:t>
            </a:r>
          </a:p>
          <a:p>
            <a:pPr marL="117475" indent="-117475">
              <a:spcBef>
                <a:spcPts val="700"/>
              </a:spcBef>
              <a:buFontTx/>
              <a:buChar char="•"/>
            </a:pPr>
            <a:r>
              <a:rPr lang="en-US" altLang="en-US" dirty="0"/>
              <a:t>Contact information for each region will be provided at the end of this presentation.</a:t>
            </a:r>
          </a:p>
          <a:p>
            <a:pPr marL="122057" indent="-122057">
              <a:spcBef>
                <a:spcPts val="727"/>
              </a:spcBef>
              <a:buFontTx/>
              <a:buChar char="•"/>
              <a:defRPr/>
            </a:pPr>
            <a:r>
              <a:rPr lang="en-US" altLang="en-US" dirty="0"/>
              <a:t>Each regional contractor has a website and call center to help with your questions.</a:t>
            </a:r>
          </a:p>
          <a:p>
            <a:pPr marL="122057" indent="-122057">
              <a:spcBef>
                <a:spcPts val="727"/>
              </a:spcBef>
              <a:buFontTx/>
              <a:buChar char="•"/>
              <a:defRPr/>
            </a:pPr>
            <a:r>
              <a:rPr lang="en-US" altLang="en-US" dirty="0"/>
              <a:t>Separate contractors administer TRICARE’s dental and pharmacy benefits. </a:t>
            </a:r>
          </a:p>
        </p:txBody>
      </p:sp>
      <p:sp>
        <p:nvSpPr>
          <p:cNvPr id="4" name="Slide Number Placeholder 3"/>
          <p:cNvSpPr>
            <a:spLocks noGrp="1"/>
          </p:cNvSpPr>
          <p:nvPr>
            <p:ph type="sldNum" sz="quarter" idx="10"/>
          </p:nvPr>
        </p:nvSpPr>
        <p:spPr/>
        <p:txBody>
          <a:bodyPr/>
          <a:lstStyle/>
          <a:p>
            <a:fld id="{35B0457E-B0D8-4177-AE16-9F59CF36BFCF}" type="slidenum">
              <a:rPr lang="en-US" smtClean="0"/>
              <a:t>28</a:t>
            </a:fld>
            <a:endParaRPr lang="en-US"/>
          </a:p>
        </p:txBody>
      </p:sp>
      <p:sp>
        <p:nvSpPr>
          <p:cNvPr id="5" name="Footer Placeholder 4"/>
          <p:cNvSpPr>
            <a:spLocks noGrp="1"/>
          </p:cNvSpPr>
          <p:nvPr>
            <p:ph type="ftr" sz="quarter" idx="11"/>
          </p:nvPr>
        </p:nvSpPr>
        <p:spPr/>
        <p:txBody>
          <a:bodyPr/>
          <a:lstStyle/>
          <a:p>
            <a:r>
              <a:rPr lang="en-US"/>
              <a:t>allen.m.carter.civ@mail.mil</a:t>
            </a:r>
          </a:p>
        </p:txBody>
      </p:sp>
    </p:spTree>
    <p:extLst>
      <p:ext uri="{BB962C8B-B14F-4D97-AF65-F5344CB8AC3E}">
        <p14:creationId xmlns:p14="http://schemas.microsoft.com/office/powerpoint/2010/main" val="171713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3508" indent="-123508">
              <a:spcBef>
                <a:spcPts val="727"/>
              </a:spcBef>
              <a:buFont typeface="Arial" panose="020B0604020202020204" pitchFamily="34" charset="0"/>
              <a:buChar char="•"/>
              <a:defRPr/>
            </a:pPr>
            <a:r>
              <a:rPr lang="en-US" dirty="0"/>
              <a:t>You must be registered in the Defense Enrollment Eligibility Reporting System, or DEERS, to use TRICARE. DEERS is a database of service members and dependents worldwide who are eligible for military benefits. After you are registered in DEERS, you can get a uniformed services ID card. </a:t>
            </a:r>
          </a:p>
          <a:p>
            <a:pPr marL="361023" lvl="1" indent="-123508">
              <a:spcBef>
                <a:spcPts val="208"/>
              </a:spcBef>
              <a:buFont typeface="Times New Roman" panose="02020603050405020304" pitchFamily="18" charset="0"/>
              <a:buChar char="–"/>
              <a:defRPr/>
            </a:pPr>
            <a:r>
              <a:rPr lang="en-US" dirty="0"/>
              <a:t>Sponsors are automatically registered in DEERS. </a:t>
            </a:r>
          </a:p>
          <a:p>
            <a:pPr marL="361023" lvl="1" indent="-123508">
              <a:spcBef>
                <a:spcPts val="208"/>
              </a:spcBef>
              <a:buFont typeface="Times New Roman" panose="02020603050405020304" pitchFamily="18" charset="0"/>
              <a:buChar char="–"/>
              <a:defRPr/>
            </a:pPr>
            <a:r>
              <a:rPr lang="en-US" dirty="0"/>
              <a:t>Sponsors must add their family members in DEERS for them to use TRICARE.</a:t>
            </a:r>
            <a:r>
              <a:rPr lang="en-US" dirty="0">
                <a:solidFill>
                  <a:srgbClr val="000000"/>
                </a:solidFill>
              </a:rPr>
              <a:t> If a sponsor is not available, a person with power of attorney from the sponsor may add family members to DEERS.</a:t>
            </a:r>
            <a:r>
              <a:rPr lang="en-US" dirty="0"/>
              <a:t> </a:t>
            </a:r>
          </a:p>
          <a:p>
            <a:pPr marL="608039" lvl="2" indent="-123508">
              <a:spcBef>
                <a:spcPts val="208"/>
              </a:spcBef>
              <a:buFont typeface="Arial" panose="020B0604020202020204" pitchFamily="34" charset="0"/>
              <a:buChar char="•"/>
              <a:defRPr/>
            </a:pPr>
            <a:r>
              <a:rPr lang="en-US" dirty="0">
                <a:solidFill>
                  <a:srgbClr val="000000"/>
                </a:solidFill>
              </a:rPr>
              <a:t>To add family members, go to an ID card office. </a:t>
            </a:r>
            <a:r>
              <a:rPr lang="en-US" dirty="0"/>
              <a:t>You can find an office at</a:t>
            </a:r>
            <a:r>
              <a:rPr lang="en-US" dirty="0">
                <a:solidFill>
                  <a:srgbClr val="A50021"/>
                </a:solidFill>
              </a:rPr>
              <a:t> </a:t>
            </a:r>
            <a:r>
              <a:rPr lang="en-US" b="1" dirty="0"/>
              <a:t>www.dmdc.osd.mil/rsl</a:t>
            </a:r>
            <a:r>
              <a:rPr lang="en-US" dirty="0"/>
              <a:t>. </a:t>
            </a:r>
          </a:p>
          <a:p>
            <a:pPr marL="608039" lvl="2" indent="-123508">
              <a:spcBef>
                <a:spcPts val="208"/>
              </a:spcBef>
              <a:buFont typeface="Arial" panose="020B0604020202020204" pitchFamily="34" charset="0"/>
              <a:buChar char="•"/>
              <a:defRPr/>
            </a:pPr>
            <a:r>
              <a:rPr lang="en-US" dirty="0"/>
              <a:t>You must have appropriate paperwork</a:t>
            </a:r>
            <a:r>
              <a:rPr lang="en-US" dirty="0">
                <a:solidFill>
                  <a:srgbClr val="000000"/>
                </a:solidFill>
              </a:rPr>
              <a:t>, such as a marriage certificate, birth certificate and/or adoption papers. </a:t>
            </a:r>
          </a:p>
          <a:p>
            <a:pPr marL="608039" lvl="2" indent="-123508">
              <a:spcBef>
                <a:spcPts val="208"/>
              </a:spcBef>
              <a:buFont typeface="Arial" panose="020B0604020202020204" pitchFamily="34" charset="0"/>
              <a:buChar char="•"/>
              <a:defRPr/>
            </a:pPr>
            <a:r>
              <a:rPr lang="en-US" dirty="0"/>
              <a:t>Once added, family members age 18 and older may update their own contact information. </a:t>
            </a:r>
            <a:endParaRPr lang="en-US" dirty="0">
              <a:solidFill>
                <a:srgbClr val="000000"/>
              </a:solidFill>
            </a:endParaRPr>
          </a:p>
          <a:p>
            <a:pPr marL="123508" indent="-123508">
              <a:spcBef>
                <a:spcPts val="727"/>
              </a:spcBef>
              <a:buFont typeface="Arial" panose="020B0604020202020204" pitchFamily="34" charset="0"/>
              <a:buChar char="•"/>
              <a:defRPr/>
            </a:pPr>
            <a:r>
              <a:rPr lang="en-US" dirty="0"/>
              <a:t>You must update DEERS when you have life changes, such as moving, getting married or divorced, or adopting or having a child. </a:t>
            </a:r>
          </a:p>
          <a:p>
            <a:pPr marL="123508" indent="-123508">
              <a:spcBef>
                <a:spcPts val="727"/>
              </a:spcBef>
              <a:buFont typeface="Arial" panose="020B0604020202020204" pitchFamily="34" charset="0"/>
              <a:buChar char="•"/>
              <a:defRPr/>
            </a:pPr>
            <a:r>
              <a:rPr lang="en-US" dirty="0"/>
              <a:t>Check your eligibility and update your contact information </a:t>
            </a:r>
            <a:r>
              <a:rPr lang="en-US" dirty="0">
                <a:solidFill>
                  <a:srgbClr val="000000"/>
                </a:solidFill>
              </a:rPr>
              <a:t>at </a:t>
            </a:r>
            <a:r>
              <a:rPr lang="en-US" b="1" dirty="0"/>
              <a:t>http://milconnect.dmdc.osd.mil</a:t>
            </a:r>
            <a:r>
              <a:rPr lang="en-US" dirty="0">
                <a:solidFill>
                  <a:srgbClr val="000000"/>
                </a:solidFill>
              </a:rPr>
              <a:t>. You can also update your information by phone or fax or by going to an ID card office. </a:t>
            </a:r>
          </a:p>
          <a:p>
            <a:pPr marL="123508" indent="-123508">
              <a:spcBef>
                <a:spcPts val="727"/>
              </a:spcBef>
              <a:buFont typeface="Arial" panose="020B0604020202020204" pitchFamily="34" charset="0"/>
              <a:buChar char="•"/>
              <a:defRPr/>
            </a:pPr>
            <a:r>
              <a:rPr lang="en-US" dirty="0"/>
              <a:t>For more information, visit </a:t>
            </a:r>
            <a:r>
              <a:rPr lang="en-US" b="1" dirty="0"/>
              <a:t>www.tricare.mil/deers</a:t>
            </a:r>
            <a:r>
              <a:rPr lang="en-US" dirty="0"/>
              <a:t>.</a:t>
            </a:r>
          </a:p>
        </p:txBody>
      </p:sp>
      <p:sp>
        <p:nvSpPr>
          <p:cNvPr id="4" name="Slide Number Placeholder 3"/>
          <p:cNvSpPr>
            <a:spLocks noGrp="1"/>
          </p:cNvSpPr>
          <p:nvPr>
            <p:ph type="sldNum" sz="quarter" idx="10"/>
          </p:nvPr>
        </p:nvSpPr>
        <p:spPr/>
        <p:txBody>
          <a:bodyPr/>
          <a:lstStyle/>
          <a:p>
            <a:fld id="{35B0457E-B0D8-4177-AE16-9F59CF36BFCF}" type="slidenum">
              <a:rPr lang="en-US" smtClean="0"/>
              <a:t>29</a:t>
            </a:fld>
            <a:endParaRPr lang="en-US"/>
          </a:p>
        </p:txBody>
      </p:sp>
      <p:sp>
        <p:nvSpPr>
          <p:cNvPr id="5" name="Footer Placeholder 4"/>
          <p:cNvSpPr>
            <a:spLocks noGrp="1"/>
          </p:cNvSpPr>
          <p:nvPr>
            <p:ph type="ftr" sz="quarter" idx="11"/>
          </p:nvPr>
        </p:nvSpPr>
        <p:spPr/>
        <p:txBody>
          <a:bodyPr/>
          <a:lstStyle/>
          <a:p>
            <a:r>
              <a:rPr lang="en-US"/>
              <a:t>allen.m.carter.civ@mail.mil</a:t>
            </a:r>
          </a:p>
        </p:txBody>
      </p:sp>
    </p:spTree>
    <p:extLst>
      <p:ext uri="{BB962C8B-B14F-4D97-AF65-F5344CB8AC3E}">
        <p14:creationId xmlns:p14="http://schemas.microsoft.com/office/powerpoint/2010/main" val="419908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2057" indent="-122057">
              <a:spcBef>
                <a:spcPts val="727"/>
              </a:spcBef>
              <a:buFontTx/>
              <a:buChar char="•"/>
              <a:defRPr/>
            </a:pPr>
            <a:r>
              <a:rPr lang="en-US" dirty="0">
                <a:solidFill>
                  <a:srgbClr val="000000"/>
                </a:solidFill>
              </a:rPr>
              <a:t>There are many self-service options to help you manage your TRICARE benefit.</a:t>
            </a:r>
          </a:p>
          <a:p>
            <a:pPr marL="122057" indent="-122057">
              <a:spcBef>
                <a:spcPts val="727"/>
              </a:spcBef>
              <a:buFontTx/>
              <a:buChar char="•"/>
              <a:defRPr/>
            </a:pPr>
            <a:r>
              <a:rPr lang="en-US" dirty="0"/>
              <a:t>You can find all the TRICARE information you need at </a:t>
            </a:r>
            <a:r>
              <a:rPr lang="en-US" b="1" dirty="0"/>
              <a:t>www.tricare.mil</a:t>
            </a:r>
            <a:r>
              <a:rPr lang="en-US" dirty="0"/>
              <a:t>. </a:t>
            </a:r>
          </a:p>
          <a:p>
            <a:pPr marL="122057" indent="-122057">
              <a:spcBef>
                <a:spcPts val="727"/>
              </a:spcBef>
              <a:buFontTx/>
              <a:buChar char="•"/>
              <a:defRPr/>
            </a:pPr>
            <a:r>
              <a:rPr lang="en-US" dirty="0">
                <a:solidFill>
                  <a:srgbClr val="000000"/>
                </a:solidFill>
              </a:rPr>
              <a:t>The Beneficiary Web Enrollment website</a:t>
            </a:r>
            <a:r>
              <a:rPr lang="en-US" dirty="0"/>
              <a:t> is a secure portal that allows you </a:t>
            </a:r>
            <a:r>
              <a:rPr lang="en-US" altLang="en-US" dirty="0"/>
              <a:t>to</a:t>
            </a:r>
            <a:r>
              <a:rPr lang="en-US" altLang="en-US" dirty="0">
                <a:solidFill>
                  <a:srgbClr val="000000"/>
                </a:solidFill>
              </a:rPr>
              <a:t> e</a:t>
            </a:r>
            <a:r>
              <a:rPr lang="en-US" dirty="0">
                <a:solidFill>
                  <a:srgbClr val="000000"/>
                </a:solidFill>
              </a:rPr>
              <a:t>nroll or </a:t>
            </a:r>
            <a:r>
              <a:rPr lang="en-US" dirty="0" err="1">
                <a:solidFill>
                  <a:srgbClr val="000000"/>
                </a:solidFill>
              </a:rPr>
              <a:t>disenroll</a:t>
            </a:r>
            <a:r>
              <a:rPr lang="en-US" dirty="0">
                <a:solidFill>
                  <a:srgbClr val="000000"/>
                </a:solidFill>
              </a:rPr>
              <a:t> from different program options, select or change PCMs and update DEERS contact information. For more information visit, </a:t>
            </a:r>
            <a:r>
              <a:rPr lang="en-US" b="1" dirty="0"/>
              <a:t>www.dmdc.osd.mil/appj/bwe</a:t>
            </a:r>
            <a:r>
              <a:rPr lang="en-US" dirty="0"/>
              <a:t>. The BWE website is not available overseas. </a:t>
            </a:r>
            <a:endParaRPr lang="en-US" dirty="0">
              <a:solidFill>
                <a:srgbClr val="000000"/>
              </a:solidFill>
            </a:endParaRPr>
          </a:p>
          <a:p>
            <a:pPr marL="122057" lvl="1" indent="-122057">
              <a:spcBef>
                <a:spcPts val="727"/>
              </a:spcBef>
              <a:buFontTx/>
              <a:buChar char="•"/>
              <a:defRPr/>
            </a:pPr>
            <a:r>
              <a:rPr lang="en-US" dirty="0"/>
              <a:t>You can update contact information in DEERS, find an ID card office and more through the </a:t>
            </a:r>
            <a:br>
              <a:rPr lang="en-US" dirty="0"/>
            </a:br>
            <a:r>
              <a:rPr lang="en-US" dirty="0"/>
              <a:t>Defense Manpower Data Center’s </a:t>
            </a:r>
            <a:r>
              <a:rPr lang="en-US" dirty="0" err="1"/>
              <a:t>milConnect</a:t>
            </a:r>
            <a:r>
              <a:rPr lang="en-US" dirty="0"/>
              <a:t> website at </a:t>
            </a:r>
            <a:r>
              <a:rPr lang="en-US" b="1" dirty="0"/>
              <a:t>http://milconnect.dmdc.osd.mil</a:t>
            </a:r>
            <a:r>
              <a:rPr lang="en-US" dirty="0"/>
              <a:t>.</a:t>
            </a:r>
          </a:p>
          <a:p>
            <a:pPr marL="122057" lvl="1" indent="-122057">
              <a:spcBef>
                <a:spcPts val="727"/>
              </a:spcBef>
              <a:buFontTx/>
              <a:buChar char="•"/>
              <a:defRPr/>
            </a:pPr>
            <a:r>
              <a:rPr lang="en-US" dirty="0">
                <a:solidFill>
                  <a:srgbClr val="000000"/>
                </a:solidFill>
              </a:rPr>
              <a:t>Each regional contractor offers different self-service options</a:t>
            </a:r>
            <a:r>
              <a:rPr lang="en-US" dirty="0"/>
              <a:t>. To find out more, go to your regional contractor's website.</a:t>
            </a:r>
            <a:endParaRPr lang="en-US" dirty="0">
              <a:solidFill>
                <a:srgbClr val="000000"/>
              </a:solidFill>
            </a:endParaRPr>
          </a:p>
          <a:p>
            <a:pPr marL="653099" lvl="1" indent="-178118">
              <a:spcBef>
                <a:spcPts val="1870"/>
              </a:spcBef>
              <a:buFont typeface="Arial" pitchFamily="34" charset="0"/>
              <a:buChar char="•"/>
              <a:defRPr/>
            </a:pPr>
            <a:endParaRPr lang="en-US" dirty="0">
              <a:solidFill>
                <a:srgbClr val="000000"/>
              </a:solidFill>
            </a:endParaRPr>
          </a:p>
          <a:p>
            <a:pPr>
              <a:spcBef>
                <a:spcPts val="1870"/>
              </a:spcBef>
              <a:defRPr/>
            </a:pPr>
            <a:endParaRPr lang="en-US" dirty="0">
              <a:solidFill>
                <a:srgbClr val="000000"/>
              </a:solidFill>
            </a:endParaRPr>
          </a:p>
          <a:p>
            <a:pPr>
              <a:spcBef>
                <a:spcPts val="1870"/>
              </a:spcBef>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35B0457E-B0D8-4177-AE16-9F59CF36BFCF}" type="slidenum">
              <a:rPr lang="en-US" smtClean="0"/>
              <a:t>34</a:t>
            </a:fld>
            <a:endParaRPr lang="en-US"/>
          </a:p>
        </p:txBody>
      </p:sp>
      <p:sp>
        <p:nvSpPr>
          <p:cNvPr id="5" name="Footer Placeholder 4"/>
          <p:cNvSpPr>
            <a:spLocks noGrp="1"/>
          </p:cNvSpPr>
          <p:nvPr>
            <p:ph type="ftr" sz="quarter" idx="11"/>
          </p:nvPr>
        </p:nvSpPr>
        <p:spPr/>
        <p:txBody>
          <a:bodyPr/>
          <a:lstStyle/>
          <a:p>
            <a:r>
              <a:rPr lang="en-US"/>
              <a:t>allen.m.carter.civ@mail.mil</a:t>
            </a:r>
          </a:p>
        </p:txBody>
      </p:sp>
    </p:spTree>
    <p:extLst>
      <p:ext uri="{BB962C8B-B14F-4D97-AF65-F5344CB8AC3E}">
        <p14:creationId xmlns:p14="http://schemas.microsoft.com/office/powerpoint/2010/main" val="228077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Arial" panose="020B0604020202020204" pitchFamily="34" charset="0"/>
              </a:defRPr>
            </a:lvl1pPr>
            <a:lvl2pPr marL="742950" indent="-285750" defTabSz="931863">
              <a:spcBef>
                <a:spcPct val="30000"/>
              </a:spcBef>
              <a:defRPr sz="1100">
                <a:solidFill>
                  <a:schemeClr val="tx1"/>
                </a:solidFill>
                <a:latin typeface="Arial" panose="020B0604020202020204" pitchFamily="34" charset="0"/>
              </a:defRPr>
            </a:lvl2pPr>
            <a:lvl3pPr marL="1143000" indent="-228600" defTabSz="931863">
              <a:spcBef>
                <a:spcPct val="30000"/>
              </a:spcBef>
              <a:defRPr sz="1100">
                <a:solidFill>
                  <a:schemeClr val="tx1"/>
                </a:solidFill>
                <a:latin typeface="Arial" panose="020B0604020202020204" pitchFamily="34" charset="0"/>
              </a:defRPr>
            </a:lvl3pPr>
            <a:lvl4pPr marL="1600200" indent="-228600" defTabSz="931863">
              <a:spcBef>
                <a:spcPct val="30000"/>
              </a:spcBef>
              <a:defRPr sz="1100">
                <a:solidFill>
                  <a:schemeClr val="tx1"/>
                </a:solidFill>
                <a:latin typeface="Arial" panose="020B0604020202020204" pitchFamily="34" charset="0"/>
              </a:defRPr>
            </a:lvl4pPr>
            <a:lvl5pPr marL="2057400" indent="-228600" defTabSz="931863">
              <a:spcBef>
                <a:spcPct val="30000"/>
              </a:spcBef>
              <a:defRPr sz="11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1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1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1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C66FE73A-0F93-4F5F-9E43-648D45F6FD2B}" type="slidenum">
              <a:rPr lang="en-US" altLang="en-US" sz="1200" smtClean="0"/>
              <a:pPr>
                <a:spcBef>
                  <a:spcPct val="0"/>
                </a:spcBef>
              </a:pPr>
              <a:t>2</a:t>
            </a:fld>
            <a:endParaRPr lang="en-US" altLang="en-US" sz="1200"/>
          </a:p>
        </p:txBody>
      </p:sp>
    </p:spTree>
    <p:extLst>
      <p:ext uri="{BB962C8B-B14F-4D97-AF65-F5344CB8AC3E}">
        <p14:creationId xmlns:p14="http://schemas.microsoft.com/office/powerpoint/2010/main" val="4235164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2057" indent="-122057">
              <a:spcAft>
                <a:spcPts val="727"/>
              </a:spcAft>
              <a:buFontTx/>
              <a:buChar char="•"/>
            </a:pPr>
            <a:r>
              <a:rPr lang="en-US" altLang="en-US" dirty="0"/>
              <a:t>This slide shows contact information for stateside and overseas regional contractors, as well as other important sources for more information.</a:t>
            </a:r>
          </a:p>
          <a:p>
            <a:pPr marL="122057" indent="-122057">
              <a:spcAft>
                <a:spcPts val="727"/>
              </a:spcAft>
              <a:buFontTx/>
              <a:buChar char="•"/>
            </a:pPr>
            <a:r>
              <a:rPr lang="en-US" altLang="en-US" dirty="0"/>
              <a:t>Remember, your regional contractor is based on where you live. </a:t>
            </a:r>
          </a:p>
          <a:p>
            <a:pPr marL="122057" indent="-122057">
              <a:spcBef>
                <a:spcPts val="727"/>
              </a:spcBef>
            </a:pP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35B0457E-B0D8-4177-AE16-9F59CF36BFCF}" type="slidenum">
              <a:rPr lang="en-US" smtClean="0"/>
              <a:t>35</a:t>
            </a:fld>
            <a:endParaRPr lang="en-US"/>
          </a:p>
        </p:txBody>
      </p:sp>
      <p:sp>
        <p:nvSpPr>
          <p:cNvPr id="5" name="Footer Placeholder 4"/>
          <p:cNvSpPr>
            <a:spLocks noGrp="1"/>
          </p:cNvSpPr>
          <p:nvPr>
            <p:ph type="ftr" sz="quarter" idx="11"/>
          </p:nvPr>
        </p:nvSpPr>
        <p:spPr/>
        <p:txBody>
          <a:bodyPr/>
          <a:lstStyle/>
          <a:p>
            <a:r>
              <a:rPr lang="en-US"/>
              <a:t>allen.m.carter.civ@mail.mil</a:t>
            </a:r>
          </a:p>
        </p:txBody>
      </p:sp>
    </p:spTree>
    <p:extLst>
      <p:ext uri="{BB962C8B-B14F-4D97-AF65-F5344CB8AC3E}">
        <p14:creationId xmlns:p14="http://schemas.microsoft.com/office/powerpoint/2010/main" val="993414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B19063F-07C4-4A68-B30B-C6916ABBA1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9708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B19063F-07C4-4A68-B30B-C6916ABBA1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9708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38</a:t>
            </a:fld>
            <a:endParaRPr lang="en-US" altLang="en-US" dirty="0"/>
          </a:p>
        </p:txBody>
      </p:sp>
    </p:spTree>
    <p:extLst>
      <p:ext uri="{BB962C8B-B14F-4D97-AF65-F5344CB8AC3E}">
        <p14:creationId xmlns:p14="http://schemas.microsoft.com/office/powerpoint/2010/main" val="329858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39</a:t>
            </a:fld>
            <a:endParaRPr lang="en-US" altLang="en-US" dirty="0"/>
          </a:p>
        </p:txBody>
      </p:sp>
    </p:spTree>
    <p:extLst>
      <p:ext uri="{BB962C8B-B14F-4D97-AF65-F5344CB8AC3E}">
        <p14:creationId xmlns:p14="http://schemas.microsoft.com/office/powerpoint/2010/main" val="213377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3</a:t>
            </a:fld>
            <a:endParaRPr lang="en-US" altLang="en-US" dirty="0"/>
          </a:p>
        </p:txBody>
      </p:sp>
    </p:spTree>
    <p:extLst>
      <p:ext uri="{BB962C8B-B14F-4D97-AF65-F5344CB8AC3E}">
        <p14:creationId xmlns:p14="http://schemas.microsoft.com/office/powerpoint/2010/main" val="421974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4</a:t>
            </a:fld>
            <a:endParaRPr lang="en-US" altLang="en-US" dirty="0"/>
          </a:p>
        </p:txBody>
      </p:sp>
    </p:spTree>
    <p:extLst>
      <p:ext uri="{BB962C8B-B14F-4D97-AF65-F5344CB8AC3E}">
        <p14:creationId xmlns:p14="http://schemas.microsoft.com/office/powerpoint/2010/main" val="363313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8</a:t>
            </a:fld>
            <a:endParaRPr lang="en-US" altLang="en-US" dirty="0"/>
          </a:p>
        </p:txBody>
      </p:sp>
    </p:spTree>
    <p:extLst>
      <p:ext uri="{BB962C8B-B14F-4D97-AF65-F5344CB8AC3E}">
        <p14:creationId xmlns:p14="http://schemas.microsoft.com/office/powerpoint/2010/main" val="299719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9</a:t>
            </a:fld>
            <a:endParaRPr lang="en-US" altLang="en-US" dirty="0"/>
          </a:p>
        </p:txBody>
      </p:sp>
    </p:spTree>
    <p:extLst>
      <p:ext uri="{BB962C8B-B14F-4D97-AF65-F5344CB8AC3E}">
        <p14:creationId xmlns:p14="http://schemas.microsoft.com/office/powerpoint/2010/main" val="209881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10</a:t>
            </a:fld>
            <a:endParaRPr lang="en-US" altLang="en-US" dirty="0"/>
          </a:p>
        </p:txBody>
      </p:sp>
    </p:spTree>
    <p:extLst>
      <p:ext uri="{BB962C8B-B14F-4D97-AF65-F5344CB8AC3E}">
        <p14:creationId xmlns:p14="http://schemas.microsoft.com/office/powerpoint/2010/main" val="362367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11</a:t>
            </a:fld>
            <a:endParaRPr lang="en-US" altLang="en-US" dirty="0"/>
          </a:p>
        </p:txBody>
      </p:sp>
    </p:spTree>
    <p:extLst>
      <p:ext uri="{BB962C8B-B14F-4D97-AF65-F5344CB8AC3E}">
        <p14:creationId xmlns:p14="http://schemas.microsoft.com/office/powerpoint/2010/main" val="379060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19063F-07C4-4A68-B30B-C6916ABBA1D4}" type="slidenum">
              <a:rPr lang="en-US" altLang="en-US" smtClean="0"/>
              <a:pPr>
                <a:defRPr/>
              </a:pPr>
              <a:t>12</a:t>
            </a:fld>
            <a:endParaRPr lang="en-US" altLang="en-US" dirty="0"/>
          </a:p>
        </p:txBody>
      </p:sp>
    </p:spTree>
    <p:extLst>
      <p:ext uri="{BB962C8B-B14F-4D97-AF65-F5344CB8AC3E}">
        <p14:creationId xmlns:p14="http://schemas.microsoft.com/office/powerpoint/2010/main" val="2286920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0099" y="3381377"/>
            <a:ext cx="7543800" cy="1470025"/>
          </a:xfrm>
        </p:spPr>
        <p:txBody>
          <a:bodyPr>
            <a:normAutofit/>
          </a:bodyPr>
          <a:lstStyle>
            <a:lvl1pPr>
              <a:defRPr sz="3200" b="1" baseline="0">
                <a:solidFill>
                  <a:srgbClr val="092068"/>
                </a:solidFill>
                <a:latin typeface="Franklin Gothic Medium" panose="020B0603020102020204" pitchFamily="34" charset="0"/>
              </a:defRPr>
            </a:lvl1pPr>
          </a:lstStyle>
          <a:p>
            <a:r>
              <a:rPr lang="en-US" dirty="0"/>
              <a:t>Title, Franklin Gothic Medium, 32pt</a:t>
            </a:r>
          </a:p>
        </p:txBody>
      </p:sp>
      <p:sp>
        <p:nvSpPr>
          <p:cNvPr id="3" name="Subtitle 2"/>
          <p:cNvSpPr>
            <a:spLocks noGrp="1"/>
          </p:cNvSpPr>
          <p:nvPr>
            <p:ph type="subTitle" idx="1" hasCustomPrompt="1"/>
          </p:nvPr>
        </p:nvSpPr>
        <p:spPr>
          <a:xfrm>
            <a:off x="1371599" y="4851400"/>
            <a:ext cx="6400800" cy="1219200"/>
          </a:xfrm>
        </p:spPr>
        <p:txBody>
          <a:bodyPr>
            <a:normAutofit/>
          </a:bodyPr>
          <a:lstStyle>
            <a:lvl1pPr marL="0" indent="0" algn="ctr">
              <a:buNone/>
              <a:defRPr sz="2400" b="1" baseline="0">
                <a:solidFill>
                  <a:srgbClr val="454545"/>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9266" y="433918"/>
            <a:ext cx="1845469" cy="2460625"/>
          </a:xfrm>
          <a:prstGeom prst="rect">
            <a:avLst/>
          </a:prstGeom>
        </p:spPr>
      </p:pic>
    </p:spTree>
    <p:extLst>
      <p:ext uri="{BB962C8B-B14F-4D97-AF65-F5344CB8AC3E}">
        <p14:creationId xmlns:p14="http://schemas.microsoft.com/office/powerpoint/2010/main" val="173540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91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90_Sports_Template_SlidesMania_1">
  <p:cSld name="0090_Sports_Template_SlidesMania_1">
    <p:bg>
      <p:bgPr>
        <a:solidFill>
          <a:srgbClr val="548135"/>
        </a:solidFill>
        <a:effectLst/>
      </p:bgPr>
    </p:bg>
    <p:spTree>
      <p:nvGrpSpPr>
        <p:cNvPr id="1" name="Shape 6"/>
        <p:cNvGrpSpPr/>
        <p:nvPr/>
      </p:nvGrpSpPr>
      <p:grpSpPr>
        <a:xfrm>
          <a:off x="0" y="0"/>
          <a:ext cx="0" cy="0"/>
          <a:chOff x="0" y="0"/>
          <a:chExt cx="0" cy="0"/>
        </a:xfrm>
      </p:grpSpPr>
      <p:sp>
        <p:nvSpPr>
          <p:cNvPr id="7" name="Google Shape;7;p2"/>
          <p:cNvSpPr txBox="1"/>
          <p:nvPr/>
        </p:nvSpPr>
        <p:spPr>
          <a:xfrm rot="5400000">
            <a:off x="-706988" y="6474238"/>
            <a:ext cx="1579800" cy="280125"/>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es-ES" sz="825">
                <a:solidFill>
                  <a:srgbClr val="F1E6E2"/>
                </a:solidFill>
                <a:latin typeface="Barlow Condensed"/>
                <a:ea typeface="Barlow Condensed"/>
                <a:cs typeface="Barlow Condensed"/>
                <a:sym typeface="Barlow Condensed"/>
              </a:rPr>
              <a:t>SLIDESMANIA.COM</a:t>
            </a:r>
            <a:endParaRPr sz="825">
              <a:solidFill>
                <a:srgbClr val="F1E6E2"/>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65746699"/>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092068"/>
                </a:solidFill>
              </a:defRPr>
            </a:lvl1pPr>
          </a:lstStyle>
          <a:p>
            <a:r>
              <a:rPr lang="en-US" dirty="0"/>
              <a:t>Different title per slide, Franklin Gothic Medium 28pt</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Clr>
                <a:srgbClr val="582831"/>
              </a:buClr>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31" indent="-285743">
              <a:buClr>
                <a:srgbClr val="092068"/>
              </a:buClr>
              <a:buFont typeface="Wingdings" panose="05000000000000000000" pitchFamily="2" charset="2"/>
              <a:buChar char="§"/>
              <a:defRPr sz="2000">
                <a:solidFill>
                  <a:srgbClr val="454545"/>
                </a:solidFill>
                <a:latin typeface="Franklin Gothic Book" panose="020B0503020102020204" pitchFamily="34" charset="0"/>
              </a:defRPr>
            </a:lvl2pPr>
            <a:lvl3pPr marL="1142972" indent="-228594">
              <a:buClr>
                <a:srgbClr val="6C82A7"/>
              </a:buClr>
              <a:buFont typeface="Wingdings" panose="05000000000000000000" pitchFamily="2" charset="2"/>
              <a:buChar char="ü"/>
              <a:defRPr sz="1800">
                <a:solidFill>
                  <a:srgbClr val="454545"/>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17" name="Group 16"/>
          <p:cNvGrpSpPr/>
          <p:nvPr userDrawn="1"/>
        </p:nvGrpSpPr>
        <p:grpSpPr>
          <a:xfrm>
            <a:off x="457200" y="1320800"/>
            <a:ext cx="82296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068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sp>
        <p:nvSpPr>
          <p:cNvPr id="3" name="Content Placeholder 2"/>
          <p:cNvSpPr>
            <a:spLocks noGrp="1"/>
          </p:cNvSpPr>
          <p:nvPr>
            <p:ph sz="half" idx="1"/>
          </p:nvPr>
        </p:nvSpPr>
        <p:spPr>
          <a:xfrm>
            <a:off x="457200" y="1498600"/>
            <a:ext cx="4038600" cy="4368800"/>
          </a:xfrm>
        </p:spPr>
        <p:txBody>
          <a:bodyPr/>
          <a:lstStyle>
            <a:lvl1pPr marL="342892" indent="-342892">
              <a:buClr>
                <a:srgbClr val="582831"/>
              </a:buClr>
              <a:buFont typeface="Arial" panose="020B0604020202020204" pitchFamily="34" charset="0"/>
              <a:buChar char="•"/>
              <a:defRPr sz="2200">
                <a:solidFill>
                  <a:srgbClr val="454545"/>
                </a:solidFill>
              </a:defRPr>
            </a:lvl1pPr>
            <a:lvl2pPr marL="742931" indent="-285743">
              <a:buClr>
                <a:srgbClr val="092068"/>
              </a:buClr>
              <a:buFont typeface="Wingdings" panose="05000000000000000000" pitchFamily="2" charset="2"/>
              <a:buChar char="§"/>
              <a:defRPr sz="2000">
                <a:solidFill>
                  <a:srgbClr val="454545"/>
                </a:solidFill>
              </a:defRPr>
            </a:lvl2pPr>
            <a:lvl3pPr marL="1142972" indent="-228594">
              <a:buFont typeface="Wingdings" panose="05000000000000000000" pitchFamily="2" charset="2"/>
              <a:buChar char="ü"/>
              <a:defRPr sz="1800">
                <a:solidFill>
                  <a:srgbClr val="454545"/>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Clr>
                <a:srgbClr val="582831"/>
              </a:buClr>
              <a:buFont typeface="Arial" panose="020B0604020202020204" pitchFamily="34" charset="0"/>
              <a:buChar char="•"/>
              <a:defRPr lang="en-US" sz="2200" kern="1200" dirty="0" smtClean="0">
                <a:solidFill>
                  <a:srgbClr val="454545"/>
                </a:solidFill>
                <a:latin typeface="+mn-lt"/>
                <a:ea typeface="+mn-ea"/>
                <a:cs typeface="+mn-cs"/>
              </a:defRPr>
            </a:lvl1pPr>
            <a:lvl2pPr marL="800080" indent="-342892" algn="l" defTabSz="914378" rtl="0" eaLnBrk="1" latinLnBrk="0" hangingPunct="1">
              <a:spcBef>
                <a:spcPct val="20000"/>
              </a:spcBef>
              <a:buClr>
                <a:srgbClr val="092068"/>
              </a:buClr>
              <a:buFont typeface="Wingdings" panose="05000000000000000000" pitchFamily="2" charset="2"/>
              <a:buChar char="§"/>
              <a:defRPr lang="en-US" sz="2000" kern="1200" dirty="0" smtClean="0">
                <a:solidFill>
                  <a:srgbClr val="454545"/>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800" kern="1200" dirty="0" smtClean="0">
                <a:solidFill>
                  <a:srgbClr val="454545"/>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25" name="Group 24"/>
          <p:cNvGrpSpPr/>
          <p:nvPr userDrawn="1"/>
        </p:nvGrpSpPr>
        <p:grpSpPr>
          <a:xfrm>
            <a:off x="457200" y="1320800"/>
            <a:ext cx="8229600" cy="0"/>
            <a:chOff x="457200" y="990600"/>
            <a:chExt cx="8229600" cy="0"/>
          </a:xfrm>
        </p:grpSpPr>
        <p:cxnSp>
          <p:nvCxnSpPr>
            <p:cNvPr id="26" name="Straight Connector 25"/>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110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sp>
        <p:nvSpPr>
          <p:cNvPr id="9" name="TextBox 8"/>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23" name="Group 22"/>
          <p:cNvGrpSpPr/>
          <p:nvPr userDrawn="1"/>
        </p:nvGrpSpPr>
        <p:grpSpPr>
          <a:xfrm>
            <a:off x="457200" y="1320800"/>
            <a:ext cx="8229600" cy="0"/>
            <a:chOff x="457200" y="990600"/>
            <a:chExt cx="8229600" cy="0"/>
          </a:xfrm>
        </p:grpSpPr>
        <p:cxnSp>
          <p:nvCxnSpPr>
            <p:cNvPr id="24" name="Straight Connector 23"/>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921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TextBox 7"/>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spTree>
    <p:extLst>
      <p:ext uri="{BB962C8B-B14F-4D97-AF65-F5344CB8AC3E}">
        <p14:creationId xmlns:p14="http://schemas.microsoft.com/office/powerpoint/2010/main" val="332517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57201" y="1577340"/>
            <a:ext cx="8229599" cy="4526280"/>
          </a:xfrm>
          <a:prstGeom prst="rect">
            <a:avLst/>
          </a:prstGeom>
        </p:spPr>
        <p:txBody>
          <a:bodyPr lIns="0" tIns="0" rIns="0" bIns="0"/>
          <a:lstStyle>
            <a:lvl1pPr>
              <a:defRPr/>
            </a:lvl1pPr>
          </a:lstStyle>
          <a:p>
            <a:endParaRPr/>
          </a:p>
        </p:txBody>
      </p:sp>
    </p:spTree>
    <p:extLst>
      <p:ext uri="{BB962C8B-B14F-4D97-AF65-F5344CB8AC3E}">
        <p14:creationId xmlns:p14="http://schemas.microsoft.com/office/powerpoint/2010/main" val="94882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7" name="Text Placeholder 2"/>
          <p:cNvSpPr>
            <a:spLocks noGrp="1"/>
          </p:cNvSpPr>
          <p:nvPr>
            <p:ph type="body" sz="quarter" idx="11"/>
          </p:nvPr>
        </p:nvSpPr>
        <p:spPr>
          <a:xfrm>
            <a:off x="2502267" y="6202338"/>
            <a:ext cx="4231508" cy="326406"/>
          </a:xfrm>
          <a:prstGeom prst="rect">
            <a:avLst/>
          </a:prstGeom>
        </p:spPr>
        <p:txBody>
          <a:bodyPr>
            <a:normAutofit/>
          </a:bodyPr>
          <a:lstStyle>
            <a:lvl1pPr marL="0" indent="0" algn="ctr">
              <a:buNone/>
              <a:defRPr sz="1100"/>
            </a:lvl1pPr>
          </a:lstStyle>
          <a:p>
            <a:pPr lvl="0"/>
            <a:endParaRPr lang="en-US" dirty="0"/>
          </a:p>
        </p:txBody>
      </p:sp>
      <p:sp>
        <p:nvSpPr>
          <p:cNvPr id="4" name="Slide Number Placeholder 5"/>
          <p:cNvSpPr>
            <a:spLocks noGrp="1"/>
          </p:cNvSpPr>
          <p:nvPr>
            <p:ph type="sldNum" sz="quarter" idx="12"/>
          </p:nvPr>
        </p:nvSpPr>
        <p:spPr>
          <a:xfrm>
            <a:off x="8167688" y="6238875"/>
            <a:ext cx="614362" cy="184150"/>
          </a:xfrm>
          <a:prstGeom prst="rect">
            <a:avLst/>
          </a:prstGeom>
        </p:spPr>
        <p:txBody>
          <a:bodyPr anchor="t"/>
          <a:lstStyle>
            <a:lvl1pPr>
              <a:defRPr sz="1000"/>
            </a:lvl1pPr>
          </a:lstStyle>
          <a:p>
            <a:pPr>
              <a:defRPr/>
            </a:pPr>
            <a:fld id="{942B5E99-110E-4491-9ECC-F31283340D6F}" type="slidenum">
              <a:rPr lang="en-US" altLang="en-US"/>
              <a:pPr>
                <a:defRPr/>
              </a:pPr>
              <a:t>‹#›</a:t>
            </a:fld>
            <a:endParaRPr lang="en-US" altLang="en-US" dirty="0"/>
          </a:p>
        </p:txBody>
      </p:sp>
    </p:spTree>
    <p:extLst>
      <p:ext uri="{BB962C8B-B14F-4D97-AF65-F5344CB8AC3E}">
        <p14:creationId xmlns:p14="http://schemas.microsoft.com/office/powerpoint/2010/main" val="419029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Title 1"/>
          <p:cNvSpPr txBox="1">
            <a:spLocks/>
          </p:cNvSpPr>
          <p:nvPr userDrawn="1"/>
        </p:nvSpPr>
        <p:spPr>
          <a:xfrm>
            <a:off x="4449763" y="53975"/>
            <a:ext cx="4694237" cy="577850"/>
          </a:xfrm>
          <a:prstGeom prst="rect">
            <a:avLst/>
          </a:prstGeom>
        </p:spPr>
        <p:txBody>
          <a:bodyPr anchor="ct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pPr algn="ctr">
              <a:defRPr/>
            </a:pPr>
            <a:r>
              <a:rPr lang="en-US" sz="1500" dirty="0">
                <a:solidFill>
                  <a:prstClr val="white"/>
                </a:solidFill>
                <a:latin typeface="Arial" panose="020B0604020202020204" pitchFamily="34" charset="0"/>
                <a:cs typeface="Arial" panose="020B0604020202020204" pitchFamily="34" charset="0"/>
              </a:rPr>
              <a:t>Click to edit Master title style</a:t>
            </a:r>
          </a:p>
        </p:txBody>
      </p:sp>
      <p:sp>
        <p:nvSpPr>
          <p:cNvPr id="3" name="Content Placeholder 2"/>
          <p:cNvSpPr>
            <a:spLocks noGrp="1"/>
          </p:cNvSpPr>
          <p:nvPr>
            <p:ph sz="half" idx="1"/>
          </p:nvPr>
        </p:nvSpPr>
        <p:spPr>
          <a:xfrm>
            <a:off x="628650" y="931653"/>
            <a:ext cx="3867150" cy="52453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31653"/>
            <a:ext cx="3867150" cy="52453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cNvSpPr txBox="1">
            <a:spLocks noGrp="1"/>
          </p:cNvSpPr>
          <p:nvPr>
            <p:ph type="sldNum" sz="quarter" idx="10"/>
          </p:nvPr>
        </p:nvSpPr>
        <p:spPr>
          <a:xfrm>
            <a:off x="8848725" y="6669088"/>
            <a:ext cx="295275" cy="138112"/>
          </a:xfrm>
          <a:prstGeom prst="rect">
            <a:avLst/>
          </a:prstGeom>
        </p:spPr>
        <p:txBody>
          <a:bodyPr anchor="t"/>
          <a:lstStyle>
            <a:lvl1pPr>
              <a:defRPr sz="450">
                <a:solidFill>
                  <a:prstClr val="black"/>
                </a:solidFill>
              </a:defRPr>
            </a:lvl1pPr>
          </a:lstStyle>
          <a:p>
            <a:pPr>
              <a:defRPr/>
            </a:pPr>
            <a:fld id="{0BF79573-46DB-4C21-8F3C-6AAA0416AC62}" type="slidenum">
              <a:rPr lang="en-US"/>
              <a:pPr>
                <a:defRPr/>
              </a:pPr>
              <a:t>‹#›</a:t>
            </a:fld>
            <a:endParaRPr lang="en-US" dirty="0"/>
          </a:p>
        </p:txBody>
      </p:sp>
    </p:spTree>
    <p:extLst>
      <p:ext uri="{BB962C8B-B14F-4D97-AF65-F5344CB8AC3E}">
        <p14:creationId xmlns:p14="http://schemas.microsoft.com/office/powerpoint/2010/main" val="254705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a:xfrm>
            <a:off x="228600" y="1600200"/>
            <a:ext cx="8686800" cy="4525963"/>
          </a:xfrm>
          <a:prstGeom prst="rect">
            <a:avLst/>
          </a:prstGeom>
        </p:spPr>
        <p:txBody>
          <a:bodyPr/>
          <a:lstStyle>
            <a:lvl1pPr>
              <a:buClr>
                <a:srgbClr val="C00000"/>
              </a:buClr>
              <a:buFont typeface="Arial Narrow" pitchFamily="34" charset="0"/>
              <a:buChar char="-"/>
              <a:defRPr>
                <a:solidFill>
                  <a:schemeClr val="bg1"/>
                </a:solidFill>
              </a:defRPr>
            </a:lvl1pPr>
            <a:lvl2pPr>
              <a:buClr>
                <a:srgbClr val="C00000"/>
              </a:buClr>
              <a:buFont typeface="Arial Narrow" pitchFamily="34" charset="0"/>
              <a:buChar char="-"/>
              <a:defRPr>
                <a:solidFill>
                  <a:schemeClr val="bg1"/>
                </a:solidFill>
              </a:defRPr>
            </a:lvl2pPr>
            <a:lvl3pPr>
              <a:buClr>
                <a:srgbClr val="C00000"/>
              </a:buClr>
              <a:buFont typeface="Arial Narrow" pitchFamily="34" charset="0"/>
              <a:buChar char="-"/>
              <a:defRPr>
                <a:solidFill>
                  <a:schemeClr val="bg1"/>
                </a:solidFill>
              </a:defRPr>
            </a:lvl3pPr>
            <a:lvl4pPr>
              <a:buClr>
                <a:srgbClr val="C00000"/>
              </a:buClr>
              <a:buFont typeface="Arial Narrow" pitchFamily="34" charset="0"/>
              <a:buChar char="-"/>
              <a:defRPr>
                <a:solidFill>
                  <a:schemeClr val="bg1"/>
                </a:solidFill>
              </a:defRPr>
            </a:lvl4pPr>
            <a:lvl5pPr>
              <a:buClr>
                <a:srgbClr val="C00000"/>
              </a:buClr>
              <a:buFont typeface="Arial Narrow" pitchFamily="34" charset="0"/>
              <a:buChar char="-"/>
              <a:defRPr>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a:xfrm>
            <a:off x="6477000" y="76200"/>
            <a:ext cx="2514600" cy="288925"/>
          </a:xfrm>
          <a:prstGeom prst="rect">
            <a:avLst/>
          </a:prstGeom>
        </p:spPr>
        <p:txBody>
          <a:bodyPr/>
          <a:lstStyle/>
          <a:p>
            <a:fld id="{886D6874-E95B-4CBE-97AF-E0CC4514D73D}" type="datetimeFigureOut">
              <a:rPr lang="en-US" smtClean="0"/>
              <a:pPr/>
              <a:t>6/6/2024</a:t>
            </a:fld>
            <a:endParaRPr lang="en-US"/>
          </a:p>
        </p:txBody>
      </p:sp>
      <p:sp>
        <p:nvSpPr>
          <p:cNvPr id="19" name="Footer Placeholder 18"/>
          <p:cNvSpPr>
            <a:spLocks noGrp="1"/>
          </p:cNvSpPr>
          <p:nvPr>
            <p:ph type="ftr" sz="quarter" idx="11"/>
          </p:nvPr>
        </p:nvSpPr>
        <p:spPr>
          <a:xfrm>
            <a:off x="3581400" y="76200"/>
            <a:ext cx="2895600" cy="288925"/>
          </a:xfrm>
          <a:prstGeom prst="rect">
            <a:avLst/>
          </a:prstGeo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0D1FB3B-DF1B-4484-A483-75E59CFA9973}" type="slidenum">
              <a:rPr lang="en-US" smtClean="0"/>
              <a:pPr/>
              <a:t>‹#›</a:t>
            </a:fld>
            <a:endParaRPr lang="en-US"/>
          </a:p>
        </p:txBody>
      </p:sp>
      <p:pic>
        <p:nvPicPr>
          <p:cNvPr id="7" name="Picture 6" descr="logo black white color.JPG"/>
          <p:cNvPicPr>
            <a:picLocks noChangeAspect="1"/>
          </p:cNvPicPr>
          <p:nvPr userDrawn="1"/>
        </p:nvPicPr>
        <p:blipFill>
          <a:blip r:embed="rId2" cstate="print"/>
          <a:stretch>
            <a:fillRect/>
          </a:stretch>
        </p:blipFill>
        <p:spPr>
          <a:xfrm>
            <a:off x="7696200" y="6145306"/>
            <a:ext cx="1143000" cy="403412"/>
          </a:xfrm>
          <a:prstGeom prst="rect">
            <a:avLst/>
          </a:prstGeom>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21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9144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65336894"/>
      </p:ext>
    </p:extLst>
  </p:cSld>
  <p:clrMap bg1="lt1" tx1="dk1" bg2="lt2" tx2="dk2" accent1="accent1" accent2="accent2" accent3="accent3" accent4="accent4" accent5="accent5" accent6="accent6" hlink="hlink" folHlink="folHlink"/>
  <p:sldLayoutIdLst>
    <p:sldLayoutId id="2147489941" r:id="rId1"/>
    <p:sldLayoutId id="2147489942" r:id="rId2"/>
    <p:sldLayoutId id="2147489943" r:id="rId3"/>
    <p:sldLayoutId id="2147489944" r:id="rId4"/>
    <p:sldLayoutId id="2147489945" r:id="rId5"/>
    <p:sldLayoutId id="2147489946" r:id="rId6"/>
    <p:sldLayoutId id="2147489947" r:id="rId7"/>
    <p:sldLayoutId id="2147489949" r:id="rId8"/>
    <p:sldLayoutId id="2147489971" r:id="rId9"/>
    <p:sldLayoutId id="2147489972" r:id="rId10"/>
    <p:sldLayoutId id="2147489973" r:id="rId11"/>
  </p:sldLayoutIdLst>
  <p:txStyles>
    <p:titleStyle>
      <a:lvl1pPr algn="ctr" defTabSz="914378" rtl="0" eaLnBrk="1" latinLnBrk="0" hangingPunct="1">
        <a:spcBef>
          <a:spcPct val="0"/>
        </a:spcBef>
        <a:buNone/>
        <a:defRPr sz="2800" b="1" kern="1200" baseline="0">
          <a:solidFill>
            <a:srgbClr val="283446"/>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illiam-beaumont.tricare.mil/Health-Services/Pharmacy"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efmp.army.mil/" TargetMode="External"/><Relationship Id="rId2" Type="http://schemas.openxmlformats.org/officeDocument/2006/relationships/hyperlink" Target="mailto:wbamc.mbx.efmp@health.mi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ricare.mil/contactus/securelogin/dslogo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2" Type="http://schemas.openxmlformats.org/officeDocument/2006/relationships/hyperlink" Target="https://www.hospitalsafetygrade.org/"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6512" y="1381126"/>
            <a:ext cx="9144001" cy="1477962"/>
          </a:xfrm>
          <a:prstGeom prst="rect">
            <a:avLst/>
          </a:prstGeom>
          <a:noFill/>
        </p:spPr>
        <p:txBody>
          <a:bodyPr lIns="91416" tIns="45708" rIns="91416" bIns="45708">
            <a:spAutoFit/>
          </a:bodyPr>
          <a:lstStyle>
            <a:lvl1pPr>
              <a:defRPr sz="2400" b="1" i="0">
                <a:solidFill>
                  <a:schemeClr val="tx1"/>
                </a:solidFill>
                <a:latin typeface="Arial Black"/>
                <a:ea typeface="+mj-ea"/>
                <a:cs typeface="Arial Black"/>
              </a:defRPr>
            </a:lvl1pPr>
          </a:lstStyle>
          <a:p>
            <a:pPr algn="ctr" eaLnBrk="1" hangingPunct="1">
              <a:defRPr/>
            </a:pPr>
            <a:r>
              <a:rPr lang="en-US" sz="4500" kern="0" dirty="0">
                <a:latin typeface="Arial" panose="020B0604020202020204" pitchFamily="34" charset="0"/>
                <a:cs typeface="Arial" panose="020B0604020202020204" pitchFamily="34" charset="0"/>
              </a:rPr>
              <a:t>WBAMC Patient and Family Partnership Council (PFPC)</a:t>
            </a:r>
          </a:p>
        </p:txBody>
      </p:sp>
      <p:grpSp>
        <p:nvGrpSpPr>
          <p:cNvPr id="23555" name="Group 15"/>
          <p:cNvGrpSpPr>
            <a:grpSpLocks noChangeAspect="1"/>
          </p:cNvGrpSpPr>
          <p:nvPr/>
        </p:nvGrpSpPr>
        <p:grpSpPr bwMode="auto">
          <a:xfrm>
            <a:off x="246063" y="2935288"/>
            <a:ext cx="8870950" cy="755650"/>
            <a:chOff x="844701" y="5947930"/>
            <a:chExt cx="7512537" cy="640080"/>
          </a:xfrm>
        </p:grpSpPr>
        <p:pic>
          <p:nvPicPr>
            <p:cNvPr id="235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414" y="5947930"/>
              <a:ext cx="1174496"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0" name="Picture 8" descr="C:\Users\Roger.R.Price\Desktop\MEDCEN and Clinic photos\WBAMC 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792" y="5947930"/>
              <a:ext cx="83216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C:\Users\Roger.R.Price\Desktop\MEDCEN and Clinic photos\Mendoza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1" y="5947930"/>
              <a:ext cx="1064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Amednawbamc0002\MyDocs\Root\Roger.R.Price\My Documents\My Pictures\SFCC East Bliss Clinic 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683" y="5947930"/>
              <a:ext cx="1094849"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0"/>
            <p:cNvPicPr>
              <a:picLocks noChangeAspect="1"/>
            </p:cNvPicPr>
            <p:nvPr/>
          </p:nvPicPr>
          <p:blipFill>
            <a:blip r:embed="rId7">
              <a:extLst>
                <a:ext uri="{28A0092B-C50C-407E-A947-70E740481C1C}">
                  <a14:useLocalDpi xmlns:a14="http://schemas.microsoft.com/office/drawing/2010/main" val="0"/>
                </a:ext>
              </a:extLst>
            </a:blip>
            <a:srcRect t="-1443"/>
            <a:stretch>
              <a:fillRect/>
            </a:stretch>
          </p:blipFill>
          <p:spPr bwMode="auto">
            <a:xfrm>
              <a:off x="1953623" y="5947930"/>
              <a:ext cx="104917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71887" y="5947930"/>
              <a:ext cx="1185351"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841" y="5947930"/>
              <a:ext cx="843162"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556" name="Text Box 17"/>
          <p:cNvSpPr txBox="1">
            <a:spLocks noChangeArrowheads="1"/>
          </p:cNvSpPr>
          <p:nvPr/>
        </p:nvSpPr>
        <p:spPr bwMode="auto">
          <a:xfrm>
            <a:off x="1143000" y="4386263"/>
            <a:ext cx="6564313" cy="8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p>
            <a:pPr algn="ctr" eaLnBrk="1" hangingPunct="1"/>
            <a:r>
              <a:rPr lang="en-US" altLang="en-US" sz="2400" dirty="0"/>
              <a:t>June 6, 2024 10:30 a.m. to 11:30 a.m.</a:t>
            </a:r>
          </a:p>
          <a:p>
            <a:pPr algn="ctr" eaLnBrk="1" hangingPunct="1"/>
            <a:r>
              <a:rPr lang="en-US" altLang="en-US" sz="2400" dirty="0"/>
              <a:t>Clinical Assembly Room (CAR)</a:t>
            </a:r>
            <a:r>
              <a:rPr lang="en-US" dirty="0"/>
              <a:t> </a:t>
            </a:r>
            <a:r>
              <a:rPr lang="en-US" sz="2400" dirty="0"/>
              <a:t>Room A1500B</a:t>
            </a:r>
            <a:r>
              <a:rPr lang="en-US" altLang="en-US" sz="2400" dirty="0"/>
              <a:t> </a:t>
            </a:r>
          </a:p>
        </p:txBody>
      </p:sp>
      <p:sp>
        <p:nvSpPr>
          <p:cNvPr id="14" name="TextBox 6"/>
          <p:cNvSpPr txBox="1">
            <a:spLocks noChangeArrowheads="1"/>
          </p:cNvSpPr>
          <p:nvPr/>
        </p:nvSpPr>
        <p:spPr bwMode="auto">
          <a:xfrm>
            <a:off x="1143000" y="3313113"/>
            <a:ext cx="6858000" cy="619125"/>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eaLnBrk="1" hangingPunct="1">
              <a:lnSpc>
                <a:spcPct val="90000"/>
              </a:lnSpc>
              <a:spcBef>
                <a:spcPct val="20000"/>
              </a:spcBef>
              <a:buClr>
                <a:srgbClr val="CC0000"/>
              </a:buClr>
              <a:buSzPct val="120000"/>
              <a:buFont typeface="Symbol" panose="05050102010706020507" pitchFamily="18" charset="2"/>
              <a:buNone/>
              <a:defRPr/>
            </a:pPr>
            <a:endParaRPr lang="en-US" sz="3800" dirty="0">
              <a:solidFill>
                <a:srgbClr val="61162D"/>
              </a:solidFill>
              <a:effectLst>
                <a:outerShdw blurRad="38100" dist="38100" dir="2700000" algn="tl">
                  <a:srgbClr val="000000">
                    <a:alpha val="43137"/>
                  </a:srgbClr>
                </a:outerShdw>
              </a:effectLst>
              <a:latin typeface="Franklin Gothic Dem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1A1DE-0D8D-4042-A811-411261108A02}"/>
              </a:ext>
            </a:extLst>
          </p:cNvPr>
          <p:cNvPicPr>
            <a:picLocks noChangeAspect="1"/>
          </p:cNvPicPr>
          <p:nvPr/>
        </p:nvPicPr>
        <p:blipFill>
          <a:blip r:embed="rId3"/>
          <a:stretch>
            <a:fillRect/>
          </a:stretch>
        </p:blipFill>
        <p:spPr>
          <a:xfrm>
            <a:off x="713064" y="117446"/>
            <a:ext cx="8162488" cy="5905849"/>
          </a:xfrm>
          <a:prstGeom prst="rect">
            <a:avLst/>
          </a:prstGeom>
        </p:spPr>
      </p:pic>
    </p:spTree>
    <p:extLst>
      <p:ext uri="{BB962C8B-B14F-4D97-AF65-F5344CB8AC3E}">
        <p14:creationId xmlns:p14="http://schemas.microsoft.com/office/powerpoint/2010/main" val="133285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46B804-EBB4-272C-B452-9A3F6721A466}"/>
              </a:ext>
            </a:extLst>
          </p:cNvPr>
          <p:cNvPicPr>
            <a:picLocks noChangeAspect="1"/>
          </p:cNvPicPr>
          <p:nvPr/>
        </p:nvPicPr>
        <p:blipFill>
          <a:blip r:embed="rId3"/>
          <a:stretch>
            <a:fillRect/>
          </a:stretch>
        </p:blipFill>
        <p:spPr>
          <a:xfrm>
            <a:off x="0" y="0"/>
            <a:ext cx="4292600" cy="6129867"/>
          </a:xfrm>
          <a:prstGeom prst="rect">
            <a:avLst/>
          </a:prstGeom>
        </p:spPr>
      </p:pic>
      <p:pic>
        <p:nvPicPr>
          <p:cNvPr id="6" name="Picture 5">
            <a:extLst>
              <a:ext uri="{FF2B5EF4-FFF2-40B4-BE49-F238E27FC236}">
                <a16:creationId xmlns:a16="http://schemas.microsoft.com/office/drawing/2014/main" id="{F2FC5F2E-575C-6D1B-F443-135A76D0096D}"/>
              </a:ext>
            </a:extLst>
          </p:cNvPr>
          <p:cNvPicPr>
            <a:picLocks noChangeAspect="1"/>
          </p:cNvPicPr>
          <p:nvPr/>
        </p:nvPicPr>
        <p:blipFill>
          <a:blip r:embed="rId4"/>
          <a:stretch>
            <a:fillRect/>
          </a:stretch>
        </p:blipFill>
        <p:spPr>
          <a:xfrm>
            <a:off x="4224867" y="0"/>
            <a:ext cx="4919134" cy="6129867"/>
          </a:xfrm>
          <a:prstGeom prst="rect">
            <a:avLst/>
          </a:prstGeom>
        </p:spPr>
      </p:pic>
    </p:spTree>
    <p:extLst>
      <p:ext uri="{BB962C8B-B14F-4D97-AF65-F5344CB8AC3E}">
        <p14:creationId xmlns:p14="http://schemas.microsoft.com/office/powerpoint/2010/main" val="288284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213572-5DD1-E078-1EE3-028EF5CF3955}"/>
              </a:ext>
            </a:extLst>
          </p:cNvPr>
          <p:cNvPicPr>
            <a:picLocks noChangeAspect="1"/>
          </p:cNvPicPr>
          <p:nvPr/>
        </p:nvPicPr>
        <p:blipFill>
          <a:blip r:embed="rId3"/>
          <a:stretch>
            <a:fillRect/>
          </a:stretch>
        </p:blipFill>
        <p:spPr>
          <a:xfrm>
            <a:off x="997527" y="733031"/>
            <a:ext cx="6869335" cy="5191676"/>
          </a:xfrm>
          <a:prstGeom prst="rect">
            <a:avLst/>
          </a:prstGeom>
        </p:spPr>
      </p:pic>
      <p:sp>
        <p:nvSpPr>
          <p:cNvPr id="5" name="TextBox 4">
            <a:extLst>
              <a:ext uri="{FF2B5EF4-FFF2-40B4-BE49-F238E27FC236}">
                <a16:creationId xmlns:a16="http://schemas.microsoft.com/office/drawing/2014/main" id="{DCAEEA78-F453-A9B9-04BD-4BB635251738}"/>
              </a:ext>
            </a:extLst>
          </p:cNvPr>
          <p:cNvSpPr txBox="1"/>
          <p:nvPr/>
        </p:nvSpPr>
        <p:spPr>
          <a:xfrm>
            <a:off x="997527" y="302281"/>
            <a:ext cx="6006773" cy="369332"/>
          </a:xfrm>
          <a:prstGeom prst="rect">
            <a:avLst/>
          </a:prstGeom>
          <a:noFill/>
        </p:spPr>
        <p:txBody>
          <a:bodyPr wrap="none" rtlCol="0">
            <a:spAutoFit/>
          </a:bodyPr>
          <a:lstStyle/>
          <a:p>
            <a:r>
              <a:rPr lang="en-US" dirty="0"/>
              <a:t>Registration is seamless – this form is all that is required:</a:t>
            </a:r>
          </a:p>
        </p:txBody>
      </p:sp>
    </p:spTree>
    <p:extLst>
      <p:ext uri="{BB962C8B-B14F-4D97-AF65-F5344CB8AC3E}">
        <p14:creationId xmlns:p14="http://schemas.microsoft.com/office/powerpoint/2010/main" val="273146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C36E81-66C1-D0E2-EDBF-9DB6705AF043}"/>
              </a:ext>
            </a:extLst>
          </p:cNvPr>
          <p:cNvGraphicFramePr>
            <a:graphicFrameLocks noGrp="1"/>
          </p:cNvGraphicFramePr>
          <p:nvPr>
            <p:extLst>
              <p:ext uri="{D42A27DB-BD31-4B8C-83A1-F6EECF244321}">
                <p14:modId xmlns:p14="http://schemas.microsoft.com/office/powerpoint/2010/main" val="2247440553"/>
              </p:ext>
            </p:extLst>
          </p:nvPr>
        </p:nvGraphicFramePr>
        <p:xfrm>
          <a:off x="385891" y="1094755"/>
          <a:ext cx="8187657" cy="1514348"/>
        </p:xfrm>
        <a:graphic>
          <a:graphicData uri="http://schemas.openxmlformats.org/drawingml/2006/table">
            <a:tbl>
              <a:tblPr firstRow="1" firstCol="1" lastRow="1" lastCol="1" bandRow="1" bandCol="1">
                <a:tableStyleId>{5C22544A-7EE6-4342-B048-85BDC9FD1C3A}</a:tableStyleId>
              </a:tblPr>
              <a:tblGrid>
                <a:gridCol w="1688177">
                  <a:extLst>
                    <a:ext uri="{9D8B030D-6E8A-4147-A177-3AD203B41FA5}">
                      <a16:colId xmlns:a16="http://schemas.microsoft.com/office/drawing/2014/main" val="2565405588"/>
                    </a:ext>
                  </a:extLst>
                </a:gridCol>
                <a:gridCol w="4558077">
                  <a:extLst>
                    <a:ext uri="{9D8B030D-6E8A-4147-A177-3AD203B41FA5}">
                      <a16:colId xmlns:a16="http://schemas.microsoft.com/office/drawing/2014/main" val="1981369274"/>
                    </a:ext>
                  </a:extLst>
                </a:gridCol>
                <a:gridCol w="1941403">
                  <a:extLst>
                    <a:ext uri="{9D8B030D-6E8A-4147-A177-3AD203B41FA5}">
                      <a16:colId xmlns:a16="http://schemas.microsoft.com/office/drawing/2014/main" val="884007230"/>
                    </a:ext>
                  </a:extLst>
                </a:gridCol>
              </a:tblGrid>
              <a:tr h="285750">
                <a:tc>
                  <a:txBody>
                    <a:bodyPr/>
                    <a:lstStyle/>
                    <a:p>
                      <a:pPr marL="0" marR="0">
                        <a:spcBef>
                          <a:spcPts val="15"/>
                        </a:spcBef>
                        <a:spcAft>
                          <a:spcPts val="0"/>
                        </a:spcAft>
                      </a:pPr>
                      <a:r>
                        <a:rPr lang="en-US" sz="1600" dirty="0">
                          <a:solidFill>
                            <a:schemeClr val="tx1"/>
                          </a:solidFill>
                          <a:effectLst/>
                          <a:latin typeface=" Arial"/>
                        </a:rPr>
                        <a:t> </a:t>
                      </a:r>
                    </a:p>
                    <a:p>
                      <a:pPr marL="69850" marR="0">
                        <a:lnSpc>
                          <a:spcPts val="1040"/>
                        </a:lnSpc>
                        <a:spcBef>
                          <a:spcPts val="5"/>
                        </a:spcBef>
                        <a:spcAft>
                          <a:spcPts val="0"/>
                        </a:spcAft>
                      </a:pPr>
                      <a:r>
                        <a:rPr lang="en-US" sz="1600" dirty="0">
                          <a:solidFill>
                            <a:schemeClr val="tx1"/>
                          </a:solidFill>
                          <a:effectLst/>
                          <a:latin typeface=" Arial"/>
                        </a:rPr>
                        <a:t>Task </a:t>
                      </a:r>
                      <a:endParaRPr lang="en-US" sz="1600" dirty="0">
                        <a:solidFill>
                          <a:schemeClr val="tx1"/>
                        </a:solidFill>
                        <a:effectLst/>
                        <a:latin typeface=" Arial"/>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15"/>
                        </a:spcBef>
                        <a:spcAft>
                          <a:spcPts val="0"/>
                        </a:spcAft>
                      </a:pPr>
                      <a:r>
                        <a:rPr lang="en-US" sz="1600" dirty="0">
                          <a:solidFill>
                            <a:schemeClr val="tx1"/>
                          </a:solidFill>
                          <a:effectLst/>
                          <a:latin typeface=" Arial"/>
                        </a:rPr>
                        <a:t> </a:t>
                      </a:r>
                    </a:p>
                    <a:p>
                      <a:pPr marL="69215" marR="0">
                        <a:lnSpc>
                          <a:spcPts val="1040"/>
                        </a:lnSpc>
                        <a:spcBef>
                          <a:spcPts val="5"/>
                        </a:spcBef>
                        <a:spcAft>
                          <a:spcPts val="0"/>
                        </a:spcAft>
                      </a:pPr>
                      <a:r>
                        <a:rPr lang="en-US" sz="1600" dirty="0">
                          <a:solidFill>
                            <a:schemeClr val="tx1"/>
                          </a:solidFill>
                          <a:effectLst/>
                          <a:latin typeface=" Arial"/>
                        </a:rPr>
                        <a:t>Task/Action</a:t>
                      </a:r>
                      <a:endParaRPr lang="en-US" sz="1600" dirty="0">
                        <a:solidFill>
                          <a:schemeClr val="tx1"/>
                        </a:solidFill>
                        <a:effectLst/>
                        <a:latin typeface=" Arial"/>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15"/>
                        </a:spcBef>
                        <a:spcAft>
                          <a:spcPts val="0"/>
                        </a:spcAft>
                      </a:pPr>
                      <a:r>
                        <a:rPr lang="en-US" sz="1600" dirty="0">
                          <a:solidFill>
                            <a:schemeClr val="tx1"/>
                          </a:solidFill>
                          <a:effectLst/>
                          <a:latin typeface=" Arial"/>
                        </a:rPr>
                        <a:t> </a:t>
                      </a:r>
                    </a:p>
                    <a:p>
                      <a:pPr marL="69215" marR="0">
                        <a:lnSpc>
                          <a:spcPts val="1040"/>
                        </a:lnSpc>
                        <a:spcBef>
                          <a:spcPts val="5"/>
                        </a:spcBef>
                        <a:spcAft>
                          <a:spcPts val="0"/>
                        </a:spcAft>
                      </a:pPr>
                      <a:r>
                        <a:rPr lang="en-US" sz="1600" dirty="0">
                          <a:solidFill>
                            <a:schemeClr val="tx1"/>
                          </a:solidFill>
                          <a:effectLst/>
                          <a:latin typeface=" Arial"/>
                        </a:rPr>
                        <a:t>status</a:t>
                      </a:r>
                      <a:endParaRPr lang="en-US" sz="1600" dirty="0">
                        <a:solidFill>
                          <a:schemeClr val="tx1"/>
                        </a:solidFill>
                        <a:effectLst/>
                        <a:latin typeface=" Arial"/>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369655"/>
                  </a:ext>
                </a:extLst>
              </a:tr>
              <a:tr h="564515">
                <a:tc>
                  <a:txBody>
                    <a:bodyPr/>
                    <a:lstStyle/>
                    <a:p>
                      <a:pPr marL="69850" marR="0">
                        <a:lnSpc>
                          <a:spcPts val="1105"/>
                        </a:lnSpc>
                        <a:spcBef>
                          <a:spcPts val="0"/>
                        </a:spcBef>
                        <a:spcAft>
                          <a:spcPts val="0"/>
                        </a:spcAft>
                      </a:pPr>
                      <a:r>
                        <a:rPr lang="en-US" sz="1200" b="0" dirty="0">
                          <a:solidFill>
                            <a:schemeClr val="tx1"/>
                          </a:solidFill>
                          <a:effectLst/>
                          <a:latin typeface=" Arial"/>
                        </a:rPr>
                        <a:t> </a:t>
                      </a:r>
                    </a:p>
                    <a:p>
                      <a:pPr marL="69850" marR="0">
                        <a:lnSpc>
                          <a:spcPts val="1105"/>
                        </a:lnSpc>
                        <a:spcBef>
                          <a:spcPts val="0"/>
                        </a:spcBef>
                        <a:spcAft>
                          <a:spcPts val="0"/>
                        </a:spcAft>
                      </a:pPr>
                      <a:r>
                        <a:rPr lang="en-US" sz="1200" b="0" dirty="0">
                          <a:solidFill>
                            <a:schemeClr val="tx1"/>
                          </a:solidFill>
                          <a:effectLst/>
                          <a:latin typeface=" Arial"/>
                          <a:ea typeface="Arial" panose="020B0604020202020204" pitchFamily="34" charset="0"/>
                          <a:cs typeface="Times New Roman" panose="02020603050405020304" pitchFamily="18" charset="0"/>
                        </a:rPr>
                        <a:t>Parking Concerns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marR="0">
                        <a:lnSpc>
                          <a:spcPts val="1015"/>
                        </a:lnSpc>
                        <a:spcBef>
                          <a:spcPts val="0"/>
                        </a:spcBef>
                        <a:spcAft>
                          <a:spcPts val="0"/>
                        </a:spcAft>
                      </a:pPr>
                      <a:r>
                        <a:rPr lang="en-US" sz="1200" b="0" dirty="0">
                          <a:solidFill>
                            <a:schemeClr val="tx1"/>
                          </a:solidFill>
                          <a:effectLst/>
                          <a:latin typeface=" Arial"/>
                        </a:rPr>
                        <a:t> </a:t>
                      </a:r>
                    </a:p>
                    <a:p>
                      <a:pPr marL="69215" marR="0">
                        <a:lnSpc>
                          <a:spcPts val="1015"/>
                        </a:lnSpc>
                        <a:spcBef>
                          <a:spcPts val="0"/>
                        </a:spcBef>
                        <a:spcAft>
                          <a:spcPts val="0"/>
                        </a:spcAft>
                      </a:pPr>
                      <a:r>
                        <a:rPr lang="en-US" sz="1200" b="0" dirty="0">
                          <a:solidFill>
                            <a:schemeClr val="tx1"/>
                          </a:solidFill>
                          <a:effectLst/>
                          <a:latin typeface=" Arial"/>
                        </a:rPr>
                        <a:t>Parking Policy</a:t>
                      </a:r>
                      <a:endParaRPr lang="en-US" sz="1200" b="0" dirty="0">
                        <a:solidFill>
                          <a:schemeClr val="tx1"/>
                        </a:solidFill>
                        <a:effectLst/>
                        <a:latin typeface=" Arial"/>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 Arial"/>
                        </a:rPr>
                        <a:t> </a:t>
                      </a:r>
                    </a:p>
                    <a:p>
                      <a:pPr marL="0" marR="0">
                        <a:spcBef>
                          <a:spcPts val="0"/>
                        </a:spcBef>
                        <a:spcAft>
                          <a:spcPts val="0"/>
                        </a:spcAft>
                      </a:pPr>
                      <a:r>
                        <a:rPr lang="en-US" sz="1200" b="0" dirty="0">
                          <a:solidFill>
                            <a:schemeClr val="tx1"/>
                          </a:solidFill>
                          <a:effectLst/>
                          <a:latin typeface=" Arial"/>
                          <a:ea typeface="Arial" panose="020B0604020202020204" pitchFamily="34" charset="0"/>
                          <a:cs typeface="Times New Roman" panose="02020603050405020304" pitchFamily="18" charset="0"/>
                        </a:rPr>
                        <a:t>New policy is pending implementation 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424609"/>
                  </a:ext>
                </a:extLst>
              </a:tr>
              <a:tr h="564515">
                <a:tc>
                  <a:txBody>
                    <a:bodyPr/>
                    <a:lstStyle/>
                    <a:p>
                      <a:pPr marL="69850" marR="0">
                        <a:lnSpc>
                          <a:spcPts val="1105"/>
                        </a:lnSpc>
                        <a:spcBef>
                          <a:spcPts val="0"/>
                        </a:spcBef>
                        <a:spcAft>
                          <a:spcPts val="0"/>
                        </a:spcAft>
                      </a:pPr>
                      <a:endParaRPr lang="en-US" sz="1200" b="0" dirty="0">
                        <a:solidFill>
                          <a:schemeClr val="tx1"/>
                        </a:solidFill>
                        <a:effectLst/>
                        <a:latin typeface=" Arial"/>
                        <a:ea typeface="Arial" panose="020B0604020202020204" pitchFamily="34" charset="0"/>
                        <a:cs typeface="Times New Roman" panose="02020603050405020304" pitchFamily="18" charset="0"/>
                      </a:endParaRPr>
                    </a:p>
                    <a:p>
                      <a:pPr marL="69850" marR="0">
                        <a:lnSpc>
                          <a:spcPts val="1105"/>
                        </a:lnSpc>
                        <a:spcBef>
                          <a:spcPts val="0"/>
                        </a:spcBef>
                        <a:spcAft>
                          <a:spcPts val="0"/>
                        </a:spcAft>
                      </a:pPr>
                      <a:endParaRPr lang="en-US" sz="1200" b="0" dirty="0">
                        <a:solidFill>
                          <a:schemeClr val="tx1"/>
                        </a:solidFill>
                        <a:effectLst/>
                        <a:latin typeface=" Arial"/>
                        <a:ea typeface="Arial" panose="020B0604020202020204" pitchFamily="34" charset="0"/>
                        <a:cs typeface="Times New Roman" panose="02020603050405020304" pitchFamily="18" charset="0"/>
                      </a:endParaRPr>
                    </a:p>
                    <a:p>
                      <a:pPr marL="69850" marR="0">
                        <a:lnSpc>
                          <a:spcPts val="1105"/>
                        </a:lnSpc>
                        <a:spcBef>
                          <a:spcPts val="0"/>
                        </a:spcBef>
                        <a:spcAft>
                          <a:spcPts val="0"/>
                        </a:spcAft>
                      </a:pPr>
                      <a:r>
                        <a:rPr lang="en-US" sz="1200" b="0" dirty="0">
                          <a:solidFill>
                            <a:schemeClr val="tx1"/>
                          </a:solidFill>
                          <a:effectLst/>
                          <a:latin typeface=" Arial"/>
                          <a:ea typeface="Arial" panose="020B0604020202020204" pitchFamily="34" charset="0"/>
                          <a:cs typeface="Times New Roman" panose="02020603050405020304" pitchFamily="18" charset="0"/>
                        </a:rPr>
                        <a:t>Shuttle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marR="0">
                        <a:lnSpc>
                          <a:spcPts val="1015"/>
                        </a:lnSpc>
                        <a:spcBef>
                          <a:spcPts val="0"/>
                        </a:spcBef>
                        <a:spcAft>
                          <a:spcPts val="0"/>
                        </a:spcAft>
                      </a:pPr>
                      <a:endParaRPr lang="en-US" sz="1200" b="0" dirty="0">
                        <a:solidFill>
                          <a:schemeClr val="tx1"/>
                        </a:solidFill>
                        <a:effectLst/>
                        <a:latin typeface=" Arial"/>
                        <a:ea typeface="Arial" panose="020B0604020202020204" pitchFamily="34" charset="0"/>
                        <a:cs typeface="Times New Roman" panose="02020603050405020304" pitchFamily="18" charset="0"/>
                      </a:endParaRPr>
                    </a:p>
                    <a:p>
                      <a:pPr marL="69215" marR="0">
                        <a:lnSpc>
                          <a:spcPts val="1015"/>
                        </a:lnSpc>
                        <a:spcBef>
                          <a:spcPts val="0"/>
                        </a:spcBef>
                        <a:spcAft>
                          <a:spcPts val="0"/>
                        </a:spcAft>
                      </a:pPr>
                      <a:endParaRPr lang="en-US" sz="1200" b="0" dirty="0">
                        <a:solidFill>
                          <a:schemeClr val="tx1"/>
                        </a:solidFill>
                        <a:effectLst/>
                        <a:latin typeface=" Arial"/>
                        <a:ea typeface="Arial" panose="020B0604020202020204" pitchFamily="34" charset="0"/>
                        <a:cs typeface="Times New Roman" panose="02020603050405020304" pitchFamily="18" charset="0"/>
                      </a:endParaRPr>
                    </a:p>
                    <a:p>
                      <a:pPr marL="69215" marR="0">
                        <a:lnSpc>
                          <a:spcPts val="1015"/>
                        </a:lnSpc>
                        <a:spcBef>
                          <a:spcPts val="0"/>
                        </a:spcBef>
                        <a:spcAft>
                          <a:spcPts val="0"/>
                        </a:spcAft>
                      </a:pPr>
                      <a:r>
                        <a:rPr lang="en-US" sz="1200" b="0" dirty="0">
                          <a:solidFill>
                            <a:schemeClr val="tx1"/>
                          </a:solidFill>
                          <a:effectLst/>
                          <a:latin typeface=" Arial"/>
                          <a:ea typeface="Arial" panose="020B0604020202020204" pitchFamily="34" charset="0"/>
                          <a:cs typeface="Times New Roman" panose="02020603050405020304" pitchFamily="18" charset="0"/>
                        </a:rPr>
                        <a:t>Consistent Parking Lot Shuttle Availability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200" b="0" dirty="0">
                        <a:solidFill>
                          <a:schemeClr val="tx1"/>
                        </a:solidFill>
                        <a:effectLst/>
                        <a:latin typeface=" Arial"/>
                        <a:ea typeface="Arial" panose="020B0604020202020204" pitchFamily="34" charset="0"/>
                        <a:cs typeface="Times New Roman" panose="02020603050405020304" pitchFamily="18" charset="0"/>
                      </a:endParaRPr>
                    </a:p>
                    <a:p>
                      <a:pPr marL="0" marR="0">
                        <a:spcBef>
                          <a:spcPts val="0"/>
                        </a:spcBef>
                        <a:spcAft>
                          <a:spcPts val="0"/>
                        </a:spcAft>
                      </a:pPr>
                      <a:r>
                        <a:rPr lang="en-US" sz="1200" b="0" dirty="0">
                          <a:solidFill>
                            <a:schemeClr val="tx1"/>
                          </a:solidFill>
                          <a:effectLst/>
                          <a:latin typeface=" Arial"/>
                          <a:ea typeface="Arial" panose="020B0604020202020204" pitchFamily="34" charset="0"/>
                          <a:cs typeface="Times New Roman" panose="02020603050405020304" pitchFamily="18" charset="0"/>
                        </a:rPr>
                        <a:t>Request to purchase shuttle submitted 26 Apr 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8170140"/>
                  </a:ext>
                </a:extLst>
              </a:tr>
            </a:tbl>
          </a:graphicData>
        </a:graphic>
      </p:graphicFrame>
      <p:sp>
        <p:nvSpPr>
          <p:cNvPr id="3" name="Text Placeholder 3">
            <a:extLst>
              <a:ext uri="{FF2B5EF4-FFF2-40B4-BE49-F238E27FC236}">
                <a16:creationId xmlns:a16="http://schemas.microsoft.com/office/drawing/2014/main" id="{16D37B76-4BCE-F51C-2769-C0A7F58D44CC}"/>
              </a:ext>
            </a:extLst>
          </p:cNvPr>
          <p:cNvSpPr txBox="1">
            <a:spLocks/>
          </p:cNvSpPr>
          <p:nvPr/>
        </p:nvSpPr>
        <p:spPr bwMode="auto">
          <a:xfrm>
            <a:off x="385894" y="251670"/>
            <a:ext cx="7667538" cy="75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457200" defTabSz="457200">
              <a:defRPr>
                <a:solidFill>
                  <a:schemeClr val="tx1"/>
                </a:solidFill>
                <a:latin typeface="Arial" panose="020B0604020202020204" pitchFamily="34" charset="0"/>
                <a:cs typeface="Arial" panose="020B0604020202020204" pitchFamily="34" charset="0"/>
              </a:defRPr>
            </a:lvl2pPr>
            <a:lvl3pPr marL="914400" defTabSz="457200">
              <a:defRPr>
                <a:solidFill>
                  <a:schemeClr val="tx1"/>
                </a:solidFill>
                <a:latin typeface="Arial" panose="020B0604020202020204" pitchFamily="34" charset="0"/>
                <a:cs typeface="Arial" panose="020B0604020202020204" pitchFamily="34" charset="0"/>
              </a:defRPr>
            </a:lvl3pPr>
            <a:lvl4pPr marL="1371600" defTabSz="457200">
              <a:defRPr>
                <a:solidFill>
                  <a:schemeClr val="tx1"/>
                </a:solidFill>
                <a:latin typeface="Arial" panose="020B0604020202020204" pitchFamily="34" charset="0"/>
                <a:cs typeface="Arial" panose="020B0604020202020204" pitchFamily="34" charset="0"/>
              </a:defRPr>
            </a:lvl4pPr>
            <a:lvl5pPr marL="1828800" defTabSz="457200">
              <a:defRPr>
                <a:solidFill>
                  <a:schemeClr val="tx1"/>
                </a:solidFill>
                <a:latin typeface="Arial" panose="020B0604020202020204" pitchFamily="34" charset="0"/>
                <a:cs typeface="Arial" panose="020B0604020202020204" pitchFamily="34" charset="0"/>
              </a:defRPr>
            </a:lvl5pPr>
            <a:lvl6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spcAft>
                <a:spcPts val="600"/>
              </a:spcAft>
              <a:buClr>
                <a:srgbClr val="660033"/>
              </a:buClr>
              <a:buSzPct val="80000"/>
              <a:buFont typeface="Wingdings 3" panose="05040102010807070707" pitchFamily="18" charset="2"/>
              <a:buNone/>
            </a:pPr>
            <a:r>
              <a:rPr lang="en-US" altLang="en-US" sz="4000" dirty="0">
                <a:solidFill>
                  <a:srgbClr val="000000"/>
                </a:solidFill>
                <a:latin typeface="Arial "/>
              </a:rPr>
              <a:t>Tracking Log</a:t>
            </a:r>
          </a:p>
        </p:txBody>
      </p:sp>
    </p:spTree>
    <p:extLst>
      <p:ext uri="{BB962C8B-B14F-4D97-AF65-F5344CB8AC3E}">
        <p14:creationId xmlns:p14="http://schemas.microsoft.com/office/powerpoint/2010/main" val="310679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Placeholder 3"/>
          <p:cNvSpPr txBox="1">
            <a:spLocks/>
          </p:cNvSpPr>
          <p:nvPr/>
        </p:nvSpPr>
        <p:spPr bwMode="auto">
          <a:xfrm>
            <a:off x="591214" y="1789546"/>
            <a:ext cx="7904162"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457200" defTabSz="457200">
              <a:defRPr>
                <a:solidFill>
                  <a:schemeClr val="tx1"/>
                </a:solidFill>
                <a:latin typeface="Arial" panose="020B0604020202020204" pitchFamily="34" charset="0"/>
                <a:cs typeface="Arial" panose="020B0604020202020204" pitchFamily="34" charset="0"/>
              </a:defRPr>
            </a:lvl2pPr>
            <a:lvl3pPr marL="914400" defTabSz="457200">
              <a:defRPr>
                <a:solidFill>
                  <a:schemeClr val="tx1"/>
                </a:solidFill>
                <a:latin typeface="Arial" panose="020B0604020202020204" pitchFamily="34" charset="0"/>
                <a:cs typeface="Arial" panose="020B0604020202020204" pitchFamily="34" charset="0"/>
              </a:defRPr>
            </a:lvl3pPr>
            <a:lvl4pPr marL="1371600" defTabSz="457200">
              <a:defRPr>
                <a:solidFill>
                  <a:schemeClr val="tx1"/>
                </a:solidFill>
                <a:latin typeface="Arial" panose="020B0604020202020204" pitchFamily="34" charset="0"/>
                <a:cs typeface="Arial" panose="020B0604020202020204" pitchFamily="34" charset="0"/>
              </a:defRPr>
            </a:lvl4pPr>
            <a:lvl5pPr marL="1828800" defTabSz="457200">
              <a:defRPr>
                <a:solidFill>
                  <a:schemeClr val="tx1"/>
                </a:solidFill>
                <a:latin typeface="Arial" panose="020B0604020202020204" pitchFamily="34" charset="0"/>
                <a:cs typeface="Arial" panose="020B0604020202020204" pitchFamily="34" charset="0"/>
              </a:defRPr>
            </a:lvl5pPr>
            <a:lvl6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spcAft>
                <a:spcPts val="600"/>
              </a:spcAft>
              <a:buClr>
                <a:srgbClr val="660033"/>
              </a:buClr>
              <a:buSzPct val="80000"/>
              <a:buFont typeface="Wingdings 3" panose="05040102010807070707" pitchFamily="18" charset="2"/>
              <a:buNone/>
            </a:pPr>
            <a:r>
              <a:rPr lang="en-US" altLang="en-US" sz="8000" dirty="0">
                <a:solidFill>
                  <a:srgbClr val="000000"/>
                </a:solidFill>
                <a:latin typeface="Arial "/>
              </a:rPr>
              <a:t>PHARMACY</a:t>
            </a:r>
          </a:p>
        </p:txBody>
      </p:sp>
      <p:sp>
        <p:nvSpPr>
          <p:cNvPr id="2" name="TextBox 1">
            <a:extLst>
              <a:ext uri="{FF2B5EF4-FFF2-40B4-BE49-F238E27FC236}">
                <a16:creationId xmlns:a16="http://schemas.microsoft.com/office/drawing/2014/main" id="{B1A0F783-8576-F82C-CB71-53B4BFFE3FA6}"/>
              </a:ext>
            </a:extLst>
          </p:cNvPr>
          <p:cNvSpPr txBox="1"/>
          <p:nvPr/>
        </p:nvSpPr>
        <p:spPr>
          <a:xfrm>
            <a:off x="1461958" y="3161702"/>
            <a:ext cx="7275965" cy="369332"/>
          </a:xfrm>
          <a:prstGeom prst="rect">
            <a:avLst/>
          </a:prstGeom>
          <a:noFill/>
        </p:spPr>
        <p:txBody>
          <a:bodyPr wrap="square">
            <a:spAutoFit/>
          </a:bodyPr>
          <a:lstStyle/>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3"/>
              </a:rPr>
              <a:t>https://william-beaumont.tricare.mil/Health-Services/Pharmacy</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4589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6C9A44C4-62C2-A769-E6EC-99C30299F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501140"/>
            <a:ext cx="62960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CC433EF-C37E-17A3-CEDC-1DABB05B2BDB}"/>
              </a:ext>
            </a:extLst>
          </p:cNvPr>
          <p:cNvSpPr txBox="1"/>
          <p:nvPr/>
        </p:nvSpPr>
        <p:spPr>
          <a:xfrm>
            <a:off x="447040" y="3429000"/>
            <a:ext cx="8290560" cy="2677656"/>
          </a:xfrm>
          <a:prstGeom prst="rect">
            <a:avLst/>
          </a:prstGeom>
          <a:noFill/>
        </p:spPr>
        <p:txBody>
          <a:bodyPr wrap="square">
            <a:spAutoFit/>
          </a:bodyPr>
          <a:lstStyle/>
          <a:p>
            <a:pPr marL="0" marR="0">
              <a:spcBef>
                <a:spcPts val="0"/>
              </a:spcBef>
              <a:spcAft>
                <a:spcPts val="0"/>
              </a:spcAft>
            </a:pPr>
            <a:r>
              <a:rPr lang="en-US" sz="1400" b="1" dirty="0">
                <a:effectLst/>
                <a:ea typeface="Calibri" panose="020F0502020204030204" pitchFamily="34" charset="0"/>
              </a:rPr>
              <a:t>If </a:t>
            </a:r>
            <a:r>
              <a:rPr lang="en-US" sz="1400" b="1" dirty="0">
                <a:ea typeface="Calibri" panose="020F0502020204030204" pitchFamily="34" charset="0"/>
              </a:rPr>
              <a:t>you </a:t>
            </a:r>
            <a:r>
              <a:rPr lang="en-US" sz="1400" b="1" dirty="0">
                <a:effectLst/>
                <a:ea typeface="Calibri" panose="020F0502020204030204" pitchFamily="34" charset="0"/>
              </a:rPr>
              <a:t>don’t have a DoD ID:</a:t>
            </a:r>
          </a:p>
          <a:p>
            <a:pPr marL="0" marR="0">
              <a:spcBef>
                <a:spcPts val="0"/>
              </a:spcBef>
              <a:spcAft>
                <a:spcPts val="0"/>
              </a:spcAft>
            </a:pPr>
            <a:r>
              <a:rPr lang="en-US" sz="1400" b="1" dirty="0">
                <a:solidFill>
                  <a:srgbClr val="1F497D"/>
                </a:solidFill>
                <a:effectLst/>
                <a:ea typeface="Calibri" panose="020F0502020204030204" pitchFamily="34" charset="0"/>
              </a:rPr>
              <a:t> </a:t>
            </a:r>
            <a:endParaRPr lang="en-US" sz="1400" b="1" dirty="0">
              <a:effectLst/>
              <a:ea typeface="Calibri" panose="020F0502020204030204" pitchFamily="34" charset="0"/>
            </a:endParaRPr>
          </a:p>
          <a:p>
            <a:pPr marL="0" marR="0">
              <a:spcBef>
                <a:spcPts val="0"/>
              </a:spcBef>
              <a:spcAft>
                <a:spcPts val="0"/>
              </a:spcAft>
            </a:pPr>
            <a:r>
              <a:rPr lang="en-US" sz="1400" dirty="0">
                <a:effectLst/>
                <a:ea typeface="Calibri" panose="020F0502020204030204" pitchFamily="34" charset="0"/>
              </a:rPr>
              <a:t>Identify Patient and Verify Eligibility ALL patients must present valid photo identification to verify identity and eligibility for care. Ø Patients presenting for care must present a valid photo identification card (ID) such as a military ID, driver’s license, or school ID card</a:t>
            </a:r>
            <a:r>
              <a:rPr lang="en-US" sz="1400" dirty="0">
                <a:effectLst/>
                <a:highlight>
                  <a:srgbClr val="FFFF00"/>
                </a:highlight>
                <a:ea typeface="Calibri" panose="020F0502020204030204" pitchFamily="34" charset="0"/>
              </a:rPr>
              <a:t>. A military ID card is preferred, but not required. Patients without a valid ID card may proceed to Patient Administration for Defense Enrollment Eligibility Reporting System (DEERS) proof of eligibility.</a:t>
            </a:r>
            <a:r>
              <a:rPr lang="en-US" sz="1400" dirty="0">
                <a:effectLst/>
                <a:ea typeface="Calibri" panose="020F0502020204030204" pitchFamily="34" charset="0"/>
              </a:rPr>
              <a:t> Ø Front Desk Staff will always verify the patient’s identity by asking them to repeat their full name with suffix, if any, and Date of Birth (DOB). The DoD ID number is located on all ID’s and should also be verified. Ø Front Desk Staff will always view DEERS in CHCS to verify eligibility for care in DEERS on each patient presenting for care. If the patient is ineligible in DEERS, but has paperwork verifying eligibility for care, patient must report discrepancy to the Patient Administrative Division to have healthcare coverage corrected.</a:t>
            </a:r>
          </a:p>
        </p:txBody>
      </p:sp>
      <p:sp>
        <p:nvSpPr>
          <p:cNvPr id="4" name="Title 3">
            <a:extLst>
              <a:ext uri="{FF2B5EF4-FFF2-40B4-BE49-F238E27FC236}">
                <a16:creationId xmlns:a16="http://schemas.microsoft.com/office/drawing/2014/main" id="{0A5CAF06-E484-5415-CDC1-B179B34BD18C}"/>
              </a:ext>
            </a:extLst>
          </p:cNvPr>
          <p:cNvSpPr>
            <a:spLocks noGrp="1"/>
          </p:cNvSpPr>
          <p:nvPr>
            <p:ph type="title"/>
          </p:nvPr>
        </p:nvSpPr>
        <p:spPr/>
        <p:txBody>
          <a:bodyPr/>
          <a:lstStyle/>
          <a:p>
            <a:r>
              <a:rPr lang="en-US" dirty="0">
                <a:solidFill>
                  <a:schemeClr val="tx1"/>
                </a:solidFill>
                <a:latin typeface=" Arial" panose="02020603050405020304"/>
              </a:rPr>
              <a:t>Identification requirements</a:t>
            </a:r>
          </a:p>
        </p:txBody>
      </p:sp>
    </p:spTree>
    <p:extLst>
      <p:ext uri="{BB962C8B-B14F-4D97-AF65-F5344CB8AC3E}">
        <p14:creationId xmlns:p14="http://schemas.microsoft.com/office/powerpoint/2010/main" val="332013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221577" y="1059873"/>
            <a:ext cx="4701020" cy="4330"/>
          </a:xfrm>
          <a:custGeom>
            <a:avLst/>
            <a:gdLst/>
            <a:ahLst/>
            <a:cxnLst/>
            <a:rect l="l" t="t" r="r" b="b"/>
            <a:pathLst>
              <a:path w="6894830" h="6350">
                <a:moveTo>
                  <a:pt x="6894576" y="6096"/>
                </a:moveTo>
                <a:lnTo>
                  <a:pt x="0" y="6096"/>
                </a:lnTo>
                <a:lnTo>
                  <a:pt x="0" y="0"/>
                </a:lnTo>
                <a:lnTo>
                  <a:pt x="6894576" y="0"/>
                </a:lnTo>
                <a:lnTo>
                  <a:pt x="6894576" y="6096"/>
                </a:lnTo>
                <a:close/>
              </a:path>
            </a:pathLst>
          </a:custGeom>
          <a:solidFill>
            <a:srgbClr val="3A4D69"/>
          </a:solidFill>
        </p:spPr>
        <p:txBody>
          <a:bodyPr wrap="square" lIns="0" tIns="0" rIns="0" bIns="0" rtlCol="0"/>
          <a:lstStyle/>
          <a:p>
            <a:endParaRPr/>
          </a:p>
        </p:txBody>
      </p:sp>
      <p:sp>
        <p:nvSpPr>
          <p:cNvPr id="6" name="object 6"/>
          <p:cNvSpPr txBox="1"/>
          <p:nvPr/>
        </p:nvSpPr>
        <p:spPr>
          <a:xfrm>
            <a:off x="2225387" y="857099"/>
            <a:ext cx="3031981" cy="500364"/>
          </a:xfrm>
          <a:prstGeom prst="rect">
            <a:avLst/>
          </a:prstGeom>
        </p:spPr>
        <p:txBody>
          <a:bodyPr vert="horz" wrap="square" lIns="0" tIns="8226" rIns="0" bIns="0" rtlCol="0">
            <a:spAutoFit/>
          </a:bodyPr>
          <a:lstStyle/>
          <a:p>
            <a:pPr marL="1994135">
              <a:spcBef>
                <a:spcPts val="65"/>
              </a:spcBef>
            </a:pPr>
            <a:r>
              <a:rPr sz="818" b="1" dirty="0">
                <a:solidFill>
                  <a:srgbClr val="252525"/>
                </a:solidFill>
                <a:latin typeface="Times New Roman"/>
                <a:cs typeface="Times New Roman"/>
              </a:rPr>
              <a:t>Request</a:t>
            </a:r>
            <a:r>
              <a:rPr sz="818" b="1" spc="-17" dirty="0">
                <a:solidFill>
                  <a:srgbClr val="252525"/>
                </a:solidFill>
                <a:latin typeface="Times New Roman"/>
                <a:cs typeface="Times New Roman"/>
              </a:rPr>
              <a:t> </a:t>
            </a:r>
            <a:r>
              <a:rPr sz="818" b="1" dirty="0">
                <a:solidFill>
                  <a:srgbClr val="252525"/>
                </a:solidFill>
                <a:latin typeface="Times New Roman"/>
                <a:cs typeface="Times New Roman"/>
              </a:rPr>
              <a:t>a</a:t>
            </a:r>
            <a:r>
              <a:rPr sz="818" b="1" spc="-14" dirty="0">
                <a:solidFill>
                  <a:srgbClr val="252525"/>
                </a:solidFill>
                <a:latin typeface="Times New Roman"/>
                <a:cs typeface="Times New Roman"/>
              </a:rPr>
              <a:t> </a:t>
            </a:r>
            <a:r>
              <a:rPr sz="818" b="1" spc="-7" dirty="0">
                <a:solidFill>
                  <a:srgbClr val="252525"/>
                </a:solidFill>
                <a:latin typeface="Times New Roman"/>
                <a:cs typeface="Times New Roman"/>
              </a:rPr>
              <a:t>Refill</a:t>
            </a:r>
            <a:endParaRPr sz="818">
              <a:latin typeface="Times New Roman"/>
              <a:cs typeface="Times New Roman"/>
            </a:endParaRPr>
          </a:p>
          <a:p>
            <a:pPr>
              <a:spcBef>
                <a:spcPts val="17"/>
              </a:spcBef>
            </a:pPr>
            <a:endParaRPr sz="818">
              <a:latin typeface="Times New Roman"/>
              <a:cs typeface="Times New Roman"/>
            </a:endParaRPr>
          </a:p>
          <a:p>
            <a:pPr marL="8659"/>
            <a:r>
              <a:rPr sz="614" dirty="0">
                <a:latin typeface="Times New Roman"/>
                <a:cs typeface="Times New Roman"/>
              </a:rPr>
              <a:t>After</a:t>
            </a:r>
            <a:r>
              <a:rPr sz="614" spc="-20" dirty="0">
                <a:latin typeface="Times New Roman"/>
                <a:cs typeface="Times New Roman"/>
              </a:rPr>
              <a:t> </a:t>
            </a:r>
            <a:r>
              <a:rPr sz="614" dirty="0">
                <a:latin typeface="Times New Roman"/>
                <a:cs typeface="Times New Roman"/>
              </a:rPr>
              <a:t>confirming</a:t>
            </a:r>
            <a:r>
              <a:rPr sz="614" spc="-7" dirty="0">
                <a:latin typeface="Times New Roman"/>
                <a:cs typeface="Times New Roman"/>
              </a:rPr>
              <a:t> </a:t>
            </a:r>
            <a:r>
              <a:rPr sz="614" dirty="0">
                <a:latin typeface="Times New Roman"/>
                <a:cs typeface="Times New Roman"/>
              </a:rPr>
              <a:t>the</a:t>
            </a:r>
            <a:r>
              <a:rPr sz="614" spc="-14" dirty="0">
                <a:latin typeface="Times New Roman"/>
                <a:cs typeface="Times New Roman"/>
              </a:rPr>
              <a:t> </a:t>
            </a:r>
            <a:r>
              <a:rPr sz="614" spc="-7" dirty="0">
                <a:latin typeface="Times New Roman"/>
                <a:cs typeface="Times New Roman"/>
              </a:rPr>
              <a:t>patient</a:t>
            </a:r>
            <a:r>
              <a:rPr sz="614" spc="-20" dirty="0">
                <a:latin typeface="Times New Roman"/>
                <a:cs typeface="Times New Roman"/>
              </a:rPr>
              <a:t> </a:t>
            </a:r>
            <a:r>
              <a:rPr sz="614" dirty="0">
                <a:latin typeface="Times New Roman"/>
                <a:cs typeface="Times New Roman"/>
              </a:rPr>
              <a:t>is</a:t>
            </a:r>
            <a:r>
              <a:rPr sz="614" spc="-10" dirty="0">
                <a:latin typeface="Times New Roman"/>
                <a:cs typeface="Times New Roman"/>
              </a:rPr>
              <a:t> </a:t>
            </a:r>
            <a:r>
              <a:rPr sz="614" dirty="0">
                <a:latin typeface="Times New Roman"/>
                <a:cs typeface="Times New Roman"/>
              </a:rPr>
              <a:t>logged</a:t>
            </a:r>
            <a:r>
              <a:rPr sz="614" spc="-20" dirty="0">
                <a:latin typeface="Times New Roman"/>
                <a:cs typeface="Times New Roman"/>
              </a:rPr>
              <a:t> </a:t>
            </a:r>
            <a:r>
              <a:rPr sz="614" dirty="0">
                <a:latin typeface="Times New Roman"/>
                <a:cs typeface="Times New Roman"/>
              </a:rPr>
              <a:t>in</a:t>
            </a:r>
            <a:r>
              <a:rPr sz="614" spc="-17" dirty="0">
                <a:latin typeface="Times New Roman"/>
                <a:cs typeface="Times New Roman"/>
              </a:rPr>
              <a:t> </a:t>
            </a:r>
            <a:r>
              <a:rPr sz="614" dirty="0">
                <a:latin typeface="Times New Roman"/>
                <a:cs typeface="Times New Roman"/>
              </a:rPr>
              <a:t>to</a:t>
            </a:r>
            <a:r>
              <a:rPr sz="614" spc="-7" dirty="0">
                <a:latin typeface="Times New Roman"/>
                <a:cs typeface="Times New Roman"/>
              </a:rPr>
              <a:t> </a:t>
            </a:r>
            <a:r>
              <a:rPr sz="614" dirty="0">
                <a:latin typeface="Times New Roman"/>
                <a:cs typeface="Times New Roman"/>
              </a:rPr>
              <a:t>the</a:t>
            </a:r>
            <a:r>
              <a:rPr sz="614" spc="-14" dirty="0">
                <a:latin typeface="Times New Roman"/>
                <a:cs typeface="Times New Roman"/>
              </a:rPr>
              <a:t> </a:t>
            </a:r>
            <a:r>
              <a:rPr sz="614" dirty="0">
                <a:latin typeface="Times New Roman"/>
                <a:cs typeface="Times New Roman"/>
              </a:rPr>
              <a:t>Patient</a:t>
            </a:r>
            <a:r>
              <a:rPr sz="614" spc="-10" dirty="0">
                <a:latin typeface="Times New Roman"/>
                <a:cs typeface="Times New Roman"/>
              </a:rPr>
              <a:t> </a:t>
            </a:r>
            <a:r>
              <a:rPr sz="614" dirty="0">
                <a:latin typeface="Times New Roman"/>
                <a:cs typeface="Times New Roman"/>
              </a:rPr>
              <a:t>Portal</a:t>
            </a:r>
            <a:r>
              <a:rPr sz="614" spc="-14" dirty="0">
                <a:latin typeface="Times New Roman"/>
                <a:cs typeface="Times New Roman"/>
              </a:rPr>
              <a:t> </a:t>
            </a:r>
            <a:r>
              <a:rPr sz="614" spc="-7" dirty="0">
                <a:latin typeface="Times New Roman"/>
                <a:cs typeface="Times New Roman"/>
              </a:rPr>
              <a:t>(</a:t>
            </a:r>
            <a:r>
              <a:rPr sz="614" u="sng" spc="-7" dirty="0">
                <a:solidFill>
                  <a:srgbClr val="0562C1"/>
                </a:solidFill>
                <a:uFill>
                  <a:solidFill>
                    <a:srgbClr val="0562C1"/>
                  </a:solidFill>
                </a:uFill>
                <a:latin typeface="Times New Roman"/>
                <a:cs typeface="Times New Roman"/>
              </a:rPr>
              <a:t>https://my.mhsgenesis.health.mil</a:t>
            </a:r>
            <a:r>
              <a:rPr sz="614" spc="-7" dirty="0">
                <a:latin typeface="Times New Roman"/>
                <a:cs typeface="Times New Roman"/>
              </a:rPr>
              <a:t>):</a:t>
            </a:r>
            <a:endParaRPr sz="614">
              <a:latin typeface="Times New Roman"/>
              <a:cs typeface="Times New Roman"/>
            </a:endParaRPr>
          </a:p>
          <a:p>
            <a:pPr marL="8659">
              <a:spcBef>
                <a:spcPts val="433"/>
              </a:spcBef>
              <a:tabLst>
                <a:tab pos="163652" algn="l"/>
              </a:tabLst>
            </a:pPr>
            <a:r>
              <a:rPr sz="614" spc="-17" dirty="0">
                <a:latin typeface="Times New Roman"/>
                <a:cs typeface="Times New Roman"/>
              </a:rPr>
              <a:t>1.</a:t>
            </a:r>
            <a:r>
              <a:rPr sz="614" dirty="0">
                <a:latin typeface="Times New Roman"/>
                <a:cs typeface="Times New Roman"/>
              </a:rPr>
              <a:t>	Patient</a:t>
            </a:r>
            <a:r>
              <a:rPr sz="614" spc="-14" dirty="0">
                <a:latin typeface="Times New Roman"/>
                <a:cs typeface="Times New Roman"/>
              </a:rPr>
              <a:t> </a:t>
            </a:r>
            <a:r>
              <a:rPr sz="614" dirty="0">
                <a:latin typeface="Times New Roman"/>
                <a:cs typeface="Times New Roman"/>
              </a:rPr>
              <a:t>will</a:t>
            </a:r>
            <a:r>
              <a:rPr sz="614" spc="-14" dirty="0">
                <a:latin typeface="Times New Roman"/>
                <a:cs typeface="Times New Roman"/>
              </a:rPr>
              <a:t> </a:t>
            </a:r>
            <a:r>
              <a:rPr sz="614" dirty="0">
                <a:latin typeface="Times New Roman"/>
                <a:cs typeface="Times New Roman"/>
              </a:rPr>
              <a:t>click</a:t>
            </a:r>
            <a:r>
              <a:rPr sz="614" spc="-10" dirty="0">
                <a:latin typeface="Times New Roman"/>
                <a:cs typeface="Times New Roman"/>
              </a:rPr>
              <a:t> </a:t>
            </a:r>
            <a:r>
              <a:rPr sz="614" b="1" dirty="0">
                <a:latin typeface="Times New Roman"/>
                <a:cs typeface="Times New Roman"/>
              </a:rPr>
              <a:t>Rx</a:t>
            </a:r>
            <a:r>
              <a:rPr sz="614" b="1" spc="-20" dirty="0">
                <a:latin typeface="Times New Roman"/>
                <a:cs typeface="Times New Roman"/>
              </a:rPr>
              <a:t> </a:t>
            </a:r>
            <a:r>
              <a:rPr sz="614" b="1" spc="-7" dirty="0">
                <a:latin typeface="Times New Roman"/>
                <a:cs typeface="Times New Roman"/>
              </a:rPr>
              <a:t>Refills</a:t>
            </a:r>
            <a:r>
              <a:rPr sz="614" spc="-7" dirty="0">
                <a:latin typeface="Times New Roman"/>
                <a:cs typeface="Times New Roman"/>
              </a:rPr>
              <a:t>.</a:t>
            </a:r>
            <a:endParaRPr sz="614">
              <a:latin typeface="Times New Roman"/>
              <a:cs typeface="Times New Roman"/>
            </a:endParaRPr>
          </a:p>
        </p:txBody>
      </p:sp>
      <p:sp>
        <p:nvSpPr>
          <p:cNvPr id="7" name="object 7"/>
          <p:cNvSpPr txBox="1"/>
          <p:nvPr/>
        </p:nvSpPr>
        <p:spPr>
          <a:xfrm>
            <a:off x="2225386" y="1704772"/>
            <a:ext cx="4631748" cy="1005444"/>
          </a:xfrm>
          <a:prstGeom prst="rect">
            <a:avLst/>
          </a:prstGeom>
        </p:spPr>
        <p:txBody>
          <a:bodyPr vert="horz" wrap="square" lIns="0" tIns="43728" rIns="0" bIns="0" rtlCol="0">
            <a:spAutoFit/>
          </a:bodyPr>
          <a:lstStyle/>
          <a:p>
            <a:pPr marL="164518">
              <a:spcBef>
                <a:spcPts val="344"/>
              </a:spcBef>
            </a:pPr>
            <a:r>
              <a:rPr sz="614" b="1" dirty="0">
                <a:latin typeface="Times New Roman"/>
                <a:cs typeface="Times New Roman"/>
              </a:rPr>
              <a:t>Medication</a:t>
            </a:r>
            <a:r>
              <a:rPr sz="614" b="1" spc="-7" dirty="0">
                <a:latin typeface="Times New Roman"/>
                <a:cs typeface="Times New Roman"/>
              </a:rPr>
              <a:t> Statuses </a:t>
            </a:r>
            <a:r>
              <a:rPr sz="614" b="1" dirty="0">
                <a:latin typeface="Times New Roman"/>
                <a:cs typeface="Times New Roman"/>
              </a:rPr>
              <a:t>that</a:t>
            </a:r>
            <a:r>
              <a:rPr sz="614" b="1" spc="-17" dirty="0">
                <a:latin typeface="Times New Roman"/>
                <a:cs typeface="Times New Roman"/>
              </a:rPr>
              <a:t> </a:t>
            </a:r>
            <a:r>
              <a:rPr sz="614" b="1" dirty="0">
                <a:latin typeface="Times New Roman"/>
                <a:cs typeface="Times New Roman"/>
              </a:rPr>
              <a:t>are</a:t>
            </a:r>
            <a:r>
              <a:rPr sz="614" b="1" spc="-10" dirty="0">
                <a:latin typeface="Times New Roman"/>
                <a:cs typeface="Times New Roman"/>
              </a:rPr>
              <a:t> </a:t>
            </a:r>
            <a:r>
              <a:rPr sz="614" b="1" spc="-7" dirty="0">
                <a:latin typeface="Times New Roman"/>
                <a:cs typeface="Times New Roman"/>
              </a:rPr>
              <a:t>displayed</a:t>
            </a:r>
            <a:r>
              <a:rPr sz="614" b="1" spc="-14" dirty="0">
                <a:latin typeface="Times New Roman"/>
                <a:cs typeface="Times New Roman"/>
              </a:rPr>
              <a:t> </a:t>
            </a:r>
            <a:r>
              <a:rPr sz="614" b="1" dirty="0">
                <a:latin typeface="Times New Roman"/>
                <a:cs typeface="Times New Roman"/>
              </a:rPr>
              <a:t>in</a:t>
            </a:r>
            <a:r>
              <a:rPr sz="614" b="1" spc="-3" dirty="0">
                <a:latin typeface="Times New Roman"/>
                <a:cs typeface="Times New Roman"/>
              </a:rPr>
              <a:t> </a:t>
            </a:r>
            <a:r>
              <a:rPr sz="614" b="1" dirty="0">
                <a:latin typeface="Times New Roman"/>
                <a:cs typeface="Times New Roman"/>
              </a:rPr>
              <a:t>the</a:t>
            </a:r>
            <a:r>
              <a:rPr sz="614" b="1" spc="-10" dirty="0">
                <a:latin typeface="Times New Roman"/>
                <a:cs typeface="Times New Roman"/>
              </a:rPr>
              <a:t> </a:t>
            </a:r>
            <a:r>
              <a:rPr sz="614" b="1" dirty="0">
                <a:latin typeface="Times New Roman"/>
                <a:cs typeface="Times New Roman"/>
              </a:rPr>
              <a:t>Rx</a:t>
            </a:r>
            <a:r>
              <a:rPr sz="614" b="1" spc="-3" dirty="0">
                <a:latin typeface="Times New Roman"/>
                <a:cs typeface="Times New Roman"/>
              </a:rPr>
              <a:t> </a:t>
            </a:r>
            <a:r>
              <a:rPr sz="614" b="1" dirty="0">
                <a:latin typeface="Times New Roman"/>
                <a:cs typeface="Times New Roman"/>
              </a:rPr>
              <a:t>Refills</a:t>
            </a:r>
            <a:r>
              <a:rPr sz="614" b="1" spc="-10" dirty="0">
                <a:latin typeface="Times New Roman"/>
                <a:cs typeface="Times New Roman"/>
              </a:rPr>
              <a:t> </a:t>
            </a:r>
            <a:r>
              <a:rPr sz="614" b="1" spc="-14" dirty="0">
                <a:latin typeface="Times New Roman"/>
                <a:cs typeface="Times New Roman"/>
              </a:rPr>
              <a:t>tab:</a:t>
            </a:r>
            <a:endParaRPr sz="614" dirty="0">
              <a:latin typeface="Times New Roman"/>
              <a:cs typeface="Times New Roman"/>
            </a:endParaRPr>
          </a:p>
          <a:p>
            <a:pPr marL="351116" indent="-155427">
              <a:spcBef>
                <a:spcPts val="279"/>
              </a:spcBef>
              <a:buFont typeface="Symbol"/>
              <a:buChar char=""/>
              <a:tabLst>
                <a:tab pos="351116" algn="l"/>
              </a:tabLst>
            </a:pPr>
            <a:r>
              <a:rPr sz="614" dirty="0">
                <a:latin typeface="Times New Roman"/>
                <a:cs typeface="Times New Roman"/>
              </a:rPr>
              <a:t>Eligible</a:t>
            </a:r>
            <a:r>
              <a:rPr sz="614" spc="-14" dirty="0">
                <a:latin typeface="Times New Roman"/>
                <a:cs typeface="Times New Roman"/>
              </a:rPr>
              <a:t> </a:t>
            </a:r>
            <a:r>
              <a:rPr sz="614" dirty="0">
                <a:latin typeface="Times New Roman"/>
                <a:cs typeface="Times New Roman"/>
              </a:rPr>
              <a:t>for</a:t>
            </a:r>
            <a:r>
              <a:rPr sz="614" spc="-20" dirty="0">
                <a:latin typeface="Times New Roman"/>
                <a:cs typeface="Times New Roman"/>
              </a:rPr>
              <a:t> </a:t>
            </a:r>
            <a:r>
              <a:rPr sz="614" dirty="0">
                <a:latin typeface="Times New Roman"/>
                <a:cs typeface="Times New Roman"/>
              </a:rPr>
              <a:t>Refill</a:t>
            </a:r>
            <a:r>
              <a:rPr sz="614" spc="-7" dirty="0">
                <a:latin typeface="Times New Roman"/>
                <a:cs typeface="Times New Roman"/>
              </a:rPr>
              <a:t> medications</a:t>
            </a:r>
            <a:r>
              <a:rPr sz="614" spc="-14" dirty="0">
                <a:latin typeface="Times New Roman"/>
                <a:cs typeface="Times New Roman"/>
              </a:rPr>
              <a:t> </a:t>
            </a:r>
            <a:r>
              <a:rPr sz="614" dirty="0">
                <a:latin typeface="Times New Roman"/>
                <a:cs typeface="Times New Roman"/>
              </a:rPr>
              <a:t>are</a:t>
            </a:r>
            <a:r>
              <a:rPr sz="614" spc="-14" dirty="0">
                <a:latin typeface="Times New Roman"/>
                <a:cs typeface="Times New Roman"/>
              </a:rPr>
              <a:t> </a:t>
            </a:r>
            <a:r>
              <a:rPr sz="614" dirty="0">
                <a:latin typeface="Times New Roman"/>
                <a:cs typeface="Times New Roman"/>
              </a:rPr>
              <a:t>displayed</a:t>
            </a:r>
            <a:r>
              <a:rPr sz="614" spc="-17" dirty="0">
                <a:latin typeface="Times New Roman"/>
                <a:cs typeface="Times New Roman"/>
              </a:rPr>
              <a:t> </a:t>
            </a:r>
            <a:r>
              <a:rPr sz="614" dirty="0">
                <a:latin typeface="Times New Roman"/>
                <a:cs typeface="Times New Roman"/>
              </a:rPr>
              <a:t>with</a:t>
            </a:r>
            <a:r>
              <a:rPr sz="614" spc="-10" dirty="0">
                <a:latin typeface="Times New Roman"/>
                <a:cs typeface="Times New Roman"/>
              </a:rPr>
              <a:t> </a:t>
            </a:r>
            <a:r>
              <a:rPr sz="614" dirty="0">
                <a:latin typeface="Times New Roman"/>
                <a:cs typeface="Times New Roman"/>
              </a:rPr>
              <a:t>a</a:t>
            </a:r>
            <a:r>
              <a:rPr sz="614" spc="-14" dirty="0">
                <a:latin typeface="Times New Roman"/>
                <a:cs typeface="Times New Roman"/>
              </a:rPr>
              <a:t> </a:t>
            </a:r>
            <a:r>
              <a:rPr sz="614" dirty="0">
                <a:latin typeface="Times New Roman"/>
                <a:cs typeface="Times New Roman"/>
              </a:rPr>
              <a:t>check</a:t>
            </a:r>
            <a:r>
              <a:rPr sz="614" spc="-14" dirty="0">
                <a:latin typeface="Times New Roman"/>
                <a:cs typeface="Times New Roman"/>
              </a:rPr>
              <a:t> </a:t>
            </a:r>
            <a:r>
              <a:rPr sz="614" dirty="0">
                <a:latin typeface="Times New Roman"/>
                <a:cs typeface="Times New Roman"/>
              </a:rPr>
              <a:t>box</a:t>
            </a:r>
            <a:r>
              <a:rPr sz="614" spc="-14" dirty="0">
                <a:latin typeface="Times New Roman"/>
                <a:cs typeface="Times New Roman"/>
              </a:rPr>
              <a:t> </a:t>
            </a:r>
            <a:r>
              <a:rPr sz="614" dirty="0">
                <a:latin typeface="Times New Roman"/>
                <a:cs typeface="Times New Roman"/>
              </a:rPr>
              <a:t>and</a:t>
            </a:r>
            <a:r>
              <a:rPr sz="614" spc="-17" dirty="0">
                <a:latin typeface="Times New Roman"/>
                <a:cs typeface="Times New Roman"/>
              </a:rPr>
              <a:t> </a:t>
            </a:r>
            <a:r>
              <a:rPr sz="614" dirty="0">
                <a:latin typeface="Times New Roman"/>
                <a:cs typeface="Times New Roman"/>
              </a:rPr>
              <a:t>may</a:t>
            </a:r>
            <a:r>
              <a:rPr sz="614" spc="-7" dirty="0">
                <a:latin typeface="Times New Roman"/>
                <a:cs typeface="Times New Roman"/>
              </a:rPr>
              <a:t> </a:t>
            </a:r>
            <a:r>
              <a:rPr sz="614" dirty="0">
                <a:latin typeface="Times New Roman"/>
                <a:cs typeface="Times New Roman"/>
              </a:rPr>
              <a:t>be</a:t>
            </a:r>
            <a:r>
              <a:rPr sz="614" spc="-14" dirty="0">
                <a:latin typeface="Times New Roman"/>
                <a:cs typeface="Times New Roman"/>
              </a:rPr>
              <a:t> </a:t>
            </a:r>
            <a:r>
              <a:rPr sz="614" dirty="0">
                <a:latin typeface="Times New Roman"/>
                <a:cs typeface="Times New Roman"/>
              </a:rPr>
              <a:t>selected</a:t>
            </a:r>
            <a:r>
              <a:rPr sz="614" spc="-7" dirty="0">
                <a:latin typeface="Times New Roman"/>
                <a:cs typeface="Times New Roman"/>
              </a:rPr>
              <a:t> </a:t>
            </a:r>
            <a:r>
              <a:rPr sz="614" dirty="0">
                <a:latin typeface="Times New Roman"/>
                <a:cs typeface="Times New Roman"/>
              </a:rPr>
              <a:t>by</a:t>
            </a:r>
            <a:r>
              <a:rPr sz="614" spc="-14" dirty="0">
                <a:latin typeface="Times New Roman"/>
                <a:cs typeface="Times New Roman"/>
              </a:rPr>
              <a:t> </a:t>
            </a:r>
            <a:r>
              <a:rPr sz="614" dirty="0">
                <a:latin typeface="Times New Roman"/>
                <a:cs typeface="Times New Roman"/>
              </a:rPr>
              <a:t>the</a:t>
            </a:r>
            <a:r>
              <a:rPr sz="614" spc="-20" dirty="0">
                <a:latin typeface="Times New Roman"/>
                <a:cs typeface="Times New Roman"/>
              </a:rPr>
              <a:t> </a:t>
            </a:r>
            <a:r>
              <a:rPr sz="614" spc="-7" dirty="0">
                <a:latin typeface="Times New Roman"/>
                <a:cs typeface="Times New Roman"/>
              </a:rPr>
              <a:t>patient.</a:t>
            </a:r>
            <a:endParaRPr sz="614" dirty="0">
              <a:latin typeface="Times New Roman"/>
              <a:cs typeface="Times New Roman"/>
            </a:endParaRPr>
          </a:p>
          <a:p>
            <a:pPr marL="351116" indent="-155859">
              <a:spcBef>
                <a:spcPts val="286"/>
              </a:spcBef>
              <a:buFont typeface="Symbol"/>
              <a:buChar char=""/>
              <a:tabLst>
                <a:tab pos="351116" algn="l"/>
              </a:tabLst>
            </a:pPr>
            <a:r>
              <a:rPr sz="614" dirty="0">
                <a:latin typeface="Times New Roman"/>
                <a:cs typeface="Times New Roman"/>
              </a:rPr>
              <a:t>Other</a:t>
            </a:r>
            <a:r>
              <a:rPr sz="614" spc="-20" dirty="0">
                <a:latin typeface="Times New Roman"/>
                <a:cs typeface="Times New Roman"/>
              </a:rPr>
              <a:t> </a:t>
            </a:r>
            <a:r>
              <a:rPr sz="614" dirty="0">
                <a:latin typeface="Times New Roman"/>
                <a:cs typeface="Times New Roman"/>
              </a:rPr>
              <a:t>statuses</a:t>
            </a:r>
            <a:r>
              <a:rPr sz="614" spc="-24" dirty="0">
                <a:latin typeface="Times New Roman"/>
                <a:cs typeface="Times New Roman"/>
              </a:rPr>
              <a:t> </a:t>
            </a:r>
            <a:r>
              <a:rPr sz="614" dirty="0">
                <a:latin typeface="Times New Roman"/>
                <a:cs typeface="Times New Roman"/>
              </a:rPr>
              <a:t>of</a:t>
            </a:r>
            <a:r>
              <a:rPr sz="614" spc="-10" dirty="0">
                <a:latin typeface="Times New Roman"/>
                <a:cs typeface="Times New Roman"/>
              </a:rPr>
              <a:t> </a:t>
            </a:r>
            <a:r>
              <a:rPr sz="614" dirty="0">
                <a:latin typeface="Times New Roman"/>
                <a:cs typeface="Times New Roman"/>
              </a:rPr>
              <a:t>medications</a:t>
            </a:r>
            <a:r>
              <a:rPr sz="614" spc="-17" dirty="0">
                <a:latin typeface="Times New Roman"/>
                <a:cs typeface="Times New Roman"/>
              </a:rPr>
              <a:t> </a:t>
            </a:r>
            <a:r>
              <a:rPr sz="614" dirty="0">
                <a:latin typeface="Times New Roman"/>
                <a:cs typeface="Times New Roman"/>
              </a:rPr>
              <a:t>that</a:t>
            </a:r>
            <a:r>
              <a:rPr sz="614" spc="-24" dirty="0">
                <a:latin typeface="Times New Roman"/>
                <a:cs typeface="Times New Roman"/>
              </a:rPr>
              <a:t> </a:t>
            </a:r>
            <a:r>
              <a:rPr sz="614" dirty="0">
                <a:latin typeface="Times New Roman"/>
                <a:cs typeface="Times New Roman"/>
              </a:rPr>
              <a:t>are</a:t>
            </a:r>
            <a:r>
              <a:rPr sz="614" spc="-20" dirty="0">
                <a:latin typeface="Times New Roman"/>
                <a:cs typeface="Times New Roman"/>
              </a:rPr>
              <a:t> </a:t>
            </a:r>
            <a:r>
              <a:rPr sz="614" dirty="0">
                <a:latin typeface="Times New Roman"/>
                <a:cs typeface="Times New Roman"/>
              </a:rPr>
              <a:t>displayed</a:t>
            </a:r>
            <a:r>
              <a:rPr sz="614" spc="-24" dirty="0">
                <a:latin typeface="Times New Roman"/>
                <a:cs typeface="Times New Roman"/>
              </a:rPr>
              <a:t> </a:t>
            </a:r>
            <a:r>
              <a:rPr sz="614" dirty="0">
                <a:latin typeface="Times New Roman"/>
                <a:cs typeface="Times New Roman"/>
              </a:rPr>
              <a:t>without</a:t>
            </a:r>
            <a:r>
              <a:rPr sz="614" spc="-17" dirty="0">
                <a:latin typeface="Times New Roman"/>
                <a:cs typeface="Times New Roman"/>
              </a:rPr>
              <a:t> </a:t>
            </a:r>
            <a:r>
              <a:rPr sz="614" dirty="0">
                <a:latin typeface="Times New Roman"/>
                <a:cs typeface="Times New Roman"/>
              </a:rPr>
              <a:t>a</a:t>
            </a:r>
            <a:r>
              <a:rPr sz="614" spc="-20" dirty="0">
                <a:latin typeface="Times New Roman"/>
                <a:cs typeface="Times New Roman"/>
              </a:rPr>
              <a:t> </a:t>
            </a:r>
            <a:r>
              <a:rPr sz="614" dirty="0">
                <a:latin typeface="Times New Roman"/>
                <a:cs typeface="Times New Roman"/>
              </a:rPr>
              <a:t>check</a:t>
            </a:r>
            <a:r>
              <a:rPr sz="614" spc="-20" dirty="0">
                <a:latin typeface="Times New Roman"/>
                <a:cs typeface="Times New Roman"/>
              </a:rPr>
              <a:t> </a:t>
            </a:r>
            <a:r>
              <a:rPr sz="614" dirty="0">
                <a:latin typeface="Times New Roman"/>
                <a:cs typeface="Times New Roman"/>
              </a:rPr>
              <a:t>box</a:t>
            </a:r>
            <a:r>
              <a:rPr sz="614" spc="-7" dirty="0">
                <a:latin typeface="Times New Roman"/>
                <a:cs typeface="Times New Roman"/>
              </a:rPr>
              <a:t> </a:t>
            </a:r>
            <a:r>
              <a:rPr sz="614" dirty="0">
                <a:latin typeface="Times New Roman"/>
                <a:cs typeface="Times New Roman"/>
              </a:rPr>
              <a:t>and</a:t>
            </a:r>
            <a:r>
              <a:rPr sz="614" spc="-20" dirty="0">
                <a:latin typeface="Times New Roman"/>
                <a:cs typeface="Times New Roman"/>
              </a:rPr>
              <a:t> </a:t>
            </a:r>
            <a:r>
              <a:rPr sz="614" dirty="0">
                <a:latin typeface="Times New Roman"/>
                <a:cs typeface="Times New Roman"/>
              </a:rPr>
              <a:t>cannot</a:t>
            </a:r>
            <a:r>
              <a:rPr sz="614" spc="-24" dirty="0">
                <a:latin typeface="Times New Roman"/>
                <a:cs typeface="Times New Roman"/>
              </a:rPr>
              <a:t> </a:t>
            </a:r>
            <a:r>
              <a:rPr sz="614" dirty="0">
                <a:latin typeface="Times New Roman"/>
                <a:cs typeface="Times New Roman"/>
              </a:rPr>
              <a:t>be</a:t>
            </a:r>
            <a:r>
              <a:rPr sz="614" spc="-17" dirty="0">
                <a:latin typeface="Times New Roman"/>
                <a:cs typeface="Times New Roman"/>
              </a:rPr>
              <a:t> </a:t>
            </a:r>
            <a:r>
              <a:rPr sz="614" dirty="0">
                <a:latin typeface="Times New Roman"/>
                <a:cs typeface="Times New Roman"/>
              </a:rPr>
              <a:t>refilled</a:t>
            </a:r>
            <a:r>
              <a:rPr sz="614" spc="-20" dirty="0">
                <a:latin typeface="Times New Roman"/>
                <a:cs typeface="Times New Roman"/>
              </a:rPr>
              <a:t> </a:t>
            </a:r>
            <a:r>
              <a:rPr sz="614" dirty="0">
                <a:latin typeface="Times New Roman"/>
                <a:cs typeface="Times New Roman"/>
              </a:rPr>
              <a:t>by</a:t>
            </a:r>
            <a:r>
              <a:rPr sz="614" spc="-20" dirty="0">
                <a:latin typeface="Times New Roman"/>
                <a:cs typeface="Times New Roman"/>
              </a:rPr>
              <a:t> </a:t>
            </a:r>
            <a:r>
              <a:rPr sz="614" dirty="0">
                <a:latin typeface="Times New Roman"/>
                <a:cs typeface="Times New Roman"/>
              </a:rPr>
              <a:t>the</a:t>
            </a:r>
            <a:r>
              <a:rPr sz="614" spc="-24" dirty="0">
                <a:latin typeface="Times New Roman"/>
                <a:cs typeface="Times New Roman"/>
              </a:rPr>
              <a:t> </a:t>
            </a:r>
            <a:r>
              <a:rPr sz="614" dirty="0">
                <a:latin typeface="Times New Roman"/>
                <a:cs typeface="Times New Roman"/>
              </a:rPr>
              <a:t>patient</a:t>
            </a:r>
            <a:r>
              <a:rPr sz="614" spc="-14" dirty="0">
                <a:latin typeface="Times New Roman"/>
                <a:cs typeface="Times New Roman"/>
              </a:rPr>
              <a:t> </a:t>
            </a:r>
            <a:r>
              <a:rPr sz="614" dirty="0">
                <a:latin typeface="Times New Roman"/>
                <a:cs typeface="Times New Roman"/>
              </a:rPr>
              <a:t>from</a:t>
            </a:r>
            <a:r>
              <a:rPr sz="614" spc="-14" dirty="0">
                <a:latin typeface="Times New Roman"/>
                <a:cs typeface="Times New Roman"/>
              </a:rPr>
              <a:t> </a:t>
            </a:r>
            <a:r>
              <a:rPr sz="614" dirty="0">
                <a:latin typeface="Times New Roman"/>
                <a:cs typeface="Times New Roman"/>
              </a:rPr>
              <a:t>the</a:t>
            </a:r>
            <a:r>
              <a:rPr sz="614" spc="-20" dirty="0">
                <a:latin typeface="Times New Roman"/>
                <a:cs typeface="Times New Roman"/>
              </a:rPr>
              <a:t> </a:t>
            </a:r>
            <a:r>
              <a:rPr sz="614" dirty="0">
                <a:latin typeface="Times New Roman"/>
                <a:cs typeface="Times New Roman"/>
              </a:rPr>
              <a:t>Patient</a:t>
            </a:r>
            <a:r>
              <a:rPr sz="614" spc="-14" dirty="0">
                <a:latin typeface="Times New Roman"/>
                <a:cs typeface="Times New Roman"/>
              </a:rPr>
              <a:t> </a:t>
            </a:r>
            <a:r>
              <a:rPr sz="614" dirty="0">
                <a:latin typeface="Times New Roman"/>
                <a:cs typeface="Times New Roman"/>
              </a:rPr>
              <a:t>Portal</a:t>
            </a:r>
            <a:r>
              <a:rPr sz="614" spc="-17" dirty="0">
                <a:latin typeface="Times New Roman"/>
                <a:cs typeface="Times New Roman"/>
              </a:rPr>
              <a:t> </a:t>
            </a:r>
            <a:r>
              <a:rPr sz="614" spc="-7" dirty="0">
                <a:latin typeface="Times New Roman"/>
                <a:cs typeface="Times New Roman"/>
              </a:rPr>
              <a:t>include:</a:t>
            </a:r>
            <a:endParaRPr sz="614" dirty="0">
              <a:latin typeface="Times New Roman"/>
              <a:cs typeface="Times New Roman"/>
            </a:endParaRPr>
          </a:p>
          <a:p>
            <a:pPr marL="506976" lvl="1" indent="-155859">
              <a:spcBef>
                <a:spcPts val="245"/>
              </a:spcBef>
              <a:buFont typeface="Courier New"/>
              <a:buChar char="o"/>
              <a:tabLst>
                <a:tab pos="506976" algn="l"/>
              </a:tabLst>
            </a:pPr>
            <a:r>
              <a:rPr sz="614" dirty="0">
                <a:latin typeface="Times New Roman"/>
                <a:cs typeface="Times New Roman"/>
              </a:rPr>
              <a:t>In</a:t>
            </a:r>
            <a:r>
              <a:rPr sz="614" spc="-3" dirty="0">
                <a:latin typeface="Times New Roman"/>
                <a:cs typeface="Times New Roman"/>
              </a:rPr>
              <a:t> </a:t>
            </a:r>
            <a:r>
              <a:rPr sz="614" spc="-7" dirty="0">
                <a:latin typeface="Times New Roman"/>
                <a:cs typeface="Times New Roman"/>
              </a:rPr>
              <a:t>Process</a:t>
            </a:r>
            <a:endParaRPr sz="614" dirty="0">
              <a:latin typeface="Times New Roman"/>
              <a:cs typeface="Times New Roman"/>
            </a:endParaRPr>
          </a:p>
          <a:p>
            <a:pPr marL="506976" lvl="1" indent="-155859">
              <a:spcBef>
                <a:spcPts val="245"/>
              </a:spcBef>
              <a:buFont typeface="Courier New"/>
              <a:buChar char="o"/>
              <a:tabLst>
                <a:tab pos="506976" algn="l"/>
              </a:tabLst>
            </a:pPr>
            <a:r>
              <a:rPr sz="614" dirty="0">
                <a:latin typeface="Times New Roman"/>
                <a:cs typeface="Times New Roman"/>
              </a:rPr>
              <a:t>On</a:t>
            </a:r>
            <a:r>
              <a:rPr sz="614" spc="-7" dirty="0">
                <a:latin typeface="Times New Roman"/>
                <a:cs typeface="Times New Roman"/>
              </a:rPr>
              <a:t> </a:t>
            </a:r>
            <a:r>
              <a:rPr sz="614" spc="-14" dirty="0">
                <a:latin typeface="Times New Roman"/>
                <a:cs typeface="Times New Roman"/>
              </a:rPr>
              <a:t>Hold</a:t>
            </a:r>
            <a:endParaRPr sz="614" dirty="0">
              <a:latin typeface="Times New Roman"/>
              <a:cs typeface="Times New Roman"/>
            </a:endParaRPr>
          </a:p>
          <a:p>
            <a:pPr marL="506976" lvl="1" indent="-155859">
              <a:spcBef>
                <a:spcPts val="239"/>
              </a:spcBef>
              <a:buFont typeface="Courier New"/>
              <a:buChar char="o"/>
              <a:tabLst>
                <a:tab pos="506976" algn="l"/>
              </a:tabLst>
            </a:pPr>
            <a:r>
              <a:rPr sz="614" dirty="0">
                <a:latin typeface="Times New Roman"/>
                <a:cs typeface="Times New Roman"/>
              </a:rPr>
              <a:t>Too</a:t>
            </a:r>
            <a:r>
              <a:rPr sz="614" spc="-17" dirty="0">
                <a:latin typeface="Times New Roman"/>
                <a:cs typeface="Times New Roman"/>
              </a:rPr>
              <a:t> </a:t>
            </a:r>
            <a:r>
              <a:rPr sz="614" dirty="0">
                <a:latin typeface="Times New Roman"/>
                <a:cs typeface="Times New Roman"/>
              </a:rPr>
              <a:t>Early</a:t>
            </a:r>
            <a:r>
              <a:rPr sz="614" spc="-7" dirty="0">
                <a:latin typeface="Times New Roman"/>
                <a:cs typeface="Times New Roman"/>
              </a:rPr>
              <a:t> </a:t>
            </a:r>
            <a:r>
              <a:rPr sz="614" dirty="0">
                <a:latin typeface="Times New Roman"/>
                <a:cs typeface="Times New Roman"/>
              </a:rPr>
              <a:t>to</a:t>
            </a:r>
            <a:r>
              <a:rPr sz="614" spc="-10" dirty="0">
                <a:latin typeface="Times New Roman"/>
                <a:cs typeface="Times New Roman"/>
              </a:rPr>
              <a:t> </a:t>
            </a:r>
            <a:r>
              <a:rPr sz="614" spc="-7" dirty="0">
                <a:latin typeface="Times New Roman"/>
                <a:cs typeface="Times New Roman"/>
              </a:rPr>
              <a:t>Refill</a:t>
            </a:r>
            <a:endParaRPr sz="614" dirty="0">
              <a:latin typeface="Times New Roman"/>
              <a:cs typeface="Times New Roman"/>
            </a:endParaRPr>
          </a:p>
          <a:p>
            <a:pPr marL="506976" lvl="1" indent="-155859">
              <a:spcBef>
                <a:spcPts val="245"/>
              </a:spcBef>
              <a:buFont typeface="Courier New"/>
              <a:buChar char="o"/>
              <a:tabLst>
                <a:tab pos="506976" algn="l"/>
              </a:tabLst>
            </a:pPr>
            <a:r>
              <a:rPr sz="614" dirty="0">
                <a:latin typeface="Times New Roman"/>
                <a:cs typeface="Times New Roman"/>
              </a:rPr>
              <a:t>Pending</a:t>
            </a:r>
            <a:r>
              <a:rPr sz="614" spc="-24" dirty="0">
                <a:latin typeface="Times New Roman"/>
                <a:cs typeface="Times New Roman"/>
              </a:rPr>
              <a:t> </a:t>
            </a:r>
            <a:r>
              <a:rPr sz="614" dirty="0">
                <a:latin typeface="Times New Roman"/>
                <a:cs typeface="Times New Roman"/>
              </a:rPr>
              <a:t>Patient</a:t>
            </a:r>
            <a:r>
              <a:rPr sz="614" spc="-24" dirty="0">
                <a:latin typeface="Times New Roman"/>
                <a:cs typeface="Times New Roman"/>
              </a:rPr>
              <a:t> </a:t>
            </a:r>
            <a:r>
              <a:rPr sz="614" dirty="0">
                <a:latin typeface="Times New Roman"/>
                <a:cs typeface="Times New Roman"/>
              </a:rPr>
              <a:t>Pick</a:t>
            </a:r>
            <a:r>
              <a:rPr sz="614" spc="-17" dirty="0">
                <a:latin typeface="Times New Roman"/>
                <a:cs typeface="Times New Roman"/>
              </a:rPr>
              <a:t> Up</a:t>
            </a:r>
            <a:endParaRPr sz="614" dirty="0">
              <a:latin typeface="Times New Roman"/>
              <a:cs typeface="Times New Roman"/>
            </a:endParaRPr>
          </a:p>
          <a:p>
            <a:pPr marL="8659">
              <a:spcBef>
                <a:spcPts val="235"/>
              </a:spcBef>
              <a:tabLst>
                <a:tab pos="164085" algn="l"/>
              </a:tabLst>
            </a:pPr>
            <a:r>
              <a:rPr sz="614" spc="-17" dirty="0">
                <a:latin typeface="Times New Roman"/>
                <a:cs typeface="Times New Roman"/>
              </a:rPr>
              <a:t>2.</a:t>
            </a:r>
            <a:r>
              <a:rPr sz="614" dirty="0">
                <a:latin typeface="Times New Roman"/>
                <a:cs typeface="Times New Roman"/>
              </a:rPr>
              <a:t>	Patient</a:t>
            </a:r>
            <a:r>
              <a:rPr sz="614" spc="-7" dirty="0">
                <a:latin typeface="Times New Roman"/>
                <a:cs typeface="Times New Roman"/>
              </a:rPr>
              <a:t> </a:t>
            </a:r>
            <a:r>
              <a:rPr sz="614" dirty="0">
                <a:latin typeface="Times New Roman"/>
                <a:cs typeface="Times New Roman"/>
              </a:rPr>
              <a:t>will</a:t>
            </a:r>
            <a:r>
              <a:rPr sz="614" spc="-3" dirty="0">
                <a:latin typeface="Times New Roman"/>
                <a:cs typeface="Times New Roman"/>
              </a:rPr>
              <a:t> </a:t>
            </a:r>
            <a:r>
              <a:rPr sz="614" dirty="0">
                <a:latin typeface="Times New Roman"/>
                <a:cs typeface="Times New Roman"/>
              </a:rPr>
              <a:t>check</a:t>
            </a:r>
            <a:r>
              <a:rPr sz="614" spc="-14" dirty="0">
                <a:latin typeface="Times New Roman"/>
                <a:cs typeface="Times New Roman"/>
              </a:rPr>
              <a:t> </a:t>
            </a:r>
            <a:r>
              <a:rPr sz="614" dirty="0">
                <a:latin typeface="Times New Roman"/>
                <a:cs typeface="Times New Roman"/>
              </a:rPr>
              <a:t>the</a:t>
            </a:r>
            <a:r>
              <a:rPr sz="614" spc="-10" dirty="0">
                <a:latin typeface="Times New Roman"/>
                <a:cs typeface="Times New Roman"/>
              </a:rPr>
              <a:t> </a:t>
            </a:r>
            <a:r>
              <a:rPr sz="614" dirty="0">
                <a:latin typeface="Times New Roman"/>
                <a:cs typeface="Times New Roman"/>
              </a:rPr>
              <a:t>boxes</a:t>
            </a:r>
            <a:r>
              <a:rPr sz="614" spc="-14" dirty="0">
                <a:latin typeface="Times New Roman"/>
                <a:cs typeface="Times New Roman"/>
              </a:rPr>
              <a:t> </a:t>
            </a:r>
            <a:r>
              <a:rPr sz="614" dirty="0">
                <a:latin typeface="Times New Roman"/>
                <a:cs typeface="Times New Roman"/>
              </a:rPr>
              <a:t>of</a:t>
            </a:r>
            <a:r>
              <a:rPr sz="614" spc="-14" dirty="0">
                <a:latin typeface="Times New Roman"/>
                <a:cs typeface="Times New Roman"/>
              </a:rPr>
              <a:t> </a:t>
            </a:r>
            <a:r>
              <a:rPr sz="614" spc="-7" dirty="0">
                <a:latin typeface="Times New Roman"/>
                <a:cs typeface="Times New Roman"/>
              </a:rPr>
              <a:t>medications</a:t>
            </a:r>
            <a:r>
              <a:rPr sz="614" spc="-10" dirty="0">
                <a:latin typeface="Times New Roman"/>
                <a:cs typeface="Times New Roman"/>
              </a:rPr>
              <a:t> </a:t>
            </a:r>
            <a:r>
              <a:rPr sz="614" dirty="0">
                <a:latin typeface="Times New Roman"/>
                <a:cs typeface="Times New Roman"/>
              </a:rPr>
              <a:t>for</a:t>
            </a:r>
            <a:r>
              <a:rPr sz="614" spc="-10" dirty="0">
                <a:latin typeface="Times New Roman"/>
                <a:cs typeface="Times New Roman"/>
              </a:rPr>
              <a:t> </a:t>
            </a:r>
            <a:r>
              <a:rPr sz="614" spc="-7" dirty="0">
                <a:latin typeface="Times New Roman"/>
                <a:cs typeface="Times New Roman"/>
              </a:rPr>
              <a:t>refill.</a:t>
            </a:r>
            <a:endParaRPr sz="614" dirty="0">
              <a:latin typeface="Times New Roman"/>
              <a:cs typeface="Times New Roman"/>
            </a:endParaRPr>
          </a:p>
        </p:txBody>
      </p:sp>
      <p:sp>
        <p:nvSpPr>
          <p:cNvPr id="8" name="object 8"/>
          <p:cNvSpPr txBox="1"/>
          <p:nvPr/>
        </p:nvSpPr>
        <p:spPr>
          <a:xfrm>
            <a:off x="2225387" y="4693377"/>
            <a:ext cx="2053503" cy="102819"/>
          </a:xfrm>
          <a:prstGeom prst="rect">
            <a:avLst/>
          </a:prstGeom>
        </p:spPr>
        <p:txBody>
          <a:bodyPr vert="horz" wrap="square" lIns="0" tIns="8226" rIns="0" bIns="0" rtlCol="0">
            <a:spAutoFit/>
          </a:bodyPr>
          <a:lstStyle/>
          <a:p>
            <a:pPr marL="8659">
              <a:spcBef>
                <a:spcPts val="65"/>
              </a:spcBef>
              <a:tabLst>
                <a:tab pos="164085" algn="l"/>
              </a:tabLst>
            </a:pPr>
            <a:r>
              <a:rPr sz="614" spc="-17" dirty="0">
                <a:latin typeface="Times New Roman"/>
                <a:cs typeface="Times New Roman"/>
              </a:rPr>
              <a:t>3.</a:t>
            </a:r>
            <a:r>
              <a:rPr sz="614" dirty="0">
                <a:latin typeface="Times New Roman"/>
                <a:cs typeface="Times New Roman"/>
              </a:rPr>
              <a:t>	Patient</a:t>
            </a:r>
            <a:r>
              <a:rPr sz="614" spc="-17" dirty="0">
                <a:latin typeface="Times New Roman"/>
                <a:cs typeface="Times New Roman"/>
              </a:rPr>
              <a:t> </a:t>
            </a:r>
            <a:r>
              <a:rPr sz="614" dirty="0">
                <a:latin typeface="Times New Roman"/>
                <a:cs typeface="Times New Roman"/>
              </a:rPr>
              <a:t>will</a:t>
            </a:r>
            <a:r>
              <a:rPr sz="614" spc="-20" dirty="0">
                <a:latin typeface="Times New Roman"/>
                <a:cs typeface="Times New Roman"/>
              </a:rPr>
              <a:t> </a:t>
            </a:r>
            <a:r>
              <a:rPr sz="614" dirty="0">
                <a:latin typeface="Times New Roman"/>
                <a:cs typeface="Times New Roman"/>
              </a:rPr>
              <a:t>need</a:t>
            </a:r>
            <a:r>
              <a:rPr sz="614" spc="-20" dirty="0">
                <a:latin typeface="Times New Roman"/>
                <a:cs typeface="Times New Roman"/>
              </a:rPr>
              <a:t> </a:t>
            </a:r>
            <a:r>
              <a:rPr sz="614" dirty="0">
                <a:latin typeface="Times New Roman"/>
                <a:cs typeface="Times New Roman"/>
              </a:rPr>
              <a:t>to</a:t>
            </a:r>
            <a:r>
              <a:rPr sz="614" spc="-20" dirty="0">
                <a:latin typeface="Times New Roman"/>
                <a:cs typeface="Times New Roman"/>
              </a:rPr>
              <a:t> </a:t>
            </a:r>
            <a:r>
              <a:rPr sz="614" dirty="0">
                <a:latin typeface="Times New Roman"/>
                <a:cs typeface="Times New Roman"/>
              </a:rPr>
              <a:t>verify</a:t>
            </a:r>
            <a:r>
              <a:rPr sz="614" spc="-14" dirty="0">
                <a:latin typeface="Times New Roman"/>
                <a:cs typeface="Times New Roman"/>
              </a:rPr>
              <a:t> </a:t>
            </a:r>
            <a:r>
              <a:rPr sz="614" dirty="0">
                <a:latin typeface="Times New Roman"/>
                <a:cs typeface="Times New Roman"/>
              </a:rPr>
              <a:t>the</a:t>
            </a:r>
            <a:r>
              <a:rPr sz="614" spc="-20" dirty="0">
                <a:latin typeface="Times New Roman"/>
                <a:cs typeface="Times New Roman"/>
              </a:rPr>
              <a:t> </a:t>
            </a:r>
            <a:r>
              <a:rPr sz="614" dirty="0">
                <a:latin typeface="Times New Roman"/>
                <a:cs typeface="Times New Roman"/>
              </a:rPr>
              <a:t>medication</a:t>
            </a:r>
            <a:r>
              <a:rPr sz="614" spc="-20" dirty="0">
                <a:latin typeface="Times New Roman"/>
                <a:cs typeface="Times New Roman"/>
              </a:rPr>
              <a:t> </a:t>
            </a:r>
            <a:r>
              <a:rPr sz="614" dirty="0">
                <a:latin typeface="Times New Roman"/>
                <a:cs typeface="Times New Roman"/>
              </a:rPr>
              <a:t>details</a:t>
            </a:r>
            <a:r>
              <a:rPr sz="614" spc="-20" dirty="0">
                <a:latin typeface="Times New Roman"/>
                <a:cs typeface="Times New Roman"/>
              </a:rPr>
              <a:t> </a:t>
            </a:r>
            <a:r>
              <a:rPr sz="614" dirty="0">
                <a:latin typeface="Times New Roman"/>
                <a:cs typeface="Times New Roman"/>
              </a:rPr>
              <a:t>are</a:t>
            </a:r>
            <a:r>
              <a:rPr sz="614" spc="-17" dirty="0">
                <a:latin typeface="Times New Roman"/>
                <a:cs typeface="Times New Roman"/>
              </a:rPr>
              <a:t> </a:t>
            </a:r>
            <a:r>
              <a:rPr sz="614" spc="-7" dirty="0">
                <a:latin typeface="Times New Roman"/>
                <a:cs typeface="Times New Roman"/>
              </a:rPr>
              <a:t>correct.</a:t>
            </a:r>
            <a:endParaRPr sz="614">
              <a:latin typeface="Times New Roman"/>
              <a:cs typeface="Times New Roman"/>
            </a:endParaRPr>
          </a:p>
        </p:txBody>
      </p:sp>
      <p:grpSp>
        <p:nvGrpSpPr>
          <p:cNvPr id="9" name="object 9"/>
          <p:cNvGrpSpPr/>
          <p:nvPr/>
        </p:nvGrpSpPr>
        <p:grpSpPr>
          <a:xfrm>
            <a:off x="2695401" y="1395499"/>
            <a:ext cx="3749386" cy="274493"/>
            <a:chOff x="1133855" y="2046732"/>
            <a:chExt cx="5499100" cy="402590"/>
          </a:xfrm>
        </p:grpSpPr>
        <p:pic>
          <p:nvPicPr>
            <p:cNvPr id="10" name="object 10"/>
            <p:cNvPicPr/>
            <p:nvPr/>
          </p:nvPicPr>
          <p:blipFill>
            <a:blip r:embed="rId2" cstate="print"/>
            <a:stretch>
              <a:fillRect/>
            </a:stretch>
          </p:blipFill>
          <p:spPr>
            <a:xfrm>
              <a:off x="1142999" y="2087110"/>
              <a:ext cx="5480303" cy="352813"/>
            </a:xfrm>
            <a:prstGeom prst="rect">
              <a:avLst/>
            </a:prstGeom>
          </p:spPr>
        </p:pic>
        <p:sp>
          <p:nvSpPr>
            <p:cNvPr id="11" name="object 11"/>
            <p:cNvSpPr/>
            <p:nvPr/>
          </p:nvSpPr>
          <p:spPr>
            <a:xfrm>
              <a:off x="1138427" y="2051304"/>
              <a:ext cx="5489575" cy="393700"/>
            </a:xfrm>
            <a:custGeom>
              <a:avLst/>
              <a:gdLst/>
              <a:ahLst/>
              <a:cxnLst/>
              <a:rect l="l" t="t" r="r" b="b"/>
              <a:pathLst>
                <a:path w="5489575" h="393700">
                  <a:moveTo>
                    <a:pt x="0" y="0"/>
                  </a:moveTo>
                  <a:lnTo>
                    <a:pt x="5489448" y="0"/>
                  </a:lnTo>
                  <a:lnTo>
                    <a:pt x="5489448" y="393192"/>
                  </a:lnTo>
                  <a:lnTo>
                    <a:pt x="0" y="393192"/>
                  </a:lnTo>
                  <a:lnTo>
                    <a:pt x="0" y="0"/>
                  </a:lnTo>
                  <a:close/>
                </a:path>
              </a:pathLst>
            </a:custGeom>
            <a:ln w="9144">
              <a:solidFill>
                <a:srgbClr val="BEBEBE"/>
              </a:solidFill>
            </a:ln>
          </p:spPr>
          <p:txBody>
            <a:bodyPr wrap="square" lIns="0" tIns="0" rIns="0" bIns="0" rtlCol="0"/>
            <a:lstStyle/>
            <a:p>
              <a:endParaRPr/>
            </a:p>
          </p:txBody>
        </p:sp>
      </p:grpSp>
      <p:grpSp>
        <p:nvGrpSpPr>
          <p:cNvPr id="12" name="object 12"/>
          <p:cNvGrpSpPr/>
          <p:nvPr/>
        </p:nvGrpSpPr>
        <p:grpSpPr>
          <a:xfrm>
            <a:off x="2695401" y="2765021"/>
            <a:ext cx="3753283" cy="1859973"/>
            <a:chOff x="1133855" y="4055364"/>
            <a:chExt cx="5504815" cy="2727960"/>
          </a:xfrm>
        </p:grpSpPr>
        <p:pic>
          <p:nvPicPr>
            <p:cNvPr id="13" name="object 13"/>
            <p:cNvPicPr/>
            <p:nvPr/>
          </p:nvPicPr>
          <p:blipFill>
            <a:blip r:embed="rId3" cstate="print"/>
            <a:stretch>
              <a:fillRect/>
            </a:stretch>
          </p:blipFill>
          <p:spPr>
            <a:xfrm>
              <a:off x="1142999" y="4064508"/>
              <a:ext cx="5486400" cy="2709671"/>
            </a:xfrm>
            <a:prstGeom prst="rect">
              <a:avLst/>
            </a:prstGeom>
          </p:spPr>
        </p:pic>
        <p:sp>
          <p:nvSpPr>
            <p:cNvPr id="14" name="object 14"/>
            <p:cNvSpPr/>
            <p:nvPr/>
          </p:nvSpPr>
          <p:spPr>
            <a:xfrm>
              <a:off x="1138427" y="4059936"/>
              <a:ext cx="5495925" cy="2719070"/>
            </a:xfrm>
            <a:custGeom>
              <a:avLst/>
              <a:gdLst/>
              <a:ahLst/>
              <a:cxnLst/>
              <a:rect l="l" t="t" r="r" b="b"/>
              <a:pathLst>
                <a:path w="5495925" h="2719070">
                  <a:moveTo>
                    <a:pt x="0" y="0"/>
                  </a:moveTo>
                  <a:lnTo>
                    <a:pt x="5495544" y="0"/>
                  </a:lnTo>
                  <a:lnTo>
                    <a:pt x="5495544" y="2718816"/>
                  </a:lnTo>
                  <a:lnTo>
                    <a:pt x="0" y="2718816"/>
                  </a:lnTo>
                  <a:lnTo>
                    <a:pt x="0" y="0"/>
                  </a:lnTo>
                  <a:close/>
                </a:path>
              </a:pathLst>
            </a:custGeom>
            <a:ln w="9144">
              <a:solidFill>
                <a:srgbClr val="D9D9D9"/>
              </a:solidFill>
            </a:ln>
          </p:spPr>
          <p:txBody>
            <a:bodyPr wrap="square" lIns="0" tIns="0" rIns="0" bIns="0" rtlCol="0"/>
            <a:lstStyle/>
            <a:p>
              <a:endParaRPr/>
            </a:p>
          </p:txBody>
        </p:sp>
      </p:grpSp>
      <p:sp>
        <p:nvSpPr>
          <p:cNvPr id="15" name="object 15"/>
          <p:cNvSpPr txBox="1"/>
          <p:nvPr/>
        </p:nvSpPr>
        <p:spPr>
          <a:xfrm>
            <a:off x="2377094" y="6163847"/>
            <a:ext cx="1494559" cy="94513"/>
          </a:xfrm>
          <a:prstGeom prst="rect">
            <a:avLst/>
          </a:prstGeom>
        </p:spPr>
        <p:txBody>
          <a:bodyPr vert="horz" wrap="square" lIns="0" tIns="0" rIns="0" bIns="0" rtlCol="0">
            <a:spAutoFit/>
          </a:bodyPr>
          <a:lstStyle/>
          <a:p>
            <a:pPr marL="8659"/>
            <a:r>
              <a:rPr sz="614" dirty="0">
                <a:latin typeface="Times New Roman"/>
                <a:cs typeface="Times New Roman"/>
              </a:rPr>
              <a:t>Patient</a:t>
            </a:r>
            <a:r>
              <a:rPr sz="614" spc="-3" dirty="0">
                <a:latin typeface="Times New Roman"/>
                <a:cs typeface="Times New Roman"/>
              </a:rPr>
              <a:t> </a:t>
            </a:r>
            <a:r>
              <a:rPr sz="614" dirty="0">
                <a:latin typeface="Times New Roman"/>
                <a:cs typeface="Times New Roman"/>
              </a:rPr>
              <a:t>Portal</a:t>
            </a:r>
            <a:r>
              <a:rPr sz="614" spc="-7" dirty="0">
                <a:latin typeface="Times New Roman"/>
                <a:cs typeface="Times New Roman"/>
              </a:rPr>
              <a:t> Medication</a:t>
            </a:r>
            <a:r>
              <a:rPr sz="614" spc="-14" dirty="0">
                <a:latin typeface="Times New Roman"/>
                <a:cs typeface="Times New Roman"/>
              </a:rPr>
              <a:t> </a:t>
            </a:r>
            <a:r>
              <a:rPr sz="614" dirty="0">
                <a:latin typeface="Times New Roman"/>
                <a:cs typeface="Times New Roman"/>
              </a:rPr>
              <a:t>Refills</a:t>
            </a:r>
            <a:r>
              <a:rPr sz="614" spc="-17" dirty="0">
                <a:latin typeface="Times New Roman"/>
                <a:cs typeface="Times New Roman"/>
              </a:rPr>
              <a:t> </a:t>
            </a:r>
            <a:r>
              <a:rPr sz="614" dirty="0">
                <a:latin typeface="Times New Roman"/>
                <a:cs typeface="Times New Roman"/>
              </a:rPr>
              <a:t>and </a:t>
            </a:r>
            <a:r>
              <a:rPr sz="614" spc="-7" dirty="0">
                <a:latin typeface="Times New Roman"/>
                <a:cs typeface="Times New Roman"/>
              </a:rPr>
              <a:t>Renewals</a:t>
            </a:r>
            <a:endParaRPr sz="614">
              <a:latin typeface="Times New Roman"/>
              <a:cs typeface="Times New Roman"/>
            </a:endParaRPr>
          </a:p>
        </p:txBody>
      </p:sp>
      <p:sp>
        <p:nvSpPr>
          <p:cNvPr id="16" name="object 16"/>
          <p:cNvSpPr txBox="1">
            <a:spLocks noGrp="1"/>
          </p:cNvSpPr>
          <p:nvPr>
            <p:ph type="sldNum" sz="quarter" idx="4294967295"/>
          </p:nvPr>
        </p:nvSpPr>
        <p:spPr>
          <a:xfrm>
            <a:off x="8997950" y="9040813"/>
            <a:ext cx="146050" cy="150812"/>
          </a:xfrm>
          <a:prstGeom prst="rect">
            <a:avLst/>
          </a:prstGeom>
        </p:spPr>
        <p:txBody>
          <a:bodyPr vert="horz" wrap="square" lIns="0" tIns="0" rIns="0" bIns="0" rtlCol="0">
            <a:spAutoFit/>
          </a:bodyPr>
          <a:lstStyle>
            <a:defPPr>
              <a:defRPr kern="0"/>
            </a:defPPr>
            <a:lvl1pPr>
              <a:defRPr sz="900" b="0" i="0">
                <a:solidFill>
                  <a:srgbClr val="2B569A"/>
                </a:solidFill>
                <a:latin typeface="Times New Roman"/>
                <a:cs typeface="Times New Roman"/>
              </a:defRPr>
            </a:lvl1pPr>
          </a:lstStyle>
          <a:p>
            <a:pPr marL="38100"/>
            <a:fld id="{81D60167-4931-47E6-BA6A-407CBD079E47}" type="slidenum">
              <a:rPr lang="en-US" spc="-50" smtClean="0"/>
              <a:pPr marL="38100"/>
              <a:t>16</a:t>
            </a:fld>
            <a:endParaRPr spc="-3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225387" y="860168"/>
            <a:ext cx="923492" cy="102819"/>
          </a:xfrm>
          <a:prstGeom prst="rect">
            <a:avLst/>
          </a:prstGeom>
        </p:spPr>
        <p:txBody>
          <a:bodyPr vert="horz" wrap="square" lIns="0" tIns="8226" rIns="0" bIns="0" rtlCol="0">
            <a:spAutoFit/>
          </a:bodyPr>
          <a:lstStyle/>
          <a:p>
            <a:pPr marL="8659">
              <a:spcBef>
                <a:spcPts val="65"/>
              </a:spcBef>
              <a:tabLst>
                <a:tab pos="164085" algn="l"/>
              </a:tabLst>
            </a:pPr>
            <a:r>
              <a:rPr sz="614" spc="-17" dirty="0">
                <a:latin typeface="Times New Roman"/>
                <a:cs typeface="Times New Roman"/>
              </a:rPr>
              <a:t>4.</a:t>
            </a:r>
            <a:r>
              <a:rPr sz="614" dirty="0">
                <a:latin typeface="Times New Roman"/>
                <a:cs typeface="Times New Roman"/>
              </a:rPr>
              <a:t>	Patient</a:t>
            </a:r>
            <a:r>
              <a:rPr sz="614" spc="-14" dirty="0">
                <a:latin typeface="Times New Roman"/>
                <a:cs typeface="Times New Roman"/>
              </a:rPr>
              <a:t> </a:t>
            </a:r>
            <a:r>
              <a:rPr sz="614" dirty="0">
                <a:latin typeface="Times New Roman"/>
                <a:cs typeface="Times New Roman"/>
              </a:rPr>
              <a:t>will</a:t>
            </a:r>
            <a:r>
              <a:rPr sz="614" spc="-14" dirty="0">
                <a:latin typeface="Times New Roman"/>
                <a:cs typeface="Times New Roman"/>
              </a:rPr>
              <a:t> </a:t>
            </a:r>
            <a:r>
              <a:rPr sz="614" dirty="0">
                <a:latin typeface="Times New Roman"/>
                <a:cs typeface="Times New Roman"/>
              </a:rPr>
              <a:t>click</a:t>
            </a:r>
            <a:r>
              <a:rPr sz="614" spc="-7" dirty="0">
                <a:latin typeface="Times New Roman"/>
                <a:cs typeface="Times New Roman"/>
              </a:rPr>
              <a:t> </a:t>
            </a:r>
            <a:r>
              <a:rPr sz="614" b="1" spc="-7" dirty="0">
                <a:latin typeface="Times New Roman"/>
                <a:cs typeface="Times New Roman"/>
              </a:rPr>
              <a:t>Close</a:t>
            </a:r>
            <a:r>
              <a:rPr sz="614" spc="-7" dirty="0">
                <a:latin typeface="Times New Roman"/>
                <a:cs typeface="Times New Roman"/>
              </a:rPr>
              <a:t>.</a:t>
            </a:r>
            <a:endParaRPr sz="614">
              <a:latin typeface="Times New Roman"/>
              <a:cs typeface="Times New Roman"/>
            </a:endParaRPr>
          </a:p>
        </p:txBody>
      </p:sp>
      <p:sp>
        <p:nvSpPr>
          <p:cNvPr id="6" name="object 6"/>
          <p:cNvSpPr txBox="1"/>
          <p:nvPr/>
        </p:nvSpPr>
        <p:spPr>
          <a:xfrm>
            <a:off x="2225387" y="2940251"/>
            <a:ext cx="4407044" cy="605888"/>
          </a:xfrm>
          <a:prstGeom prst="rect">
            <a:avLst/>
          </a:prstGeom>
        </p:spPr>
        <p:txBody>
          <a:bodyPr vert="horz" wrap="square" lIns="0" tIns="39831" rIns="0" bIns="0" rtlCol="0">
            <a:spAutoFit/>
          </a:bodyPr>
          <a:lstStyle/>
          <a:p>
            <a:pPr marL="164085" indent="-155427">
              <a:spcBef>
                <a:spcPts val="313"/>
              </a:spcBef>
              <a:buAutoNum type="arabicPeriod" startAt="5"/>
              <a:tabLst>
                <a:tab pos="164085" algn="l"/>
              </a:tabLst>
            </a:pPr>
            <a:r>
              <a:rPr sz="614" dirty="0">
                <a:latin typeface="Times New Roman"/>
                <a:cs typeface="Times New Roman"/>
              </a:rPr>
              <a:t>Patient</a:t>
            </a:r>
            <a:r>
              <a:rPr sz="614" spc="-14" dirty="0">
                <a:latin typeface="Times New Roman"/>
                <a:cs typeface="Times New Roman"/>
              </a:rPr>
              <a:t> </a:t>
            </a:r>
            <a:r>
              <a:rPr sz="614" dirty="0">
                <a:latin typeface="Times New Roman"/>
                <a:cs typeface="Times New Roman"/>
              </a:rPr>
              <a:t>will</a:t>
            </a:r>
            <a:r>
              <a:rPr sz="614" spc="-14" dirty="0">
                <a:latin typeface="Times New Roman"/>
                <a:cs typeface="Times New Roman"/>
              </a:rPr>
              <a:t> </a:t>
            </a:r>
            <a:r>
              <a:rPr sz="614" dirty="0">
                <a:latin typeface="Times New Roman"/>
                <a:cs typeface="Times New Roman"/>
              </a:rPr>
              <a:t>click</a:t>
            </a:r>
            <a:r>
              <a:rPr sz="614" spc="-7" dirty="0">
                <a:latin typeface="Times New Roman"/>
                <a:cs typeface="Times New Roman"/>
              </a:rPr>
              <a:t> </a:t>
            </a:r>
            <a:r>
              <a:rPr sz="614" b="1" spc="-14" dirty="0">
                <a:latin typeface="Times New Roman"/>
                <a:cs typeface="Times New Roman"/>
              </a:rPr>
              <a:t>Next</a:t>
            </a:r>
            <a:r>
              <a:rPr sz="614" spc="-14" dirty="0">
                <a:latin typeface="Times New Roman"/>
                <a:cs typeface="Times New Roman"/>
              </a:rPr>
              <a:t>.</a:t>
            </a:r>
            <a:endParaRPr sz="614">
              <a:latin typeface="Times New Roman"/>
              <a:cs typeface="Times New Roman"/>
            </a:endParaRPr>
          </a:p>
          <a:p>
            <a:pPr marL="164085" indent="-155427">
              <a:spcBef>
                <a:spcPts val="245"/>
              </a:spcBef>
              <a:buAutoNum type="arabicPeriod" startAt="5"/>
              <a:tabLst>
                <a:tab pos="164085" algn="l"/>
              </a:tabLst>
            </a:pPr>
            <a:r>
              <a:rPr sz="614" dirty="0">
                <a:latin typeface="Times New Roman"/>
                <a:cs typeface="Times New Roman"/>
              </a:rPr>
              <a:t>Patient</a:t>
            </a:r>
            <a:r>
              <a:rPr sz="614" spc="-14" dirty="0">
                <a:latin typeface="Times New Roman"/>
                <a:cs typeface="Times New Roman"/>
              </a:rPr>
              <a:t> </a:t>
            </a:r>
            <a:r>
              <a:rPr sz="614" dirty="0">
                <a:latin typeface="Times New Roman"/>
                <a:cs typeface="Times New Roman"/>
              </a:rPr>
              <a:t>will</a:t>
            </a:r>
            <a:r>
              <a:rPr sz="614" spc="-20" dirty="0">
                <a:latin typeface="Times New Roman"/>
                <a:cs typeface="Times New Roman"/>
              </a:rPr>
              <a:t> </a:t>
            </a:r>
            <a:r>
              <a:rPr sz="614" dirty="0">
                <a:latin typeface="Times New Roman"/>
                <a:cs typeface="Times New Roman"/>
              </a:rPr>
              <a:t>need</a:t>
            </a:r>
            <a:r>
              <a:rPr sz="614" spc="-17" dirty="0">
                <a:latin typeface="Times New Roman"/>
                <a:cs typeface="Times New Roman"/>
              </a:rPr>
              <a:t> </a:t>
            </a:r>
            <a:r>
              <a:rPr sz="614" dirty="0">
                <a:latin typeface="Times New Roman"/>
                <a:cs typeface="Times New Roman"/>
              </a:rPr>
              <a:t>to</a:t>
            </a:r>
            <a:r>
              <a:rPr sz="614" spc="-17" dirty="0">
                <a:latin typeface="Times New Roman"/>
                <a:cs typeface="Times New Roman"/>
              </a:rPr>
              <a:t> </a:t>
            </a:r>
            <a:r>
              <a:rPr sz="614" dirty="0">
                <a:latin typeface="Times New Roman"/>
                <a:cs typeface="Times New Roman"/>
              </a:rPr>
              <a:t>verify</a:t>
            </a:r>
            <a:r>
              <a:rPr sz="614" spc="-10"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dirty="0">
                <a:latin typeface="Times New Roman"/>
                <a:cs typeface="Times New Roman"/>
              </a:rPr>
              <a:t>pickup</a:t>
            </a:r>
            <a:r>
              <a:rPr sz="614" spc="-17" dirty="0">
                <a:latin typeface="Times New Roman"/>
                <a:cs typeface="Times New Roman"/>
              </a:rPr>
              <a:t> </a:t>
            </a:r>
            <a:r>
              <a:rPr sz="614" dirty="0">
                <a:latin typeface="Times New Roman"/>
                <a:cs typeface="Times New Roman"/>
              </a:rPr>
              <a:t>location</a:t>
            </a:r>
            <a:r>
              <a:rPr sz="614" spc="-20" dirty="0">
                <a:latin typeface="Times New Roman"/>
                <a:cs typeface="Times New Roman"/>
              </a:rPr>
              <a:t> </a:t>
            </a:r>
            <a:r>
              <a:rPr sz="614" dirty="0">
                <a:latin typeface="Times New Roman"/>
                <a:cs typeface="Times New Roman"/>
              </a:rPr>
              <a:t>is</a:t>
            </a:r>
            <a:r>
              <a:rPr sz="614" spc="-10" dirty="0">
                <a:latin typeface="Times New Roman"/>
                <a:cs typeface="Times New Roman"/>
              </a:rPr>
              <a:t> </a:t>
            </a:r>
            <a:r>
              <a:rPr sz="614" spc="-7" dirty="0">
                <a:latin typeface="Times New Roman"/>
                <a:cs typeface="Times New Roman"/>
              </a:rPr>
              <a:t>correct.</a:t>
            </a:r>
            <a:endParaRPr sz="614">
              <a:latin typeface="Times New Roman"/>
              <a:cs typeface="Times New Roman"/>
            </a:endParaRPr>
          </a:p>
          <a:p>
            <a:pPr marL="319945" lvl="1" indent="-155427">
              <a:spcBef>
                <a:spcPts val="276"/>
              </a:spcBef>
              <a:buFont typeface="Symbol"/>
              <a:buChar char=""/>
              <a:tabLst>
                <a:tab pos="319945" algn="l"/>
              </a:tabLst>
            </a:pPr>
            <a:r>
              <a:rPr sz="614" dirty="0">
                <a:latin typeface="Times New Roman"/>
                <a:cs typeface="Times New Roman"/>
              </a:rPr>
              <a:t>If</a:t>
            </a:r>
            <a:r>
              <a:rPr sz="614" spc="-20"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dirty="0">
                <a:latin typeface="Times New Roman"/>
                <a:cs typeface="Times New Roman"/>
              </a:rPr>
              <a:t>desired</a:t>
            </a:r>
            <a:r>
              <a:rPr sz="614" spc="-20" dirty="0">
                <a:latin typeface="Times New Roman"/>
                <a:cs typeface="Times New Roman"/>
              </a:rPr>
              <a:t> </a:t>
            </a:r>
            <a:r>
              <a:rPr sz="614" dirty="0">
                <a:latin typeface="Times New Roman"/>
                <a:cs typeface="Times New Roman"/>
              </a:rPr>
              <a:t>pickup</a:t>
            </a:r>
            <a:r>
              <a:rPr sz="614" spc="-17" dirty="0">
                <a:latin typeface="Times New Roman"/>
                <a:cs typeface="Times New Roman"/>
              </a:rPr>
              <a:t> </a:t>
            </a:r>
            <a:r>
              <a:rPr sz="614" dirty="0">
                <a:latin typeface="Times New Roman"/>
                <a:cs typeface="Times New Roman"/>
              </a:rPr>
              <a:t>location</a:t>
            </a:r>
            <a:r>
              <a:rPr sz="614" spc="-14" dirty="0">
                <a:latin typeface="Times New Roman"/>
                <a:cs typeface="Times New Roman"/>
              </a:rPr>
              <a:t> </a:t>
            </a:r>
            <a:r>
              <a:rPr sz="614" dirty="0">
                <a:latin typeface="Times New Roman"/>
                <a:cs typeface="Times New Roman"/>
              </a:rPr>
              <a:t>is</a:t>
            </a:r>
            <a:r>
              <a:rPr sz="614" spc="-20" dirty="0">
                <a:latin typeface="Times New Roman"/>
                <a:cs typeface="Times New Roman"/>
              </a:rPr>
              <a:t> </a:t>
            </a:r>
            <a:r>
              <a:rPr sz="614" dirty="0">
                <a:latin typeface="Times New Roman"/>
                <a:cs typeface="Times New Roman"/>
              </a:rPr>
              <a:t>displayed,</a:t>
            </a:r>
            <a:r>
              <a:rPr sz="614" spc="-20" dirty="0">
                <a:latin typeface="Times New Roman"/>
                <a:cs typeface="Times New Roman"/>
              </a:rPr>
              <a:t> </a:t>
            </a:r>
            <a:r>
              <a:rPr sz="614" dirty="0">
                <a:latin typeface="Times New Roman"/>
                <a:cs typeface="Times New Roman"/>
              </a:rPr>
              <a:t>then</a:t>
            </a:r>
            <a:r>
              <a:rPr sz="614" spc="-20" dirty="0">
                <a:latin typeface="Times New Roman"/>
                <a:cs typeface="Times New Roman"/>
              </a:rPr>
              <a:t> </a:t>
            </a:r>
            <a:r>
              <a:rPr sz="614" dirty="0">
                <a:latin typeface="Times New Roman"/>
                <a:cs typeface="Times New Roman"/>
              </a:rPr>
              <a:t>the</a:t>
            </a:r>
            <a:r>
              <a:rPr sz="614" spc="-20" dirty="0">
                <a:latin typeface="Times New Roman"/>
                <a:cs typeface="Times New Roman"/>
              </a:rPr>
              <a:t> </a:t>
            </a:r>
            <a:r>
              <a:rPr sz="614" dirty="0">
                <a:latin typeface="Times New Roman"/>
                <a:cs typeface="Times New Roman"/>
              </a:rPr>
              <a:t>patient</a:t>
            </a:r>
            <a:r>
              <a:rPr sz="614" spc="-14" dirty="0">
                <a:latin typeface="Times New Roman"/>
                <a:cs typeface="Times New Roman"/>
              </a:rPr>
              <a:t> </a:t>
            </a:r>
            <a:r>
              <a:rPr sz="614" dirty="0">
                <a:latin typeface="Times New Roman"/>
                <a:cs typeface="Times New Roman"/>
              </a:rPr>
              <a:t>will</a:t>
            </a:r>
            <a:r>
              <a:rPr sz="614" spc="-7" dirty="0">
                <a:latin typeface="Times New Roman"/>
                <a:cs typeface="Times New Roman"/>
              </a:rPr>
              <a:t> </a:t>
            </a:r>
            <a:r>
              <a:rPr sz="614" dirty="0">
                <a:latin typeface="Times New Roman"/>
                <a:cs typeface="Times New Roman"/>
              </a:rPr>
              <a:t>need</a:t>
            </a:r>
            <a:r>
              <a:rPr sz="614" spc="-14" dirty="0">
                <a:latin typeface="Times New Roman"/>
                <a:cs typeface="Times New Roman"/>
              </a:rPr>
              <a:t> </a:t>
            </a:r>
            <a:r>
              <a:rPr sz="614" dirty="0">
                <a:latin typeface="Times New Roman"/>
                <a:cs typeface="Times New Roman"/>
              </a:rPr>
              <a:t>to</a:t>
            </a:r>
            <a:r>
              <a:rPr sz="614" spc="-17" dirty="0">
                <a:latin typeface="Times New Roman"/>
                <a:cs typeface="Times New Roman"/>
              </a:rPr>
              <a:t> </a:t>
            </a:r>
            <a:r>
              <a:rPr sz="614" dirty="0">
                <a:latin typeface="Times New Roman"/>
                <a:cs typeface="Times New Roman"/>
              </a:rPr>
              <a:t>click</a:t>
            </a:r>
            <a:r>
              <a:rPr sz="614" spc="7" dirty="0">
                <a:latin typeface="Times New Roman"/>
                <a:cs typeface="Times New Roman"/>
              </a:rPr>
              <a:t> </a:t>
            </a:r>
            <a:r>
              <a:rPr sz="614" b="1" dirty="0">
                <a:latin typeface="Times New Roman"/>
                <a:cs typeface="Times New Roman"/>
              </a:rPr>
              <a:t>Submit</a:t>
            </a:r>
            <a:r>
              <a:rPr sz="614" b="1" spc="-14" dirty="0">
                <a:latin typeface="Times New Roman"/>
                <a:cs typeface="Times New Roman"/>
              </a:rPr>
              <a:t> </a:t>
            </a:r>
            <a:r>
              <a:rPr sz="614" dirty="0">
                <a:latin typeface="Times New Roman"/>
                <a:cs typeface="Times New Roman"/>
              </a:rPr>
              <a:t>and</a:t>
            </a:r>
            <a:r>
              <a:rPr sz="614" spc="-7" dirty="0">
                <a:latin typeface="Times New Roman"/>
                <a:cs typeface="Times New Roman"/>
              </a:rPr>
              <a:t> </a:t>
            </a:r>
            <a:r>
              <a:rPr sz="614" dirty="0">
                <a:latin typeface="Times New Roman"/>
                <a:cs typeface="Times New Roman"/>
              </a:rPr>
              <a:t>proceed</a:t>
            </a:r>
            <a:r>
              <a:rPr sz="614" spc="-14" dirty="0">
                <a:latin typeface="Times New Roman"/>
                <a:cs typeface="Times New Roman"/>
              </a:rPr>
              <a:t> </a:t>
            </a:r>
            <a:r>
              <a:rPr sz="614" dirty="0">
                <a:latin typeface="Times New Roman"/>
                <a:cs typeface="Times New Roman"/>
              </a:rPr>
              <a:t>to</a:t>
            </a:r>
            <a:r>
              <a:rPr sz="614" spc="-20" dirty="0">
                <a:latin typeface="Times New Roman"/>
                <a:cs typeface="Times New Roman"/>
              </a:rPr>
              <a:t> </a:t>
            </a:r>
            <a:r>
              <a:rPr sz="614" dirty="0">
                <a:latin typeface="Times New Roman"/>
                <a:cs typeface="Times New Roman"/>
              </a:rPr>
              <a:t>Step</a:t>
            </a:r>
            <a:r>
              <a:rPr sz="614" spc="-10" dirty="0">
                <a:latin typeface="Times New Roman"/>
                <a:cs typeface="Times New Roman"/>
              </a:rPr>
              <a:t> </a:t>
            </a:r>
            <a:r>
              <a:rPr sz="614" spc="-17" dirty="0">
                <a:latin typeface="Times New Roman"/>
                <a:cs typeface="Times New Roman"/>
              </a:rPr>
              <a:t>9.</a:t>
            </a:r>
            <a:endParaRPr sz="614">
              <a:latin typeface="Times New Roman"/>
              <a:cs typeface="Times New Roman"/>
            </a:endParaRPr>
          </a:p>
          <a:p>
            <a:pPr marL="164518" marR="3464">
              <a:lnSpc>
                <a:spcPts val="709"/>
              </a:lnSpc>
              <a:spcBef>
                <a:spcPts val="286"/>
              </a:spcBef>
            </a:pPr>
            <a:r>
              <a:rPr sz="614" b="1" dirty="0">
                <a:latin typeface="Times New Roman"/>
                <a:cs typeface="Times New Roman"/>
              </a:rPr>
              <a:t>Note</a:t>
            </a:r>
            <a:r>
              <a:rPr sz="614" dirty="0">
                <a:latin typeface="Times New Roman"/>
                <a:cs typeface="Times New Roman"/>
              </a:rPr>
              <a:t>:</a:t>
            </a:r>
            <a:r>
              <a:rPr sz="614" spc="-10" dirty="0">
                <a:latin typeface="Times New Roman"/>
                <a:cs typeface="Times New Roman"/>
              </a:rPr>
              <a:t> </a:t>
            </a:r>
            <a:r>
              <a:rPr sz="614" dirty="0">
                <a:latin typeface="Times New Roman"/>
                <a:cs typeface="Times New Roman"/>
              </a:rPr>
              <a:t>Patients</a:t>
            </a:r>
            <a:r>
              <a:rPr sz="614" spc="-20" dirty="0">
                <a:latin typeface="Times New Roman"/>
                <a:cs typeface="Times New Roman"/>
              </a:rPr>
              <a:t> </a:t>
            </a:r>
            <a:r>
              <a:rPr sz="614" dirty="0">
                <a:latin typeface="Times New Roman"/>
                <a:cs typeface="Times New Roman"/>
              </a:rPr>
              <a:t>only</a:t>
            </a:r>
            <a:r>
              <a:rPr sz="614" spc="-20" dirty="0">
                <a:latin typeface="Times New Roman"/>
                <a:cs typeface="Times New Roman"/>
              </a:rPr>
              <a:t> </a:t>
            </a:r>
            <a:r>
              <a:rPr sz="614" dirty="0">
                <a:latin typeface="Times New Roman"/>
                <a:cs typeface="Times New Roman"/>
              </a:rPr>
              <a:t>have</a:t>
            </a:r>
            <a:r>
              <a:rPr sz="614" spc="-17"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dirty="0">
                <a:latin typeface="Times New Roman"/>
                <a:cs typeface="Times New Roman"/>
              </a:rPr>
              <a:t>option</a:t>
            </a:r>
            <a:r>
              <a:rPr sz="614" spc="-10" dirty="0">
                <a:latin typeface="Times New Roman"/>
                <a:cs typeface="Times New Roman"/>
              </a:rPr>
              <a:t> </a:t>
            </a:r>
            <a:r>
              <a:rPr sz="614" dirty="0">
                <a:latin typeface="Times New Roman"/>
                <a:cs typeface="Times New Roman"/>
              </a:rPr>
              <a:t>to</a:t>
            </a:r>
            <a:r>
              <a:rPr sz="614" spc="-17" dirty="0">
                <a:latin typeface="Times New Roman"/>
                <a:cs typeface="Times New Roman"/>
              </a:rPr>
              <a:t> </a:t>
            </a:r>
            <a:r>
              <a:rPr sz="614" dirty="0">
                <a:latin typeface="Times New Roman"/>
                <a:cs typeface="Times New Roman"/>
              </a:rPr>
              <a:t>select</a:t>
            </a:r>
            <a:r>
              <a:rPr sz="614" spc="-17" dirty="0">
                <a:latin typeface="Times New Roman"/>
                <a:cs typeface="Times New Roman"/>
              </a:rPr>
              <a:t> </a:t>
            </a:r>
            <a:r>
              <a:rPr sz="614" dirty="0">
                <a:latin typeface="Times New Roman"/>
                <a:cs typeface="Times New Roman"/>
              </a:rPr>
              <a:t>a</a:t>
            </a:r>
            <a:r>
              <a:rPr sz="614" spc="-14" dirty="0">
                <a:latin typeface="Times New Roman"/>
                <a:cs typeface="Times New Roman"/>
              </a:rPr>
              <a:t> </a:t>
            </a:r>
            <a:r>
              <a:rPr sz="614" dirty="0">
                <a:latin typeface="Times New Roman"/>
                <a:cs typeface="Times New Roman"/>
              </a:rPr>
              <a:t>Department</a:t>
            </a:r>
            <a:r>
              <a:rPr sz="614" spc="-17" dirty="0">
                <a:latin typeface="Times New Roman"/>
                <a:cs typeface="Times New Roman"/>
              </a:rPr>
              <a:t> </a:t>
            </a:r>
            <a:r>
              <a:rPr sz="614" dirty="0">
                <a:latin typeface="Times New Roman"/>
                <a:cs typeface="Times New Roman"/>
              </a:rPr>
              <a:t>of</a:t>
            </a:r>
            <a:r>
              <a:rPr sz="614" spc="-10" dirty="0">
                <a:latin typeface="Times New Roman"/>
                <a:cs typeface="Times New Roman"/>
              </a:rPr>
              <a:t> </a:t>
            </a:r>
            <a:r>
              <a:rPr sz="614" dirty="0">
                <a:latin typeface="Times New Roman"/>
                <a:cs typeface="Times New Roman"/>
              </a:rPr>
              <a:t>Defense</a:t>
            </a:r>
            <a:r>
              <a:rPr sz="614" spc="-17" dirty="0">
                <a:latin typeface="Times New Roman"/>
                <a:cs typeface="Times New Roman"/>
              </a:rPr>
              <a:t> </a:t>
            </a:r>
            <a:r>
              <a:rPr sz="614" dirty="0">
                <a:latin typeface="Times New Roman"/>
                <a:cs typeface="Times New Roman"/>
              </a:rPr>
              <a:t>(DOD)</a:t>
            </a:r>
            <a:r>
              <a:rPr sz="614" spc="-17" dirty="0">
                <a:latin typeface="Times New Roman"/>
                <a:cs typeface="Times New Roman"/>
              </a:rPr>
              <a:t> </a:t>
            </a:r>
            <a:r>
              <a:rPr sz="614" dirty="0">
                <a:latin typeface="Times New Roman"/>
                <a:cs typeface="Times New Roman"/>
              </a:rPr>
              <a:t>or</a:t>
            </a:r>
            <a:r>
              <a:rPr sz="614" spc="-14" dirty="0">
                <a:latin typeface="Times New Roman"/>
                <a:cs typeface="Times New Roman"/>
              </a:rPr>
              <a:t> </a:t>
            </a:r>
            <a:r>
              <a:rPr sz="614" dirty="0">
                <a:latin typeface="Times New Roman"/>
                <a:cs typeface="Times New Roman"/>
              </a:rPr>
              <a:t>a</a:t>
            </a:r>
            <a:r>
              <a:rPr sz="614" spc="-17" dirty="0">
                <a:latin typeface="Times New Roman"/>
                <a:cs typeface="Times New Roman"/>
              </a:rPr>
              <a:t> </a:t>
            </a:r>
            <a:r>
              <a:rPr sz="614" dirty="0">
                <a:latin typeface="Times New Roman"/>
                <a:cs typeface="Times New Roman"/>
              </a:rPr>
              <a:t>U.S.</a:t>
            </a:r>
            <a:r>
              <a:rPr sz="614" spc="-10" dirty="0">
                <a:latin typeface="Times New Roman"/>
                <a:cs typeface="Times New Roman"/>
              </a:rPr>
              <a:t> </a:t>
            </a:r>
            <a:r>
              <a:rPr sz="614" dirty="0">
                <a:latin typeface="Times New Roman"/>
                <a:cs typeface="Times New Roman"/>
              </a:rPr>
              <a:t>Coast</a:t>
            </a:r>
            <a:r>
              <a:rPr sz="614" spc="-17" dirty="0">
                <a:latin typeface="Times New Roman"/>
                <a:cs typeface="Times New Roman"/>
              </a:rPr>
              <a:t> </a:t>
            </a:r>
            <a:r>
              <a:rPr sz="614" dirty="0">
                <a:latin typeface="Times New Roman"/>
                <a:cs typeface="Times New Roman"/>
              </a:rPr>
              <a:t>Guard</a:t>
            </a:r>
            <a:r>
              <a:rPr sz="614" spc="-10" dirty="0">
                <a:latin typeface="Times New Roman"/>
                <a:cs typeface="Times New Roman"/>
              </a:rPr>
              <a:t> </a:t>
            </a:r>
            <a:r>
              <a:rPr sz="614" dirty="0">
                <a:latin typeface="Times New Roman"/>
                <a:cs typeface="Times New Roman"/>
              </a:rPr>
              <a:t>(USCG)</a:t>
            </a:r>
            <a:r>
              <a:rPr sz="614" spc="-10" dirty="0">
                <a:latin typeface="Times New Roman"/>
                <a:cs typeface="Times New Roman"/>
              </a:rPr>
              <a:t> </a:t>
            </a:r>
            <a:r>
              <a:rPr sz="614" dirty="0">
                <a:latin typeface="Times New Roman"/>
                <a:cs typeface="Times New Roman"/>
              </a:rPr>
              <a:t>pickup</a:t>
            </a:r>
            <a:r>
              <a:rPr sz="614" spc="-10" dirty="0">
                <a:latin typeface="Times New Roman"/>
                <a:cs typeface="Times New Roman"/>
              </a:rPr>
              <a:t> </a:t>
            </a:r>
            <a:r>
              <a:rPr sz="614" spc="-7" dirty="0">
                <a:latin typeface="Times New Roman"/>
                <a:cs typeface="Times New Roman"/>
              </a:rPr>
              <a:t>location;</a:t>
            </a:r>
            <a:r>
              <a:rPr sz="614" spc="-17" dirty="0">
                <a:latin typeface="Times New Roman"/>
                <a:cs typeface="Times New Roman"/>
              </a:rPr>
              <a:t> </a:t>
            </a:r>
            <a:r>
              <a:rPr sz="614" spc="-7" dirty="0">
                <a:latin typeface="Times New Roman"/>
                <a:cs typeface="Times New Roman"/>
              </a:rPr>
              <a:t>however, </a:t>
            </a:r>
            <a:r>
              <a:rPr sz="614" dirty="0">
                <a:latin typeface="Times New Roman"/>
                <a:cs typeface="Times New Roman"/>
              </a:rPr>
              <a:t>prescriptions</a:t>
            </a:r>
            <a:r>
              <a:rPr sz="614" spc="-14" dirty="0">
                <a:latin typeface="Times New Roman"/>
                <a:cs typeface="Times New Roman"/>
              </a:rPr>
              <a:t> </a:t>
            </a:r>
            <a:r>
              <a:rPr sz="614" dirty="0">
                <a:latin typeface="Times New Roman"/>
                <a:cs typeface="Times New Roman"/>
              </a:rPr>
              <a:t>initially</a:t>
            </a:r>
            <a:r>
              <a:rPr sz="614" spc="-14" dirty="0">
                <a:latin typeface="Times New Roman"/>
                <a:cs typeface="Times New Roman"/>
              </a:rPr>
              <a:t> </a:t>
            </a:r>
            <a:r>
              <a:rPr sz="614" dirty="0">
                <a:latin typeface="Times New Roman"/>
                <a:cs typeface="Times New Roman"/>
              </a:rPr>
              <a:t>filled</a:t>
            </a:r>
            <a:r>
              <a:rPr sz="614" spc="-17" dirty="0">
                <a:latin typeface="Times New Roman"/>
                <a:cs typeface="Times New Roman"/>
              </a:rPr>
              <a:t> </a:t>
            </a:r>
            <a:r>
              <a:rPr sz="614" dirty="0">
                <a:latin typeface="Times New Roman"/>
                <a:cs typeface="Times New Roman"/>
              </a:rPr>
              <a:t>at</a:t>
            </a:r>
            <a:r>
              <a:rPr sz="614" spc="-3" dirty="0">
                <a:latin typeface="Times New Roman"/>
                <a:cs typeface="Times New Roman"/>
              </a:rPr>
              <a:t> </a:t>
            </a:r>
            <a:r>
              <a:rPr sz="614" spc="-7" dirty="0">
                <a:latin typeface="Times New Roman"/>
                <a:cs typeface="Times New Roman"/>
              </a:rPr>
              <a:t>Department</a:t>
            </a:r>
            <a:r>
              <a:rPr sz="614" spc="-14" dirty="0">
                <a:latin typeface="Times New Roman"/>
                <a:cs typeface="Times New Roman"/>
              </a:rPr>
              <a:t> </a:t>
            </a:r>
            <a:r>
              <a:rPr sz="614" dirty="0">
                <a:latin typeface="Times New Roman"/>
                <a:cs typeface="Times New Roman"/>
              </a:rPr>
              <a:t>of</a:t>
            </a:r>
            <a:r>
              <a:rPr sz="614" spc="-7" dirty="0">
                <a:latin typeface="Times New Roman"/>
                <a:cs typeface="Times New Roman"/>
              </a:rPr>
              <a:t> </a:t>
            </a:r>
            <a:r>
              <a:rPr sz="614" dirty="0">
                <a:latin typeface="Times New Roman"/>
                <a:cs typeface="Times New Roman"/>
              </a:rPr>
              <a:t>Veterans</a:t>
            </a:r>
            <a:r>
              <a:rPr sz="614" spc="-14" dirty="0">
                <a:latin typeface="Times New Roman"/>
                <a:cs typeface="Times New Roman"/>
              </a:rPr>
              <a:t> </a:t>
            </a:r>
            <a:r>
              <a:rPr sz="614" dirty="0">
                <a:latin typeface="Times New Roman"/>
                <a:cs typeface="Times New Roman"/>
              </a:rPr>
              <a:t>Affairs</a:t>
            </a:r>
            <a:r>
              <a:rPr sz="614" spc="-10" dirty="0">
                <a:latin typeface="Times New Roman"/>
                <a:cs typeface="Times New Roman"/>
              </a:rPr>
              <a:t> </a:t>
            </a:r>
            <a:r>
              <a:rPr sz="614" spc="-7" dirty="0">
                <a:latin typeface="Times New Roman"/>
                <a:cs typeface="Times New Roman"/>
              </a:rPr>
              <a:t>(VA)/USCG/DOD</a:t>
            </a:r>
            <a:r>
              <a:rPr sz="614" spc="-10" dirty="0">
                <a:latin typeface="Times New Roman"/>
                <a:cs typeface="Times New Roman"/>
              </a:rPr>
              <a:t> </a:t>
            </a:r>
            <a:r>
              <a:rPr sz="614" dirty="0">
                <a:latin typeface="Times New Roman"/>
                <a:cs typeface="Times New Roman"/>
              </a:rPr>
              <a:t>pharmacies</a:t>
            </a:r>
            <a:r>
              <a:rPr sz="614" spc="-14" dirty="0">
                <a:latin typeface="Times New Roman"/>
                <a:cs typeface="Times New Roman"/>
              </a:rPr>
              <a:t> </a:t>
            </a:r>
            <a:r>
              <a:rPr sz="614" dirty="0">
                <a:latin typeface="Times New Roman"/>
                <a:cs typeface="Times New Roman"/>
              </a:rPr>
              <a:t>are</a:t>
            </a:r>
            <a:r>
              <a:rPr sz="614" spc="-14" dirty="0">
                <a:latin typeface="Times New Roman"/>
                <a:cs typeface="Times New Roman"/>
              </a:rPr>
              <a:t> </a:t>
            </a:r>
            <a:r>
              <a:rPr sz="614" dirty="0">
                <a:latin typeface="Times New Roman"/>
                <a:cs typeface="Times New Roman"/>
              </a:rPr>
              <a:t>displayed</a:t>
            </a:r>
            <a:r>
              <a:rPr sz="614" spc="-7" dirty="0">
                <a:latin typeface="Times New Roman"/>
                <a:cs typeface="Times New Roman"/>
              </a:rPr>
              <a:t> </a:t>
            </a:r>
            <a:r>
              <a:rPr sz="614" dirty="0">
                <a:latin typeface="Times New Roman"/>
                <a:cs typeface="Times New Roman"/>
              </a:rPr>
              <a:t>for</a:t>
            </a:r>
            <a:r>
              <a:rPr sz="614" spc="-10" dirty="0">
                <a:latin typeface="Times New Roman"/>
                <a:cs typeface="Times New Roman"/>
              </a:rPr>
              <a:t> </a:t>
            </a:r>
            <a:r>
              <a:rPr sz="614" dirty="0">
                <a:latin typeface="Times New Roman"/>
                <a:cs typeface="Times New Roman"/>
              </a:rPr>
              <a:t>the</a:t>
            </a:r>
            <a:r>
              <a:rPr sz="614" spc="-14" dirty="0">
                <a:latin typeface="Times New Roman"/>
                <a:cs typeface="Times New Roman"/>
              </a:rPr>
              <a:t> </a:t>
            </a:r>
            <a:r>
              <a:rPr sz="614" spc="-7" dirty="0">
                <a:latin typeface="Times New Roman"/>
                <a:cs typeface="Times New Roman"/>
              </a:rPr>
              <a:t>patient.</a:t>
            </a:r>
            <a:endParaRPr sz="614">
              <a:latin typeface="Times New Roman"/>
              <a:cs typeface="Times New Roman"/>
            </a:endParaRPr>
          </a:p>
        </p:txBody>
      </p:sp>
      <p:grpSp>
        <p:nvGrpSpPr>
          <p:cNvPr id="7" name="object 7"/>
          <p:cNvGrpSpPr/>
          <p:nvPr/>
        </p:nvGrpSpPr>
        <p:grpSpPr>
          <a:xfrm>
            <a:off x="3318856" y="1003761"/>
            <a:ext cx="2506374" cy="1890280"/>
            <a:chOff x="2048255" y="1472183"/>
            <a:chExt cx="3676015" cy="2772410"/>
          </a:xfrm>
        </p:grpSpPr>
        <p:pic>
          <p:nvPicPr>
            <p:cNvPr id="8" name="object 8"/>
            <p:cNvPicPr/>
            <p:nvPr/>
          </p:nvPicPr>
          <p:blipFill>
            <a:blip r:embed="rId2" cstate="print"/>
            <a:stretch>
              <a:fillRect/>
            </a:stretch>
          </p:blipFill>
          <p:spPr>
            <a:xfrm>
              <a:off x="2057399" y="1482851"/>
              <a:ext cx="3657600" cy="2752343"/>
            </a:xfrm>
            <a:prstGeom prst="rect">
              <a:avLst/>
            </a:prstGeom>
          </p:spPr>
        </p:pic>
        <p:sp>
          <p:nvSpPr>
            <p:cNvPr id="9" name="object 9"/>
            <p:cNvSpPr/>
            <p:nvPr/>
          </p:nvSpPr>
          <p:spPr>
            <a:xfrm>
              <a:off x="2052827" y="1476755"/>
              <a:ext cx="3667125" cy="2763520"/>
            </a:xfrm>
            <a:custGeom>
              <a:avLst/>
              <a:gdLst/>
              <a:ahLst/>
              <a:cxnLst/>
              <a:rect l="l" t="t" r="r" b="b"/>
              <a:pathLst>
                <a:path w="3667125" h="2763520">
                  <a:moveTo>
                    <a:pt x="0" y="0"/>
                  </a:moveTo>
                  <a:lnTo>
                    <a:pt x="3666743" y="0"/>
                  </a:lnTo>
                  <a:lnTo>
                    <a:pt x="3666743" y="2763012"/>
                  </a:lnTo>
                  <a:lnTo>
                    <a:pt x="0" y="2763012"/>
                  </a:lnTo>
                  <a:lnTo>
                    <a:pt x="0" y="0"/>
                  </a:lnTo>
                  <a:close/>
                </a:path>
              </a:pathLst>
            </a:custGeom>
            <a:ln w="9144">
              <a:solidFill>
                <a:srgbClr val="BFBFBF"/>
              </a:solidFill>
            </a:ln>
          </p:spPr>
          <p:txBody>
            <a:bodyPr wrap="square" lIns="0" tIns="0" rIns="0" bIns="0" rtlCol="0"/>
            <a:lstStyle/>
            <a:p>
              <a:endParaRPr/>
            </a:p>
          </p:txBody>
        </p:sp>
      </p:grpSp>
      <p:grpSp>
        <p:nvGrpSpPr>
          <p:cNvPr id="10" name="object 10"/>
          <p:cNvGrpSpPr/>
          <p:nvPr/>
        </p:nvGrpSpPr>
        <p:grpSpPr>
          <a:xfrm>
            <a:off x="2695401" y="3583824"/>
            <a:ext cx="3753283" cy="1947430"/>
            <a:chOff x="1133855" y="5256276"/>
            <a:chExt cx="5504815" cy="2856230"/>
          </a:xfrm>
        </p:grpSpPr>
        <p:pic>
          <p:nvPicPr>
            <p:cNvPr id="11" name="object 11"/>
            <p:cNvPicPr/>
            <p:nvPr/>
          </p:nvPicPr>
          <p:blipFill>
            <a:blip r:embed="rId3" cstate="print"/>
            <a:stretch>
              <a:fillRect/>
            </a:stretch>
          </p:blipFill>
          <p:spPr>
            <a:xfrm>
              <a:off x="1143000" y="5265419"/>
              <a:ext cx="5486400" cy="2837687"/>
            </a:xfrm>
            <a:prstGeom prst="rect">
              <a:avLst/>
            </a:prstGeom>
          </p:spPr>
        </p:pic>
        <p:sp>
          <p:nvSpPr>
            <p:cNvPr id="12" name="object 12"/>
            <p:cNvSpPr/>
            <p:nvPr/>
          </p:nvSpPr>
          <p:spPr>
            <a:xfrm>
              <a:off x="1138427" y="5260848"/>
              <a:ext cx="5495925" cy="2847340"/>
            </a:xfrm>
            <a:custGeom>
              <a:avLst/>
              <a:gdLst/>
              <a:ahLst/>
              <a:cxnLst/>
              <a:rect l="l" t="t" r="r" b="b"/>
              <a:pathLst>
                <a:path w="5495925" h="2847340">
                  <a:moveTo>
                    <a:pt x="0" y="0"/>
                  </a:moveTo>
                  <a:lnTo>
                    <a:pt x="5495543" y="0"/>
                  </a:lnTo>
                  <a:lnTo>
                    <a:pt x="5495543" y="2846832"/>
                  </a:lnTo>
                  <a:lnTo>
                    <a:pt x="0" y="2846832"/>
                  </a:lnTo>
                  <a:lnTo>
                    <a:pt x="0" y="0"/>
                  </a:lnTo>
                  <a:close/>
                </a:path>
              </a:pathLst>
            </a:custGeom>
            <a:ln w="9144">
              <a:solidFill>
                <a:srgbClr val="BFBFBF"/>
              </a:solidFill>
            </a:ln>
          </p:spPr>
          <p:txBody>
            <a:bodyPr wrap="square" lIns="0" tIns="0" rIns="0" bIns="0" rtlCol="0"/>
            <a:lstStyle/>
            <a:p>
              <a:endParaRPr/>
            </a:p>
          </p:txBody>
        </p:sp>
      </p:grpSp>
      <p:sp>
        <p:nvSpPr>
          <p:cNvPr id="14" name="object 14"/>
          <p:cNvSpPr txBox="1">
            <a:spLocks noGrp="1"/>
          </p:cNvSpPr>
          <p:nvPr>
            <p:ph type="sldNum" sz="quarter" idx="4294967295"/>
          </p:nvPr>
        </p:nvSpPr>
        <p:spPr>
          <a:xfrm>
            <a:off x="8997950" y="9040813"/>
            <a:ext cx="146050" cy="150812"/>
          </a:xfrm>
          <a:prstGeom prst="rect">
            <a:avLst/>
          </a:prstGeom>
        </p:spPr>
        <p:txBody>
          <a:bodyPr vert="horz" wrap="square" lIns="0" tIns="0" rIns="0" bIns="0" rtlCol="0">
            <a:spAutoFit/>
          </a:bodyPr>
          <a:lstStyle>
            <a:defPPr>
              <a:defRPr kern="0"/>
            </a:defPPr>
            <a:lvl1pPr>
              <a:defRPr sz="900" b="0" i="0">
                <a:solidFill>
                  <a:srgbClr val="2B569A"/>
                </a:solidFill>
                <a:latin typeface="Times New Roman"/>
                <a:cs typeface="Times New Roman"/>
              </a:defRPr>
            </a:lvl1pPr>
          </a:lstStyle>
          <a:p>
            <a:pPr marL="38100"/>
            <a:fld id="{81D60167-4931-47E6-BA6A-407CBD079E47}" type="slidenum">
              <a:rPr lang="en-US" spc="-50" smtClean="0"/>
              <a:pPr marL="38100"/>
              <a:t>17</a:t>
            </a:fld>
            <a:endParaRPr spc="-34"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225386" y="824662"/>
            <a:ext cx="4586288" cy="356676"/>
          </a:xfrm>
          <a:prstGeom prst="rect">
            <a:avLst/>
          </a:prstGeom>
        </p:spPr>
        <p:txBody>
          <a:bodyPr vert="horz" wrap="square" lIns="0" tIns="43728" rIns="0" bIns="0" rtlCol="0">
            <a:spAutoFit/>
          </a:bodyPr>
          <a:lstStyle/>
          <a:p>
            <a:pPr marL="164085" indent="-155427">
              <a:spcBef>
                <a:spcPts val="344"/>
              </a:spcBef>
              <a:buAutoNum type="arabicPeriod" startAt="7"/>
              <a:tabLst>
                <a:tab pos="164085" algn="l"/>
              </a:tabLst>
            </a:pPr>
            <a:r>
              <a:rPr sz="614" dirty="0">
                <a:latin typeface="Times New Roman"/>
                <a:cs typeface="Times New Roman"/>
              </a:rPr>
              <a:t>If</a:t>
            </a:r>
            <a:r>
              <a:rPr sz="614" spc="-17" dirty="0">
                <a:latin typeface="Times New Roman"/>
                <a:cs typeface="Times New Roman"/>
              </a:rPr>
              <a:t> </a:t>
            </a:r>
            <a:r>
              <a:rPr sz="614" dirty="0">
                <a:latin typeface="Times New Roman"/>
                <a:cs typeface="Times New Roman"/>
              </a:rPr>
              <a:t>an</a:t>
            </a:r>
            <a:r>
              <a:rPr sz="614" spc="-10" dirty="0">
                <a:latin typeface="Times New Roman"/>
                <a:cs typeface="Times New Roman"/>
              </a:rPr>
              <a:t> </a:t>
            </a:r>
            <a:r>
              <a:rPr sz="614" dirty="0">
                <a:latin typeface="Times New Roman"/>
                <a:cs typeface="Times New Roman"/>
              </a:rPr>
              <a:t>alternative</a:t>
            </a:r>
            <a:r>
              <a:rPr sz="614" spc="-17" dirty="0">
                <a:latin typeface="Times New Roman"/>
                <a:cs typeface="Times New Roman"/>
              </a:rPr>
              <a:t> </a:t>
            </a:r>
            <a:r>
              <a:rPr sz="614" dirty="0">
                <a:latin typeface="Times New Roman"/>
                <a:cs typeface="Times New Roman"/>
              </a:rPr>
              <a:t>pickup</a:t>
            </a:r>
            <a:r>
              <a:rPr sz="614" spc="-17" dirty="0">
                <a:latin typeface="Times New Roman"/>
                <a:cs typeface="Times New Roman"/>
              </a:rPr>
              <a:t> </a:t>
            </a:r>
            <a:r>
              <a:rPr sz="614" dirty="0">
                <a:latin typeface="Times New Roman"/>
                <a:cs typeface="Times New Roman"/>
              </a:rPr>
              <a:t>location</a:t>
            </a:r>
            <a:r>
              <a:rPr sz="614" spc="-10" dirty="0">
                <a:latin typeface="Times New Roman"/>
                <a:cs typeface="Times New Roman"/>
              </a:rPr>
              <a:t> </a:t>
            </a:r>
            <a:r>
              <a:rPr sz="614" dirty="0">
                <a:latin typeface="Times New Roman"/>
                <a:cs typeface="Times New Roman"/>
              </a:rPr>
              <a:t>is</a:t>
            </a:r>
            <a:r>
              <a:rPr sz="614" spc="-14" dirty="0">
                <a:latin typeface="Times New Roman"/>
                <a:cs typeface="Times New Roman"/>
              </a:rPr>
              <a:t> </a:t>
            </a:r>
            <a:r>
              <a:rPr sz="614" dirty="0">
                <a:latin typeface="Times New Roman"/>
                <a:cs typeface="Times New Roman"/>
              </a:rPr>
              <a:t>desired,</a:t>
            </a:r>
            <a:r>
              <a:rPr sz="614" spc="-10" dirty="0">
                <a:latin typeface="Times New Roman"/>
                <a:cs typeface="Times New Roman"/>
              </a:rPr>
              <a:t> </a:t>
            </a:r>
            <a:r>
              <a:rPr sz="614" dirty="0">
                <a:latin typeface="Times New Roman"/>
                <a:cs typeface="Times New Roman"/>
              </a:rPr>
              <a:t>then</a:t>
            </a:r>
            <a:r>
              <a:rPr sz="614" spc="-10"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dirty="0">
                <a:latin typeface="Times New Roman"/>
                <a:cs typeface="Times New Roman"/>
              </a:rPr>
              <a:t>patient</a:t>
            </a:r>
            <a:r>
              <a:rPr sz="614" spc="-10" dirty="0">
                <a:latin typeface="Times New Roman"/>
                <a:cs typeface="Times New Roman"/>
              </a:rPr>
              <a:t> </a:t>
            </a:r>
            <a:r>
              <a:rPr sz="614" dirty="0">
                <a:latin typeface="Times New Roman"/>
                <a:cs typeface="Times New Roman"/>
              </a:rPr>
              <a:t>will</a:t>
            </a:r>
            <a:r>
              <a:rPr sz="614" spc="-17" dirty="0">
                <a:latin typeface="Times New Roman"/>
                <a:cs typeface="Times New Roman"/>
              </a:rPr>
              <a:t> </a:t>
            </a:r>
            <a:r>
              <a:rPr sz="614" dirty="0">
                <a:latin typeface="Times New Roman"/>
                <a:cs typeface="Times New Roman"/>
              </a:rPr>
              <a:t>need</a:t>
            </a:r>
            <a:r>
              <a:rPr sz="614" spc="-10" dirty="0">
                <a:latin typeface="Times New Roman"/>
                <a:cs typeface="Times New Roman"/>
              </a:rPr>
              <a:t> </a:t>
            </a:r>
            <a:r>
              <a:rPr sz="614" dirty="0">
                <a:latin typeface="Times New Roman"/>
                <a:cs typeface="Times New Roman"/>
              </a:rPr>
              <a:t>to</a:t>
            </a:r>
            <a:r>
              <a:rPr sz="614" spc="-17" dirty="0">
                <a:latin typeface="Times New Roman"/>
                <a:cs typeface="Times New Roman"/>
              </a:rPr>
              <a:t> </a:t>
            </a:r>
            <a:r>
              <a:rPr sz="614" dirty="0">
                <a:latin typeface="Times New Roman"/>
                <a:cs typeface="Times New Roman"/>
              </a:rPr>
              <a:t>click</a:t>
            </a:r>
            <a:r>
              <a:rPr sz="614" spc="-10" dirty="0">
                <a:latin typeface="Times New Roman"/>
                <a:cs typeface="Times New Roman"/>
              </a:rPr>
              <a:t> </a:t>
            </a:r>
            <a:r>
              <a:rPr sz="614" dirty="0">
                <a:latin typeface="Times New Roman"/>
                <a:cs typeface="Times New Roman"/>
              </a:rPr>
              <a:t>the</a:t>
            </a:r>
            <a:r>
              <a:rPr sz="614" spc="7" dirty="0">
                <a:latin typeface="Times New Roman"/>
                <a:cs typeface="Times New Roman"/>
              </a:rPr>
              <a:t> </a:t>
            </a:r>
            <a:r>
              <a:rPr sz="614" b="1" dirty="0">
                <a:latin typeface="Times New Roman"/>
                <a:cs typeface="Times New Roman"/>
              </a:rPr>
              <a:t>Find</a:t>
            </a:r>
            <a:r>
              <a:rPr sz="614" b="1" spc="-10" dirty="0">
                <a:latin typeface="Times New Roman"/>
                <a:cs typeface="Times New Roman"/>
              </a:rPr>
              <a:t> </a:t>
            </a:r>
            <a:r>
              <a:rPr sz="614" b="1" spc="-7" dirty="0">
                <a:latin typeface="Times New Roman"/>
                <a:cs typeface="Times New Roman"/>
              </a:rPr>
              <a:t>alternative</a:t>
            </a:r>
            <a:r>
              <a:rPr sz="614" b="1" spc="-27" dirty="0">
                <a:latin typeface="Times New Roman"/>
                <a:cs typeface="Times New Roman"/>
              </a:rPr>
              <a:t> </a:t>
            </a:r>
            <a:r>
              <a:rPr sz="614" b="1" dirty="0">
                <a:latin typeface="Times New Roman"/>
                <a:cs typeface="Times New Roman"/>
              </a:rPr>
              <a:t>pharmacy</a:t>
            </a:r>
            <a:r>
              <a:rPr sz="614" b="1" spc="-7" dirty="0">
                <a:latin typeface="Times New Roman"/>
                <a:cs typeface="Times New Roman"/>
              </a:rPr>
              <a:t> </a:t>
            </a:r>
            <a:r>
              <a:rPr sz="614" spc="-7" dirty="0">
                <a:latin typeface="Times New Roman"/>
                <a:cs typeface="Times New Roman"/>
              </a:rPr>
              <a:t>link.</a:t>
            </a:r>
            <a:endParaRPr sz="614">
              <a:latin typeface="Times New Roman"/>
              <a:cs typeface="Times New Roman"/>
            </a:endParaRPr>
          </a:p>
          <a:p>
            <a:pPr marL="320378" marR="3464" lvl="1" indent="-155859">
              <a:lnSpc>
                <a:spcPts val="709"/>
              </a:lnSpc>
              <a:spcBef>
                <a:spcPts val="327"/>
              </a:spcBef>
              <a:buFont typeface="Symbol"/>
              <a:buChar char=""/>
              <a:tabLst>
                <a:tab pos="320378" algn="l"/>
              </a:tabLst>
            </a:pPr>
            <a:r>
              <a:rPr sz="614" dirty="0">
                <a:latin typeface="Times New Roman"/>
                <a:cs typeface="Times New Roman"/>
              </a:rPr>
              <a:t>After</a:t>
            </a:r>
            <a:r>
              <a:rPr sz="614" spc="-20"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dirty="0">
                <a:latin typeface="Times New Roman"/>
                <a:cs typeface="Times New Roman"/>
              </a:rPr>
              <a:t>patient</a:t>
            </a:r>
            <a:r>
              <a:rPr sz="614" spc="-14" dirty="0">
                <a:latin typeface="Times New Roman"/>
                <a:cs typeface="Times New Roman"/>
              </a:rPr>
              <a:t> </a:t>
            </a:r>
            <a:r>
              <a:rPr sz="614" dirty="0">
                <a:latin typeface="Times New Roman"/>
                <a:cs typeface="Times New Roman"/>
              </a:rPr>
              <a:t>clicks</a:t>
            </a:r>
            <a:r>
              <a:rPr sz="614" spc="-17" dirty="0">
                <a:latin typeface="Times New Roman"/>
                <a:cs typeface="Times New Roman"/>
              </a:rPr>
              <a:t> </a:t>
            </a:r>
            <a:r>
              <a:rPr sz="614" dirty="0">
                <a:latin typeface="Times New Roman"/>
                <a:cs typeface="Times New Roman"/>
              </a:rPr>
              <a:t>the</a:t>
            </a:r>
            <a:r>
              <a:rPr sz="614" spc="-20" dirty="0">
                <a:latin typeface="Times New Roman"/>
                <a:cs typeface="Times New Roman"/>
              </a:rPr>
              <a:t> </a:t>
            </a:r>
            <a:r>
              <a:rPr sz="614" dirty="0">
                <a:latin typeface="Times New Roman"/>
                <a:cs typeface="Times New Roman"/>
              </a:rPr>
              <a:t>link,</a:t>
            </a:r>
            <a:r>
              <a:rPr sz="614" spc="-14" dirty="0">
                <a:latin typeface="Times New Roman"/>
                <a:cs typeface="Times New Roman"/>
              </a:rPr>
              <a:t> </a:t>
            </a:r>
            <a:r>
              <a:rPr sz="614" dirty="0">
                <a:latin typeface="Times New Roman"/>
                <a:cs typeface="Times New Roman"/>
              </a:rPr>
              <a:t>a</a:t>
            </a:r>
            <a:r>
              <a:rPr sz="614" spc="-20" dirty="0">
                <a:latin typeface="Times New Roman"/>
                <a:cs typeface="Times New Roman"/>
              </a:rPr>
              <a:t> </a:t>
            </a:r>
            <a:r>
              <a:rPr sz="614" dirty="0">
                <a:latin typeface="Times New Roman"/>
                <a:cs typeface="Times New Roman"/>
              </a:rPr>
              <a:t>Pharmacy</a:t>
            </a:r>
            <a:r>
              <a:rPr sz="614" spc="-17" dirty="0">
                <a:latin typeface="Times New Roman"/>
                <a:cs typeface="Times New Roman"/>
              </a:rPr>
              <a:t> </a:t>
            </a:r>
            <a:r>
              <a:rPr sz="614" dirty="0">
                <a:latin typeface="Times New Roman"/>
                <a:cs typeface="Times New Roman"/>
              </a:rPr>
              <a:t>Search</a:t>
            </a:r>
            <a:r>
              <a:rPr sz="614" spc="-7" dirty="0">
                <a:latin typeface="Times New Roman"/>
                <a:cs typeface="Times New Roman"/>
              </a:rPr>
              <a:t> </a:t>
            </a:r>
            <a:r>
              <a:rPr sz="614" dirty="0">
                <a:latin typeface="Times New Roman"/>
                <a:cs typeface="Times New Roman"/>
              </a:rPr>
              <a:t>section</a:t>
            </a:r>
            <a:r>
              <a:rPr sz="614" spc="-14" dirty="0">
                <a:latin typeface="Times New Roman"/>
                <a:cs typeface="Times New Roman"/>
              </a:rPr>
              <a:t> </a:t>
            </a:r>
            <a:r>
              <a:rPr sz="614" dirty="0">
                <a:latin typeface="Times New Roman"/>
                <a:cs typeface="Times New Roman"/>
              </a:rPr>
              <a:t>is</a:t>
            </a:r>
            <a:r>
              <a:rPr sz="614" spc="-20" dirty="0">
                <a:latin typeface="Times New Roman"/>
                <a:cs typeface="Times New Roman"/>
              </a:rPr>
              <a:t> </a:t>
            </a:r>
            <a:r>
              <a:rPr sz="614" dirty="0">
                <a:latin typeface="Times New Roman"/>
                <a:cs typeface="Times New Roman"/>
              </a:rPr>
              <a:t>displayed</a:t>
            </a:r>
            <a:r>
              <a:rPr sz="614" spc="-14" dirty="0">
                <a:latin typeface="Times New Roman"/>
                <a:cs typeface="Times New Roman"/>
              </a:rPr>
              <a:t> </a:t>
            </a:r>
            <a:r>
              <a:rPr sz="614" dirty="0">
                <a:latin typeface="Times New Roman"/>
                <a:cs typeface="Times New Roman"/>
              </a:rPr>
              <a:t>that</a:t>
            </a:r>
            <a:r>
              <a:rPr sz="614" spc="-14" dirty="0">
                <a:latin typeface="Times New Roman"/>
                <a:cs typeface="Times New Roman"/>
              </a:rPr>
              <a:t> </a:t>
            </a:r>
            <a:r>
              <a:rPr sz="614" dirty="0">
                <a:latin typeface="Times New Roman"/>
                <a:cs typeface="Times New Roman"/>
              </a:rPr>
              <a:t>enables</a:t>
            </a:r>
            <a:r>
              <a:rPr sz="614" spc="-17"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dirty="0">
                <a:latin typeface="Times New Roman"/>
                <a:cs typeface="Times New Roman"/>
              </a:rPr>
              <a:t>patient</a:t>
            </a:r>
            <a:r>
              <a:rPr sz="614" spc="-14" dirty="0">
                <a:latin typeface="Times New Roman"/>
                <a:cs typeface="Times New Roman"/>
              </a:rPr>
              <a:t> </a:t>
            </a:r>
            <a:r>
              <a:rPr sz="614" dirty="0">
                <a:latin typeface="Times New Roman"/>
                <a:cs typeface="Times New Roman"/>
              </a:rPr>
              <a:t>to</a:t>
            </a:r>
            <a:r>
              <a:rPr sz="614" spc="-20" dirty="0">
                <a:latin typeface="Times New Roman"/>
                <a:cs typeface="Times New Roman"/>
              </a:rPr>
              <a:t> </a:t>
            </a:r>
            <a:r>
              <a:rPr sz="614" dirty="0">
                <a:latin typeface="Times New Roman"/>
                <a:cs typeface="Times New Roman"/>
              </a:rPr>
              <a:t>search</a:t>
            </a:r>
            <a:r>
              <a:rPr sz="614" spc="-17" dirty="0">
                <a:latin typeface="Times New Roman"/>
                <a:cs typeface="Times New Roman"/>
              </a:rPr>
              <a:t> </a:t>
            </a:r>
            <a:r>
              <a:rPr sz="614" dirty="0">
                <a:latin typeface="Times New Roman"/>
                <a:cs typeface="Times New Roman"/>
              </a:rPr>
              <a:t>by</a:t>
            </a:r>
            <a:r>
              <a:rPr sz="614" spc="-17" dirty="0">
                <a:latin typeface="Times New Roman"/>
                <a:cs typeface="Times New Roman"/>
              </a:rPr>
              <a:t> </a:t>
            </a:r>
            <a:r>
              <a:rPr sz="614" dirty="0">
                <a:latin typeface="Times New Roman"/>
                <a:cs typeface="Times New Roman"/>
              </a:rPr>
              <a:t>Country,</a:t>
            </a:r>
            <a:r>
              <a:rPr sz="614" spc="-24" dirty="0">
                <a:latin typeface="Times New Roman"/>
                <a:cs typeface="Times New Roman"/>
              </a:rPr>
              <a:t> </a:t>
            </a:r>
            <a:r>
              <a:rPr sz="614" dirty="0">
                <a:latin typeface="Times New Roman"/>
                <a:cs typeface="Times New Roman"/>
              </a:rPr>
              <a:t>State,</a:t>
            </a:r>
            <a:r>
              <a:rPr sz="614" spc="-10" dirty="0">
                <a:latin typeface="Times New Roman"/>
                <a:cs typeface="Times New Roman"/>
              </a:rPr>
              <a:t> </a:t>
            </a:r>
            <a:r>
              <a:rPr sz="614" dirty="0">
                <a:latin typeface="Times New Roman"/>
                <a:cs typeface="Times New Roman"/>
              </a:rPr>
              <a:t>and</a:t>
            </a:r>
            <a:r>
              <a:rPr sz="614" spc="-14" dirty="0">
                <a:latin typeface="Times New Roman"/>
                <a:cs typeface="Times New Roman"/>
              </a:rPr>
              <a:t> </a:t>
            </a:r>
            <a:r>
              <a:rPr sz="614" spc="-7" dirty="0">
                <a:latin typeface="Times New Roman"/>
                <a:cs typeface="Times New Roman"/>
              </a:rPr>
              <a:t>Military </a:t>
            </a:r>
            <a:r>
              <a:rPr sz="614" dirty="0">
                <a:latin typeface="Times New Roman"/>
                <a:cs typeface="Times New Roman"/>
              </a:rPr>
              <a:t>Treatment</a:t>
            </a:r>
            <a:r>
              <a:rPr sz="614" spc="-24" dirty="0">
                <a:latin typeface="Times New Roman"/>
                <a:cs typeface="Times New Roman"/>
              </a:rPr>
              <a:t> </a:t>
            </a:r>
            <a:r>
              <a:rPr sz="614" dirty="0">
                <a:latin typeface="Times New Roman"/>
                <a:cs typeface="Times New Roman"/>
              </a:rPr>
              <a:t>Facility</a:t>
            </a:r>
            <a:r>
              <a:rPr sz="614" spc="-14" dirty="0">
                <a:latin typeface="Times New Roman"/>
                <a:cs typeface="Times New Roman"/>
              </a:rPr>
              <a:t> </a:t>
            </a:r>
            <a:r>
              <a:rPr sz="614" spc="-7" dirty="0">
                <a:latin typeface="Times New Roman"/>
                <a:cs typeface="Times New Roman"/>
              </a:rPr>
              <a:t>(MTF).</a:t>
            </a:r>
            <a:endParaRPr sz="614">
              <a:latin typeface="Times New Roman"/>
              <a:cs typeface="Times New Roman"/>
            </a:endParaRPr>
          </a:p>
        </p:txBody>
      </p:sp>
      <p:sp>
        <p:nvSpPr>
          <p:cNvPr id="6" name="object 6"/>
          <p:cNvSpPr txBox="1"/>
          <p:nvPr/>
        </p:nvSpPr>
        <p:spPr>
          <a:xfrm>
            <a:off x="2225386" y="2790622"/>
            <a:ext cx="2480830" cy="393126"/>
          </a:xfrm>
          <a:prstGeom prst="rect">
            <a:avLst/>
          </a:prstGeom>
        </p:spPr>
        <p:txBody>
          <a:bodyPr vert="horz" wrap="square" lIns="0" tIns="45027" rIns="0" bIns="0" rtlCol="0">
            <a:spAutoFit/>
          </a:bodyPr>
          <a:lstStyle/>
          <a:p>
            <a:pPr marL="164085" indent="-155427">
              <a:spcBef>
                <a:spcPts val="355"/>
              </a:spcBef>
              <a:buAutoNum type="arabicPeriod" startAt="8"/>
              <a:tabLst>
                <a:tab pos="164085" algn="l"/>
              </a:tabLst>
            </a:pPr>
            <a:r>
              <a:rPr sz="614" dirty="0">
                <a:latin typeface="Times New Roman"/>
                <a:cs typeface="Times New Roman"/>
              </a:rPr>
              <a:t>Patient</a:t>
            </a:r>
            <a:r>
              <a:rPr sz="614" spc="-3" dirty="0">
                <a:latin typeface="Times New Roman"/>
                <a:cs typeface="Times New Roman"/>
              </a:rPr>
              <a:t> </a:t>
            </a:r>
            <a:r>
              <a:rPr sz="614" dirty="0">
                <a:latin typeface="Times New Roman"/>
                <a:cs typeface="Times New Roman"/>
              </a:rPr>
              <a:t>will</a:t>
            </a:r>
            <a:r>
              <a:rPr sz="614" spc="-14" dirty="0">
                <a:latin typeface="Times New Roman"/>
                <a:cs typeface="Times New Roman"/>
              </a:rPr>
              <a:t> </a:t>
            </a:r>
            <a:r>
              <a:rPr sz="614" dirty="0">
                <a:latin typeface="Times New Roman"/>
                <a:cs typeface="Times New Roman"/>
              </a:rPr>
              <a:t>need</a:t>
            </a:r>
            <a:r>
              <a:rPr sz="614" spc="-7" dirty="0">
                <a:latin typeface="Times New Roman"/>
                <a:cs typeface="Times New Roman"/>
              </a:rPr>
              <a:t> </a:t>
            </a:r>
            <a:r>
              <a:rPr sz="614" dirty="0">
                <a:latin typeface="Times New Roman"/>
                <a:cs typeface="Times New Roman"/>
              </a:rPr>
              <a:t>to</a:t>
            </a:r>
            <a:r>
              <a:rPr sz="614" spc="-3" dirty="0">
                <a:latin typeface="Times New Roman"/>
                <a:cs typeface="Times New Roman"/>
              </a:rPr>
              <a:t> </a:t>
            </a:r>
            <a:r>
              <a:rPr sz="614" dirty="0">
                <a:latin typeface="Times New Roman"/>
                <a:cs typeface="Times New Roman"/>
              </a:rPr>
              <a:t>select</a:t>
            </a:r>
            <a:r>
              <a:rPr sz="614" spc="-7" dirty="0">
                <a:latin typeface="Times New Roman"/>
                <a:cs typeface="Times New Roman"/>
              </a:rPr>
              <a:t> </a:t>
            </a:r>
            <a:r>
              <a:rPr sz="614" dirty="0">
                <a:latin typeface="Times New Roman"/>
                <a:cs typeface="Times New Roman"/>
              </a:rPr>
              <a:t>the</a:t>
            </a:r>
            <a:r>
              <a:rPr sz="614" spc="-7" dirty="0">
                <a:latin typeface="Times New Roman"/>
                <a:cs typeface="Times New Roman"/>
              </a:rPr>
              <a:t> appropriate</a:t>
            </a:r>
            <a:r>
              <a:rPr sz="614" spc="-10" dirty="0">
                <a:latin typeface="Times New Roman"/>
                <a:cs typeface="Times New Roman"/>
              </a:rPr>
              <a:t> </a:t>
            </a:r>
            <a:r>
              <a:rPr sz="614" dirty="0">
                <a:latin typeface="Times New Roman"/>
                <a:cs typeface="Times New Roman"/>
              </a:rPr>
              <a:t>pickup </a:t>
            </a:r>
            <a:r>
              <a:rPr sz="614" spc="-7" dirty="0">
                <a:latin typeface="Times New Roman"/>
                <a:cs typeface="Times New Roman"/>
              </a:rPr>
              <a:t>location.</a:t>
            </a:r>
            <a:endParaRPr sz="614">
              <a:latin typeface="Times New Roman"/>
              <a:cs typeface="Times New Roman"/>
            </a:endParaRPr>
          </a:p>
          <a:p>
            <a:pPr marL="319945" lvl="1" indent="-155427">
              <a:spcBef>
                <a:spcPts val="286"/>
              </a:spcBef>
              <a:buFont typeface="Symbol"/>
              <a:buChar char=""/>
              <a:tabLst>
                <a:tab pos="319945" algn="l"/>
              </a:tabLst>
            </a:pPr>
            <a:r>
              <a:rPr sz="614" dirty="0">
                <a:latin typeface="Times New Roman"/>
                <a:cs typeface="Times New Roman"/>
              </a:rPr>
              <a:t>MTFs</a:t>
            </a:r>
            <a:r>
              <a:rPr sz="614" spc="-20" dirty="0">
                <a:latin typeface="Times New Roman"/>
                <a:cs typeface="Times New Roman"/>
              </a:rPr>
              <a:t> </a:t>
            </a:r>
            <a:r>
              <a:rPr sz="614" dirty="0">
                <a:latin typeface="Times New Roman"/>
                <a:cs typeface="Times New Roman"/>
              </a:rPr>
              <a:t>may</a:t>
            </a:r>
            <a:r>
              <a:rPr sz="614" spc="-20" dirty="0">
                <a:latin typeface="Times New Roman"/>
                <a:cs typeface="Times New Roman"/>
              </a:rPr>
              <a:t> </a:t>
            </a:r>
            <a:r>
              <a:rPr sz="614" dirty="0">
                <a:latin typeface="Times New Roman"/>
                <a:cs typeface="Times New Roman"/>
              </a:rPr>
              <a:t>have</a:t>
            </a:r>
            <a:r>
              <a:rPr sz="614" spc="-20" dirty="0">
                <a:latin typeface="Times New Roman"/>
                <a:cs typeface="Times New Roman"/>
              </a:rPr>
              <a:t> </a:t>
            </a:r>
            <a:r>
              <a:rPr sz="614" dirty="0">
                <a:latin typeface="Times New Roman"/>
                <a:cs typeface="Times New Roman"/>
              </a:rPr>
              <a:t>multiple</a:t>
            </a:r>
            <a:r>
              <a:rPr sz="614" spc="-20" dirty="0">
                <a:latin typeface="Times New Roman"/>
                <a:cs typeface="Times New Roman"/>
              </a:rPr>
              <a:t> </a:t>
            </a:r>
            <a:r>
              <a:rPr sz="614" dirty="0">
                <a:latin typeface="Times New Roman"/>
                <a:cs typeface="Times New Roman"/>
              </a:rPr>
              <a:t>pickup</a:t>
            </a:r>
            <a:r>
              <a:rPr sz="614" spc="-14" dirty="0">
                <a:latin typeface="Times New Roman"/>
                <a:cs typeface="Times New Roman"/>
              </a:rPr>
              <a:t> </a:t>
            </a:r>
            <a:r>
              <a:rPr sz="614" spc="-7" dirty="0">
                <a:latin typeface="Times New Roman"/>
                <a:cs typeface="Times New Roman"/>
              </a:rPr>
              <a:t>locations.</a:t>
            </a:r>
            <a:endParaRPr sz="614">
              <a:latin typeface="Times New Roman"/>
              <a:cs typeface="Times New Roman"/>
            </a:endParaRPr>
          </a:p>
          <a:p>
            <a:pPr marL="164085" indent="-155427">
              <a:spcBef>
                <a:spcPts val="245"/>
              </a:spcBef>
              <a:buAutoNum type="arabicPeriod" startAt="8"/>
              <a:tabLst>
                <a:tab pos="164085" algn="l"/>
              </a:tabLst>
            </a:pPr>
            <a:r>
              <a:rPr sz="614" dirty="0">
                <a:latin typeface="Times New Roman"/>
                <a:cs typeface="Times New Roman"/>
              </a:rPr>
              <a:t>After</a:t>
            </a:r>
            <a:r>
              <a:rPr sz="614" spc="-17"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dirty="0">
                <a:latin typeface="Times New Roman"/>
                <a:cs typeface="Times New Roman"/>
              </a:rPr>
              <a:t>patient</a:t>
            </a:r>
            <a:r>
              <a:rPr sz="614" spc="-14" dirty="0">
                <a:latin typeface="Times New Roman"/>
                <a:cs typeface="Times New Roman"/>
              </a:rPr>
              <a:t> </a:t>
            </a:r>
            <a:r>
              <a:rPr sz="614" dirty="0">
                <a:latin typeface="Times New Roman"/>
                <a:cs typeface="Times New Roman"/>
              </a:rPr>
              <a:t>selects</a:t>
            </a:r>
            <a:r>
              <a:rPr sz="614" spc="-10" dirty="0">
                <a:latin typeface="Times New Roman"/>
                <a:cs typeface="Times New Roman"/>
              </a:rPr>
              <a:t> </a:t>
            </a:r>
            <a:r>
              <a:rPr sz="614" dirty="0">
                <a:latin typeface="Times New Roman"/>
                <a:cs typeface="Times New Roman"/>
              </a:rPr>
              <a:t>a</a:t>
            </a:r>
            <a:r>
              <a:rPr sz="614" spc="-17" dirty="0">
                <a:latin typeface="Times New Roman"/>
                <a:cs typeface="Times New Roman"/>
              </a:rPr>
              <a:t> </a:t>
            </a:r>
            <a:r>
              <a:rPr sz="614" dirty="0">
                <a:latin typeface="Times New Roman"/>
                <a:cs typeface="Times New Roman"/>
              </a:rPr>
              <a:t>pickup</a:t>
            </a:r>
            <a:r>
              <a:rPr sz="614" spc="-20" dirty="0">
                <a:latin typeface="Times New Roman"/>
                <a:cs typeface="Times New Roman"/>
              </a:rPr>
              <a:t> </a:t>
            </a:r>
            <a:r>
              <a:rPr sz="614" dirty="0">
                <a:latin typeface="Times New Roman"/>
                <a:cs typeface="Times New Roman"/>
              </a:rPr>
              <a:t>location,</a:t>
            </a:r>
            <a:r>
              <a:rPr sz="614" spc="-10" dirty="0">
                <a:latin typeface="Times New Roman"/>
                <a:cs typeface="Times New Roman"/>
              </a:rPr>
              <a:t> </a:t>
            </a:r>
            <a:r>
              <a:rPr sz="614" dirty="0">
                <a:latin typeface="Times New Roman"/>
                <a:cs typeface="Times New Roman"/>
              </a:rPr>
              <a:t>they</a:t>
            </a:r>
            <a:r>
              <a:rPr sz="614" spc="-10" dirty="0">
                <a:latin typeface="Times New Roman"/>
                <a:cs typeface="Times New Roman"/>
              </a:rPr>
              <a:t> </a:t>
            </a:r>
            <a:r>
              <a:rPr sz="614" dirty="0">
                <a:latin typeface="Times New Roman"/>
                <a:cs typeface="Times New Roman"/>
              </a:rPr>
              <a:t>will</a:t>
            </a:r>
            <a:r>
              <a:rPr sz="614" spc="-20" dirty="0">
                <a:latin typeface="Times New Roman"/>
                <a:cs typeface="Times New Roman"/>
              </a:rPr>
              <a:t> </a:t>
            </a:r>
            <a:r>
              <a:rPr sz="614" dirty="0">
                <a:latin typeface="Times New Roman"/>
                <a:cs typeface="Times New Roman"/>
              </a:rPr>
              <a:t>need</a:t>
            </a:r>
            <a:r>
              <a:rPr sz="614" spc="-17" dirty="0">
                <a:latin typeface="Times New Roman"/>
                <a:cs typeface="Times New Roman"/>
              </a:rPr>
              <a:t> </a:t>
            </a:r>
            <a:r>
              <a:rPr sz="614" dirty="0">
                <a:latin typeface="Times New Roman"/>
                <a:cs typeface="Times New Roman"/>
              </a:rPr>
              <a:t>to</a:t>
            </a:r>
            <a:r>
              <a:rPr sz="614" spc="-10" dirty="0">
                <a:latin typeface="Times New Roman"/>
                <a:cs typeface="Times New Roman"/>
              </a:rPr>
              <a:t> </a:t>
            </a:r>
            <a:r>
              <a:rPr sz="614" dirty="0">
                <a:latin typeface="Times New Roman"/>
                <a:cs typeface="Times New Roman"/>
              </a:rPr>
              <a:t>click </a:t>
            </a:r>
            <a:r>
              <a:rPr sz="614" b="1" spc="-7" dirty="0">
                <a:latin typeface="Times New Roman"/>
                <a:cs typeface="Times New Roman"/>
              </a:rPr>
              <a:t>Submit</a:t>
            </a:r>
            <a:r>
              <a:rPr sz="614" spc="-7" dirty="0">
                <a:latin typeface="Times New Roman"/>
                <a:cs typeface="Times New Roman"/>
              </a:rPr>
              <a:t>.</a:t>
            </a:r>
            <a:endParaRPr sz="614">
              <a:latin typeface="Times New Roman"/>
              <a:cs typeface="Times New Roman"/>
            </a:endParaRPr>
          </a:p>
        </p:txBody>
      </p:sp>
      <p:grpSp>
        <p:nvGrpSpPr>
          <p:cNvPr id="7" name="object 7"/>
          <p:cNvGrpSpPr/>
          <p:nvPr/>
        </p:nvGrpSpPr>
        <p:grpSpPr>
          <a:xfrm>
            <a:off x="3786447" y="1224049"/>
            <a:ext cx="1572491" cy="1537855"/>
            <a:chOff x="2734055" y="1795272"/>
            <a:chExt cx="2306320" cy="2255520"/>
          </a:xfrm>
        </p:grpSpPr>
        <p:pic>
          <p:nvPicPr>
            <p:cNvPr id="8" name="object 8"/>
            <p:cNvPicPr/>
            <p:nvPr/>
          </p:nvPicPr>
          <p:blipFill>
            <a:blip r:embed="rId2" cstate="print"/>
            <a:stretch>
              <a:fillRect/>
            </a:stretch>
          </p:blipFill>
          <p:spPr>
            <a:xfrm>
              <a:off x="2740152" y="1801367"/>
              <a:ext cx="2292095" cy="2243327"/>
            </a:xfrm>
            <a:prstGeom prst="rect">
              <a:avLst/>
            </a:prstGeom>
          </p:spPr>
        </p:pic>
        <p:sp>
          <p:nvSpPr>
            <p:cNvPr id="9" name="object 9"/>
            <p:cNvSpPr/>
            <p:nvPr/>
          </p:nvSpPr>
          <p:spPr>
            <a:xfrm>
              <a:off x="2738627" y="1799844"/>
              <a:ext cx="2296795" cy="2246630"/>
            </a:xfrm>
            <a:custGeom>
              <a:avLst/>
              <a:gdLst/>
              <a:ahLst/>
              <a:cxnLst/>
              <a:rect l="l" t="t" r="r" b="b"/>
              <a:pathLst>
                <a:path w="2296795" h="2246629">
                  <a:moveTo>
                    <a:pt x="0" y="0"/>
                  </a:moveTo>
                  <a:lnTo>
                    <a:pt x="2296668" y="0"/>
                  </a:lnTo>
                  <a:lnTo>
                    <a:pt x="2296668" y="2246375"/>
                  </a:lnTo>
                  <a:lnTo>
                    <a:pt x="0" y="2246375"/>
                  </a:lnTo>
                  <a:lnTo>
                    <a:pt x="0" y="0"/>
                  </a:lnTo>
                  <a:close/>
                </a:path>
              </a:pathLst>
            </a:custGeom>
            <a:ln w="9144">
              <a:solidFill>
                <a:srgbClr val="BFBFBF"/>
              </a:solidFill>
            </a:ln>
          </p:spPr>
          <p:txBody>
            <a:bodyPr wrap="square" lIns="0" tIns="0" rIns="0" bIns="0" rtlCol="0"/>
            <a:lstStyle/>
            <a:p>
              <a:endParaRPr/>
            </a:p>
          </p:txBody>
        </p:sp>
      </p:grpSp>
      <p:grpSp>
        <p:nvGrpSpPr>
          <p:cNvPr id="10" name="object 10"/>
          <p:cNvGrpSpPr/>
          <p:nvPr/>
        </p:nvGrpSpPr>
        <p:grpSpPr>
          <a:xfrm>
            <a:off x="2695401" y="3225338"/>
            <a:ext cx="3753283" cy="2447059"/>
            <a:chOff x="1133855" y="4730496"/>
            <a:chExt cx="5504815" cy="3589020"/>
          </a:xfrm>
        </p:grpSpPr>
        <p:pic>
          <p:nvPicPr>
            <p:cNvPr id="11" name="object 11"/>
            <p:cNvPicPr/>
            <p:nvPr/>
          </p:nvPicPr>
          <p:blipFill>
            <a:blip r:embed="rId3" cstate="print"/>
            <a:stretch>
              <a:fillRect/>
            </a:stretch>
          </p:blipFill>
          <p:spPr>
            <a:xfrm>
              <a:off x="1139952" y="4736592"/>
              <a:ext cx="5492496" cy="3575303"/>
            </a:xfrm>
            <a:prstGeom prst="rect">
              <a:avLst/>
            </a:prstGeom>
          </p:spPr>
        </p:pic>
        <p:sp>
          <p:nvSpPr>
            <p:cNvPr id="12" name="object 12"/>
            <p:cNvSpPr/>
            <p:nvPr/>
          </p:nvSpPr>
          <p:spPr>
            <a:xfrm>
              <a:off x="1138427" y="4735068"/>
              <a:ext cx="5495925" cy="3580129"/>
            </a:xfrm>
            <a:custGeom>
              <a:avLst/>
              <a:gdLst/>
              <a:ahLst/>
              <a:cxnLst/>
              <a:rect l="l" t="t" r="r" b="b"/>
              <a:pathLst>
                <a:path w="5495925" h="3580129">
                  <a:moveTo>
                    <a:pt x="0" y="0"/>
                  </a:moveTo>
                  <a:lnTo>
                    <a:pt x="5495543" y="0"/>
                  </a:lnTo>
                  <a:lnTo>
                    <a:pt x="5495543" y="3579876"/>
                  </a:lnTo>
                  <a:lnTo>
                    <a:pt x="0" y="3579876"/>
                  </a:lnTo>
                  <a:lnTo>
                    <a:pt x="0" y="0"/>
                  </a:lnTo>
                  <a:close/>
                </a:path>
              </a:pathLst>
            </a:custGeom>
            <a:ln w="9144">
              <a:solidFill>
                <a:srgbClr val="BFBFBF"/>
              </a:solidFill>
            </a:ln>
          </p:spPr>
          <p:txBody>
            <a:bodyPr wrap="square" lIns="0" tIns="0" rIns="0" bIns="0" rtlCol="0"/>
            <a:lstStyle/>
            <a:p>
              <a:endParaRPr/>
            </a:p>
          </p:txBody>
        </p:sp>
      </p:grpSp>
      <p:sp>
        <p:nvSpPr>
          <p:cNvPr id="13" name="object 13"/>
          <p:cNvSpPr txBox="1"/>
          <p:nvPr/>
        </p:nvSpPr>
        <p:spPr>
          <a:xfrm>
            <a:off x="2377094" y="6163847"/>
            <a:ext cx="1494559" cy="94513"/>
          </a:xfrm>
          <a:prstGeom prst="rect">
            <a:avLst/>
          </a:prstGeom>
        </p:spPr>
        <p:txBody>
          <a:bodyPr vert="horz" wrap="square" lIns="0" tIns="0" rIns="0" bIns="0" rtlCol="0">
            <a:spAutoFit/>
          </a:bodyPr>
          <a:lstStyle/>
          <a:p>
            <a:pPr marL="8659"/>
            <a:r>
              <a:rPr sz="614" dirty="0">
                <a:latin typeface="Times New Roman"/>
                <a:cs typeface="Times New Roman"/>
              </a:rPr>
              <a:t>Patient</a:t>
            </a:r>
            <a:r>
              <a:rPr sz="614" spc="-3" dirty="0">
                <a:latin typeface="Times New Roman"/>
                <a:cs typeface="Times New Roman"/>
              </a:rPr>
              <a:t> </a:t>
            </a:r>
            <a:r>
              <a:rPr sz="614" dirty="0">
                <a:latin typeface="Times New Roman"/>
                <a:cs typeface="Times New Roman"/>
              </a:rPr>
              <a:t>Portal</a:t>
            </a:r>
            <a:r>
              <a:rPr sz="614" spc="-7" dirty="0">
                <a:latin typeface="Times New Roman"/>
                <a:cs typeface="Times New Roman"/>
              </a:rPr>
              <a:t> Medication</a:t>
            </a:r>
            <a:r>
              <a:rPr sz="614" spc="-14" dirty="0">
                <a:latin typeface="Times New Roman"/>
                <a:cs typeface="Times New Roman"/>
              </a:rPr>
              <a:t> </a:t>
            </a:r>
            <a:r>
              <a:rPr sz="614" dirty="0">
                <a:latin typeface="Times New Roman"/>
                <a:cs typeface="Times New Roman"/>
              </a:rPr>
              <a:t>Refills</a:t>
            </a:r>
            <a:r>
              <a:rPr sz="614" spc="-17" dirty="0">
                <a:latin typeface="Times New Roman"/>
                <a:cs typeface="Times New Roman"/>
              </a:rPr>
              <a:t> </a:t>
            </a:r>
            <a:r>
              <a:rPr sz="614" dirty="0">
                <a:latin typeface="Times New Roman"/>
                <a:cs typeface="Times New Roman"/>
              </a:rPr>
              <a:t>and </a:t>
            </a:r>
            <a:r>
              <a:rPr sz="614" spc="-7" dirty="0">
                <a:latin typeface="Times New Roman"/>
                <a:cs typeface="Times New Roman"/>
              </a:rPr>
              <a:t>Renewals</a:t>
            </a:r>
            <a:endParaRPr sz="614">
              <a:latin typeface="Times New Roman"/>
              <a:cs typeface="Times New Roman"/>
            </a:endParaRPr>
          </a:p>
        </p:txBody>
      </p:sp>
      <p:sp>
        <p:nvSpPr>
          <p:cNvPr id="14" name="object 14"/>
          <p:cNvSpPr txBox="1">
            <a:spLocks noGrp="1"/>
          </p:cNvSpPr>
          <p:nvPr>
            <p:ph type="sldNum" sz="quarter" idx="4294967295"/>
          </p:nvPr>
        </p:nvSpPr>
        <p:spPr>
          <a:xfrm>
            <a:off x="8997950" y="9040813"/>
            <a:ext cx="146050" cy="150812"/>
          </a:xfrm>
          <a:prstGeom prst="rect">
            <a:avLst/>
          </a:prstGeom>
        </p:spPr>
        <p:txBody>
          <a:bodyPr vert="horz" wrap="square" lIns="0" tIns="0" rIns="0" bIns="0" rtlCol="0">
            <a:spAutoFit/>
          </a:bodyPr>
          <a:lstStyle>
            <a:defPPr>
              <a:defRPr kern="0"/>
            </a:defPPr>
            <a:lvl1pPr>
              <a:defRPr sz="900" b="0" i="0">
                <a:solidFill>
                  <a:srgbClr val="2B569A"/>
                </a:solidFill>
                <a:latin typeface="Times New Roman"/>
                <a:cs typeface="Times New Roman"/>
              </a:defRPr>
            </a:lvl1pPr>
          </a:lstStyle>
          <a:p>
            <a:pPr marL="38100"/>
            <a:fld id="{81D60167-4931-47E6-BA6A-407CBD079E47}" type="slidenum">
              <a:rPr lang="en-US" spc="-50" smtClean="0"/>
              <a:pPr marL="38100"/>
              <a:t>18</a:t>
            </a:fld>
            <a:endParaRPr spc="-3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2B2895-D6CE-A0CE-F15E-36EDC50EB088}"/>
              </a:ext>
            </a:extLst>
          </p:cNvPr>
          <p:cNvPicPr>
            <a:picLocks noChangeAspect="1"/>
          </p:cNvPicPr>
          <p:nvPr/>
        </p:nvPicPr>
        <p:blipFill>
          <a:blip r:embed="rId2"/>
          <a:stretch>
            <a:fillRect/>
          </a:stretch>
        </p:blipFill>
        <p:spPr>
          <a:xfrm>
            <a:off x="190501" y="101690"/>
            <a:ext cx="8458200" cy="2302844"/>
          </a:xfrm>
          <a:prstGeom prst="rect">
            <a:avLst/>
          </a:prstGeom>
        </p:spPr>
      </p:pic>
      <p:pic>
        <p:nvPicPr>
          <p:cNvPr id="5" name="Picture 4">
            <a:extLst>
              <a:ext uri="{FF2B5EF4-FFF2-40B4-BE49-F238E27FC236}">
                <a16:creationId xmlns:a16="http://schemas.microsoft.com/office/drawing/2014/main" id="{4B19191E-55D0-6213-9C8F-A3F3D540D33E}"/>
              </a:ext>
            </a:extLst>
          </p:cNvPr>
          <p:cNvPicPr>
            <a:picLocks noChangeAspect="1"/>
          </p:cNvPicPr>
          <p:nvPr/>
        </p:nvPicPr>
        <p:blipFill>
          <a:blip r:embed="rId3"/>
          <a:stretch>
            <a:fillRect/>
          </a:stretch>
        </p:blipFill>
        <p:spPr>
          <a:xfrm>
            <a:off x="190500" y="2497083"/>
            <a:ext cx="8458201" cy="1863834"/>
          </a:xfrm>
          <a:prstGeom prst="rect">
            <a:avLst/>
          </a:prstGeom>
        </p:spPr>
      </p:pic>
      <p:pic>
        <p:nvPicPr>
          <p:cNvPr id="7" name="Picture 6">
            <a:extLst>
              <a:ext uri="{FF2B5EF4-FFF2-40B4-BE49-F238E27FC236}">
                <a16:creationId xmlns:a16="http://schemas.microsoft.com/office/drawing/2014/main" id="{5567AB0F-78A6-AD4F-BA1F-882411A73DCB}"/>
              </a:ext>
            </a:extLst>
          </p:cNvPr>
          <p:cNvPicPr>
            <a:picLocks noChangeAspect="1"/>
          </p:cNvPicPr>
          <p:nvPr/>
        </p:nvPicPr>
        <p:blipFill>
          <a:blip r:embed="rId4"/>
          <a:stretch>
            <a:fillRect/>
          </a:stretch>
        </p:blipFill>
        <p:spPr>
          <a:xfrm>
            <a:off x="105834" y="4360917"/>
            <a:ext cx="8542867" cy="1760483"/>
          </a:xfrm>
          <a:prstGeom prst="rect">
            <a:avLst/>
          </a:prstGeom>
        </p:spPr>
      </p:pic>
    </p:spTree>
    <p:extLst>
      <p:ext uri="{BB962C8B-B14F-4D97-AF65-F5344CB8AC3E}">
        <p14:creationId xmlns:p14="http://schemas.microsoft.com/office/powerpoint/2010/main" val="42305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idx="4294967295"/>
          </p:nvPr>
        </p:nvSpPr>
        <p:spPr>
          <a:xfrm>
            <a:off x="338666" y="568325"/>
            <a:ext cx="8229600" cy="5080000"/>
          </a:xfrm>
        </p:spPr>
        <p:txBody>
          <a:bodyPr>
            <a:normAutofit fontScale="92500"/>
          </a:bodyPr>
          <a:lstStyle/>
          <a:p>
            <a:pPr marL="0" indent="0" eaLnBrk="1" fontAlgn="auto" hangingPunct="1">
              <a:spcBef>
                <a:spcPts val="0"/>
              </a:spcBef>
              <a:spcAft>
                <a:spcPts val="0"/>
              </a:spcAft>
              <a:buFontTx/>
              <a:buNone/>
              <a:defRPr/>
            </a:pPr>
            <a:endParaRPr lang="en-US" altLang="en-US" sz="1800" dirty="0">
              <a:solidFill>
                <a:sysClr val="windowText" lastClr="000000"/>
              </a:solidFill>
              <a:latin typeface="Arial "/>
              <a:cs typeface="Times New Roman" pitchFamily="18" charset="0"/>
            </a:endParaRPr>
          </a:p>
          <a:p>
            <a:pPr marL="869950" lvl="1" indent="-342900" eaLnBrk="1" fontAlgn="auto" hangingPunct="1">
              <a:lnSpc>
                <a:spcPct val="150000"/>
              </a:lnSpc>
              <a:spcBef>
                <a:spcPts val="0"/>
              </a:spcBef>
              <a:spcAft>
                <a:spcPts val="0"/>
              </a:spcAft>
              <a:buFont typeface="Wingdings" panose="05000000000000000000" pitchFamily="2" charset="2"/>
              <a:buChar char="Ø"/>
              <a:defRPr/>
            </a:pPr>
            <a:r>
              <a:rPr lang="en-US" altLang="en-US" sz="2200" b="1" dirty="0">
                <a:solidFill>
                  <a:sysClr val="windowText" lastClr="000000"/>
                </a:solidFill>
                <a:latin typeface="Arial "/>
                <a:cs typeface="Times New Roman" pitchFamily="18" charset="0"/>
              </a:rPr>
              <a:t>Welcome</a:t>
            </a:r>
          </a:p>
          <a:p>
            <a:pPr marL="869950" lvl="1" indent="-342900" eaLnBrk="1" fontAlgn="auto" hangingPunct="1">
              <a:lnSpc>
                <a:spcPct val="150000"/>
              </a:lnSpc>
              <a:spcBef>
                <a:spcPts val="0"/>
              </a:spcBef>
              <a:spcAft>
                <a:spcPts val="0"/>
              </a:spcAft>
              <a:buFont typeface="Wingdings" panose="05000000000000000000" pitchFamily="2" charset="2"/>
              <a:buChar char="Ø"/>
              <a:defRPr/>
            </a:pPr>
            <a:r>
              <a:rPr lang="en-US" altLang="en-US" sz="2200" b="1" dirty="0">
                <a:solidFill>
                  <a:sysClr val="windowText" lastClr="000000"/>
                </a:solidFill>
                <a:latin typeface="Arial "/>
                <a:cs typeface="Times New Roman" pitchFamily="18" charset="0"/>
              </a:rPr>
              <a:t>General Information</a:t>
            </a:r>
          </a:p>
          <a:p>
            <a:pPr marL="869950" lvl="1" indent="-342900" eaLnBrk="1" fontAlgn="auto" hangingPunct="1">
              <a:lnSpc>
                <a:spcPct val="150000"/>
              </a:lnSpc>
              <a:spcBef>
                <a:spcPts val="0"/>
              </a:spcBef>
              <a:spcAft>
                <a:spcPts val="0"/>
              </a:spcAft>
              <a:buFont typeface="Wingdings" panose="05000000000000000000" pitchFamily="2" charset="2"/>
              <a:buChar char="Ø"/>
              <a:defRPr/>
            </a:pPr>
            <a:r>
              <a:rPr lang="en-US" altLang="en-US" sz="2200" b="1" dirty="0">
                <a:solidFill>
                  <a:sysClr val="windowText" lastClr="000000"/>
                </a:solidFill>
                <a:latin typeface="Arial "/>
                <a:cs typeface="Times New Roman" pitchFamily="18" charset="0"/>
              </a:rPr>
              <a:t>Pharmacy – ID Card Information &amp; Genesis (locating the locker option)</a:t>
            </a:r>
          </a:p>
          <a:p>
            <a:pPr marL="869950" lvl="1" indent="-342900" eaLnBrk="1" fontAlgn="auto" hangingPunct="1">
              <a:lnSpc>
                <a:spcPct val="150000"/>
              </a:lnSpc>
              <a:spcBef>
                <a:spcPts val="0"/>
              </a:spcBef>
              <a:spcAft>
                <a:spcPts val="0"/>
              </a:spcAft>
              <a:buFont typeface="Wingdings" panose="05000000000000000000" pitchFamily="2" charset="2"/>
              <a:buChar char="Ø"/>
              <a:defRPr/>
            </a:pPr>
            <a:r>
              <a:rPr lang="en-US" altLang="en-US" sz="2200" b="1" dirty="0">
                <a:solidFill>
                  <a:sysClr val="windowText" lastClr="000000"/>
                </a:solidFill>
                <a:latin typeface="Arial "/>
                <a:cs typeface="Times New Roman" pitchFamily="18" charset="0"/>
              </a:rPr>
              <a:t>Primary Care – School Physicals and Rio Bravo Services</a:t>
            </a:r>
          </a:p>
          <a:p>
            <a:pPr marL="869950" lvl="1" indent="-342900" eaLnBrk="1" fontAlgn="auto" hangingPunct="1">
              <a:lnSpc>
                <a:spcPct val="150000"/>
              </a:lnSpc>
              <a:spcBef>
                <a:spcPts val="0"/>
              </a:spcBef>
              <a:spcAft>
                <a:spcPts val="0"/>
              </a:spcAft>
              <a:buFont typeface="Wingdings" panose="05000000000000000000" pitchFamily="2" charset="2"/>
              <a:buChar char="Ø"/>
              <a:defRPr/>
            </a:pPr>
            <a:r>
              <a:rPr lang="en-US" altLang="en-US" sz="2200" b="1" dirty="0">
                <a:solidFill>
                  <a:sysClr val="windowText" lastClr="000000"/>
                </a:solidFill>
                <a:latin typeface="Arial "/>
                <a:cs typeface="Times New Roman" pitchFamily="18" charset="0"/>
              </a:rPr>
              <a:t>Exceptional Family Member Program – CS Improvements</a:t>
            </a:r>
          </a:p>
          <a:p>
            <a:pPr marL="869950" lvl="1" indent="-342900" eaLnBrk="1" fontAlgn="auto" hangingPunct="1">
              <a:lnSpc>
                <a:spcPct val="150000"/>
              </a:lnSpc>
              <a:spcBef>
                <a:spcPts val="0"/>
              </a:spcBef>
              <a:spcAft>
                <a:spcPts val="0"/>
              </a:spcAft>
              <a:buFont typeface="Wingdings" panose="05000000000000000000" pitchFamily="2" charset="2"/>
              <a:buChar char="Ø"/>
              <a:defRPr/>
            </a:pPr>
            <a:r>
              <a:rPr lang="en-US" altLang="en-US" sz="2200" b="1" dirty="0">
                <a:solidFill>
                  <a:sysClr val="windowText" lastClr="000000"/>
                </a:solidFill>
                <a:latin typeface="Arial "/>
                <a:cs typeface="Times New Roman" pitchFamily="18" charset="0"/>
              </a:rPr>
              <a:t>TRICARE Information – DME </a:t>
            </a:r>
          </a:p>
          <a:p>
            <a:pPr marL="869950" lvl="1" indent="-342900" eaLnBrk="1" fontAlgn="auto" hangingPunct="1">
              <a:lnSpc>
                <a:spcPct val="150000"/>
              </a:lnSpc>
              <a:spcBef>
                <a:spcPts val="0"/>
              </a:spcBef>
              <a:spcAft>
                <a:spcPts val="0"/>
              </a:spcAft>
              <a:buFont typeface="Wingdings" panose="05000000000000000000" pitchFamily="2" charset="2"/>
              <a:buChar char="Ø"/>
              <a:defRPr/>
            </a:pPr>
            <a:r>
              <a:rPr lang="en-US" altLang="en-US" sz="2200" b="1" dirty="0">
                <a:solidFill>
                  <a:sysClr val="windowText" lastClr="000000"/>
                </a:solidFill>
                <a:latin typeface="Arial "/>
                <a:cs typeface="Times New Roman" pitchFamily="18" charset="0"/>
              </a:rPr>
              <a:t>Veterinary Services – Available services</a:t>
            </a:r>
          </a:p>
          <a:p>
            <a:pPr marL="869950" lvl="1" indent="-342900" eaLnBrk="1" fontAlgn="auto" hangingPunct="1">
              <a:lnSpc>
                <a:spcPct val="150000"/>
              </a:lnSpc>
              <a:spcBef>
                <a:spcPts val="0"/>
              </a:spcBef>
              <a:spcAft>
                <a:spcPts val="0"/>
              </a:spcAft>
              <a:buFont typeface="Wingdings" panose="05000000000000000000" pitchFamily="2" charset="2"/>
              <a:buChar char="Ø"/>
              <a:defRPr/>
            </a:pPr>
            <a:r>
              <a:rPr lang="en-US" altLang="en-US" sz="2200" b="1" dirty="0">
                <a:solidFill>
                  <a:sysClr val="windowText" lastClr="000000"/>
                </a:solidFill>
                <a:latin typeface="Arial "/>
                <a:cs typeface="Times New Roman" pitchFamily="18" charset="0"/>
              </a:rPr>
              <a:t>Questions/Closing</a:t>
            </a:r>
          </a:p>
          <a:p>
            <a:pPr marL="869950" lvl="1" indent="-342900" eaLnBrk="1" fontAlgn="auto" hangingPunct="1">
              <a:lnSpc>
                <a:spcPct val="150000"/>
              </a:lnSpc>
              <a:spcBef>
                <a:spcPts val="0"/>
              </a:spcBef>
              <a:spcAft>
                <a:spcPts val="0"/>
              </a:spcAft>
              <a:buFont typeface="Wingdings" panose="05000000000000000000" pitchFamily="2" charset="2"/>
              <a:buChar char="Ø"/>
              <a:defRPr/>
            </a:pPr>
            <a:r>
              <a:rPr lang="en-US" altLang="en-US" sz="2200" b="1" dirty="0">
                <a:solidFill>
                  <a:sysClr val="windowText" lastClr="000000"/>
                </a:solidFill>
                <a:latin typeface="Arial "/>
                <a:cs typeface="Times New Roman" pitchFamily="18" charset="0"/>
              </a:rPr>
              <a:t>Hospital Commander/CSM </a:t>
            </a:r>
          </a:p>
          <a:p>
            <a:pPr marL="161930" indent="-161930" eaLnBrk="1" fontAlgn="auto" hangingPunct="1">
              <a:spcBef>
                <a:spcPts val="0"/>
              </a:spcBef>
              <a:spcAft>
                <a:spcPts val="0"/>
              </a:spcAft>
              <a:buFont typeface="Wingdings" panose="05000000000000000000" pitchFamily="2" charset="2"/>
              <a:buChar char="Ø"/>
              <a:defRPr/>
            </a:pPr>
            <a:endParaRPr lang="en-US" altLang="en-US" sz="2400" dirty="0">
              <a:solidFill>
                <a:sysClr val="windowText" lastClr="000000"/>
              </a:solidFill>
              <a:latin typeface="Arial "/>
              <a:cs typeface="Times New Roman" pitchFamily="18" charset="0"/>
            </a:endParaRPr>
          </a:p>
          <a:p>
            <a:pPr marL="342900" indent="-342900" eaLnBrk="1" fontAlgn="auto" hangingPunct="1">
              <a:spcBef>
                <a:spcPts val="0"/>
              </a:spcBef>
              <a:spcAft>
                <a:spcPts val="0"/>
              </a:spcAft>
              <a:defRPr/>
            </a:pPr>
            <a:endParaRPr lang="en-US" altLang="en-US" sz="2400" dirty="0">
              <a:solidFill>
                <a:sysClr val="windowText" lastClr="000000"/>
              </a:solidFill>
              <a:latin typeface="Arial "/>
              <a:cs typeface="Times New Roman" pitchFamily="18" charset="0"/>
            </a:endParaRPr>
          </a:p>
          <a:p>
            <a:pPr marL="0" indent="0" eaLnBrk="1" fontAlgn="auto" hangingPunct="1">
              <a:spcBef>
                <a:spcPts val="0"/>
              </a:spcBef>
              <a:spcAft>
                <a:spcPts val="0"/>
              </a:spcAft>
              <a:buFontTx/>
              <a:buNone/>
              <a:defRPr/>
            </a:pPr>
            <a:endParaRPr lang="en-US" altLang="en-US" sz="2000" dirty="0">
              <a:solidFill>
                <a:sysClr val="windowText" lastClr="000000"/>
              </a:solidFill>
              <a:latin typeface="Arial "/>
              <a:cs typeface="Times New Roman" pitchFamily="18" charset="0"/>
            </a:endParaRPr>
          </a:p>
          <a:p>
            <a:pPr marL="342900" indent="-342900" eaLnBrk="1" fontAlgn="auto" hangingPunct="1">
              <a:spcBef>
                <a:spcPts val="0"/>
              </a:spcBef>
              <a:spcAft>
                <a:spcPts val="0"/>
              </a:spcAft>
              <a:defRPr/>
            </a:pPr>
            <a:endParaRPr lang="en-US" altLang="en-US" sz="2000" dirty="0">
              <a:solidFill>
                <a:sysClr val="windowText" lastClr="000000"/>
              </a:solidFill>
              <a:latin typeface="Arial "/>
              <a:cs typeface="Times New Roman" pitchFamily="18" charset="0"/>
            </a:endParaRPr>
          </a:p>
          <a:p>
            <a:pPr marL="342900" indent="-342900" eaLnBrk="1" fontAlgn="auto" hangingPunct="1">
              <a:spcBef>
                <a:spcPts val="0"/>
              </a:spcBef>
              <a:spcAft>
                <a:spcPts val="0"/>
              </a:spcAft>
              <a:defRPr/>
            </a:pPr>
            <a:endParaRPr lang="en-US" altLang="en-US" sz="2000" dirty="0">
              <a:solidFill>
                <a:sysClr val="windowText" lastClr="000000"/>
              </a:solidFill>
              <a:latin typeface="Arial "/>
              <a:cs typeface="Times New Roman" pitchFamily="18" charset="0"/>
            </a:endParaRPr>
          </a:p>
        </p:txBody>
      </p:sp>
      <p:sp>
        <p:nvSpPr>
          <p:cNvPr id="25603" name="Title 1"/>
          <p:cNvSpPr>
            <a:spLocks noGrp="1"/>
          </p:cNvSpPr>
          <p:nvPr>
            <p:ph type="title" idx="4294967295"/>
          </p:nvPr>
        </p:nvSpPr>
        <p:spPr>
          <a:xfrm>
            <a:off x="5353050" y="117475"/>
            <a:ext cx="3790950" cy="385763"/>
          </a:xfrm>
        </p:spPr>
        <p:txBody>
          <a:bodyPr>
            <a:normAutofit fontScale="90000"/>
          </a:bodyPr>
          <a:lstStyle/>
          <a:p>
            <a:pPr eaLnBrk="1" hangingPunct="1"/>
            <a:r>
              <a:rPr lang="en-US" altLang="en-US" dirty="0">
                <a:solidFill>
                  <a:schemeClr val="bg1"/>
                </a:solidFill>
              </a:rPr>
              <a:t>AGENDA</a:t>
            </a:r>
          </a:p>
        </p:txBody>
      </p:sp>
    </p:spTree>
    <p:extLst>
      <p:ext uri="{BB962C8B-B14F-4D97-AF65-F5344CB8AC3E}">
        <p14:creationId xmlns:p14="http://schemas.microsoft.com/office/powerpoint/2010/main" val="125562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34046" y="6094267"/>
            <a:ext cx="4675909" cy="164523"/>
            <a:chOff x="457200" y="8938259"/>
            <a:chExt cx="6858000" cy="241300"/>
          </a:xfrm>
        </p:grpSpPr>
        <p:sp>
          <p:nvSpPr>
            <p:cNvPr id="3" name="object 3"/>
            <p:cNvSpPr/>
            <p:nvPr/>
          </p:nvSpPr>
          <p:spPr>
            <a:xfrm>
              <a:off x="611124" y="8968739"/>
              <a:ext cx="6550659" cy="26034"/>
            </a:xfrm>
            <a:custGeom>
              <a:avLst/>
              <a:gdLst/>
              <a:ahLst/>
              <a:cxnLst/>
              <a:rect l="l" t="t" r="r" b="b"/>
              <a:pathLst>
                <a:path w="6550659" h="26034">
                  <a:moveTo>
                    <a:pt x="6550152" y="25908"/>
                  </a:moveTo>
                  <a:lnTo>
                    <a:pt x="0" y="25908"/>
                  </a:lnTo>
                  <a:lnTo>
                    <a:pt x="0" y="0"/>
                  </a:lnTo>
                  <a:lnTo>
                    <a:pt x="6550152" y="0"/>
                  </a:lnTo>
                  <a:lnTo>
                    <a:pt x="6550152" y="25908"/>
                  </a:lnTo>
                  <a:close/>
                </a:path>
              </a:pathLst>
            </a:custGeom>
            <a:solidFill>
              <a:srgbClr val="2B384D"/>
            </a:solidFill>
          </p:spPr>
          <p:txBody>
            <a:bodyPr wrap="square" lIns="0" tIns="0" rIns="0" bIns="0" rtlCol="0"/>
            <a:lstStyle/>
            <a:p>
              <a:endParaRPr/>
            </a:p>
          </p:txBody>
        </p:sp>
        <p:sp>
          <p:nvSpPr>
            <p:cNvPr id="4" name="object 4"/>
            <p:cNvSpPr/>
            <p:nvPr/>
          </p:nvSpPr>
          <p:spPr>
            <a:xfrm>
              <a:off x="6995159" y="9046463"/>
              <a:ext cx="56515" cy="132715"/>
            </a:xfrm>
            <a:custGeom>
              <a:avLst/>
              <a:gdLst/>
              <a:ahLst/>
              <a:cxnLst/>
              <a:rect l="l" t="t" r="r" b="b"/>
              <a:pathLst>
                <a:path w="56515" h="132715">
                  <a:moveTo>
                    <a:pt x="56387" y="132587"/>
                  </a:moveTo>
                  <a:lnTo>
                    <a:pt x="0" y="132587"/>
                  </a:lnTo>
                  <a:lnTo>
                    <a:pt x="0" y="0"/>
                  </a:lnTo>
                  <a:lnTo>
                    <a:pt x="56387" y="0"/>
                  </a:lnTo>
                  <a:lnTo>
                    <a:pt x="56387" y="132587"/>
                  </a:lnTo>
                  <a:close/>
                </a:path>
              </a:pathLst>
            </a:custGeom>
            <a:solidFill>
              <a:srgbClr val="E6E6E6"/>
            </a:solidFill>
          </p:spPr>
          <p:txBody>
            <a:bodyPr wrap="square" lIns="0" tIns="0" rIns="0" bIns="0" rtlCol="0"/>
            <a:lstStyle/>
            <a:p>
              <a:endParaRPr/>
            </a:p>
          </p:txBody>
        </p:sp>
      </p:grpSp>
      <p:sp>
        <p:nvSpPr>
          <p:cNvPr id="5" name="object 5"/>
          <p:cNvSpPr txBox="1"/>
          <p:nvPr/>
        </p:nvSpPr>
        <p:spPr>
          <a:xfrm>
            <a:off x="2225386" y="828818"/>
            <a:ext cx="3880139" cy="254894"/>
          </a:xfrm>
          <a:prstGeom prst="rect">
            <a:avLst/>
          </a:prstGeom>
        </p:spPr>
        <p:txBody>
          <a:bodyPr vert="horz" wrap="square" lIns="0" tIns="39831" rIns="0" bIns="0" rtlCol="0">
            <a:spAutoFit/>
          </a:bodyPr>
          <a:lstStyle/>
          <a:p>
            <a:pPr marL="8659">
              <a:spcBef>
                <a:spcPts val="313"/>
              </a:spcBef>
            </a:pPr>
            <a:r>
              <a:rPr sz="614" dirty="0">
                <a:latin typeface="Times New Roman"/>
                <a:cs typeface="Times New Roman"/>
              </a:rPr>
              <a:t>10.</a:t>
            </a:r>
            <a:r>
              <a:rPr sz="614" spc="252" dirty="0">
                <a:latin typeface="Times New Roman"/>
                <a:cs typeface="Times New Roman"/>
              </a:rPr>
              <a:t> </a:t>
            </a:r>
            <a:r>
              <a:rPr sz="614" dirty="0">
                <a:latin typeface="Times New Roman"/>
                <a:cs typeface="Times New Roman"/>
              </a:rPr>
              <a:t>After</a:t>
            </a:r>
            <a:r>
              <a:rPr sz="614" spc="-17"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dirty="0">
                <a:latin typeface="Times New Roman"/>
                <a:cs typeface="Times New Roman"/>
              </a:rPr>
              <a:t>patient</a:t>
            </a:r>
            <a:r>
              <a:rPr sz="614" spc="-10" dirty="0">
                <a:latin typeface="Times New Roman"/>
                <a:cs typeface="Times New Roman"/>
              </a:rPr>
              <a:t> </a:t>
            </a:r>
            <a:r>
              <a:rPr sz="614" dirty="0">
                <a:latin typeface="Times New Roman"/>
                <a:cs typeface="Times New Roman"/>
              </a:rPr>
              <a:t>clicks</a:t>
            </a:r>
            <a:r>
              <a:rPr sz="614" spc="-7" dirty="0">
                <a:latin typeface="Times New Roman"/>
                <a:cs typeface="Times New Roman"/>
              </a:rPr>
              <a:t> </a:t>
            </a:r>
            <a:r>
              <a:rPr sz="614" b="1" dirty="0">
                <a:latin typeface="Times New Roman"/>
                <a:cs typeface="Times New Roman"/>
              </a:rPr>
              <a:t>Submit</a:t>
            </a:r>
            <a:r>
              <a:rPr sz="614" dirty="0">
                <a:latin typeface="Times New Roman"/>
                <a:cs typeface="Times New Roman"/>
              </a:rPr>
              <a:t>,</a:t>
            </a:r>
            <a:r>
              <a:rPr sz="614" spc="-10" dirty="0">
                <a:latin typeface="Times New Roman"/>
                <a:cs typeface="Times New Roman"/>
              </a:rPr>
              <a:t> </a:t>
            </a:r>
            <a:r>
              <a:rPr sz="614" dirty="0">
                <a:latin typeface="Times New Roman"/>
                <a:cs typeface="Times New Roman"/>
              </a:rPr>
              <a:t>the</a:t>
            </a:r>
            <a:r>
              <a:rPr sz="614" spc="-14" dirty="0">
                <a:latin typeface="Times New Roman"/>
                <a:cs typeface="Times New Roman"/>
              </a:rPr>
              <a:t> </a:t>
            </a:r>
            <a:r>
              <a:rPr sz="614" b="1" dirty="0">
                <a:latin typeface="Times New Roman"/>
                <a:cs typeface="Times New Roman"/>
              </a:rPr>
              <a:t>Request</a:t>
            </a:r>
            <a:r>
              <a:rPr sz="614" b="1" spc="-17" dirty="0">
                <a:latin typeface="Times New Roman"/>
                <a:cs typeface="Times New Roman"/>
              </a:rPr>
              <a:t> </a:t>
            </a:r>
            <a:r>
              <a:rPr sz="614" b="1" dirty="0">
                <a:latin typeface="Times New Roman"/>
                <a:cs typeface="Times New Roman"/>
              </a:rPr>
              <a:t>Submitted</a:t>
            </a:r>
            <a:r>
              <a:rPr sz="614" b="1" spc="-7" dirty="0">
                <a:latin typeface="Times New Roman"/>
                <a:cs typeface="Times New Roman"/>
              </a:rPr>
              <a:t> </a:t>
            </a:r>
            <a:r>
              <a:rPr sz="614" dirty="0">
                <a:latin typeface="Times New Roman"/>
                <a:cs typeface="Times New Roman"/>
              </a:rPr>
              <a:t>section</a:t>
            </a:r>
            <a:r>
              <a:rPr sz="614" spc="-10" dirty="0">
                <a:latin typeface="Times New Roman"/>
                <a:cs typeface="Times New Roman"/>
              </a:rPr>
              <a:t> </a:t>
            </a:r>
            <a:r>
              <a:rPr sz="614" dirty="0">
                <a:latin typeface="Times New Roman"/>
                <a:cs typeface="Times New Roman"/>
              </a:rPr>
              <a:t>is</a:t>
            </a:r>
            <a:r>
              <a:rPr sz="614" spc="-20" dirty="0">
                <a:latin typeface="Times New Roman"/>
                <a:cs typeface="Times New Roman"/>
              </a:rPr>
              <a:t> </a:t>
            </a:r>
            <a:r>
              <a:rPr sz="614" spc="-7" dirty="0">
                <a:latin typeface="Times New Roman"/>
                <a:cs typeface="Times New Roman"/>
              </a:rPr>
              <a:t>displayed.</a:t>
            </a:r>
            <a:endParaRPr sz="614">
              <a:latin typeface="Times New Roman"/>
              <a:cs typeface="Times New Roman"/>
            </a:endParaRPr>
          </a:p>
          <a:p>
            <a:pPr marL="164518">
              <a:spcBef>
                <a:spcPts val="245"/>
              </a:spcBef>
            </a:pPr>
            <a:r>
              <a:rPr sz="614" b="1" dirty="0">
                <a:latin typeface="Times New Roman"/>
                <a:cs typeface="Times New Roman"/>
              </a:rPr>
              <a:t>Note</a:t>
            </a:r>
            <a:r>
              <a:rPr sz="614" dirty="0">
                <a:latin typeface="Times New Roman"/>
                <a:cs typeface="Times New Roman"/>
              </a:rPr>
              <a:t>:</a:t>
            </a:r>
            <a:r>
              <a:rPr sz="614" spc="-14" dirty="0">
                <a:latin typeface="Times New Roman"/>
                <a:cs typeface="Times New Roman"/>
              </a:rPr>
              <a:t> </a:t>
            </a:r>
            <a:r>
              <a:rPr sz="614" dirty="0">
                <a:latin typeface="Times New Roman"/>
                <a:cs typeface="Times New Roman"/>
              </a:rPr>
              <a:t>If</a:t>
            </a:r>
            <a:r>
              <a:rPr sz="614" spc="-20"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dirty="0">
                <a:latin typeface="Times New Roman"/>
                <a:cs typeface="Times New Roman"/>
              </a:rPr>
              <a:t>selected</a:t>
            </a:r>
            <a:r>
              <a:rPr sz="614" spc="-20" dirty="0">
                <a:latin typeface="Times New Roman"/>
                <a:cs typeface="Times New Roman"/>
              </a:rPr>
              <a:t> </a:t>
            </a:r>
            <a:r>
              <a:rPr sz="614" dirty="0">
                <a:latin typeface="Times New Roman"/>
                <a:cs typeface="Times New Roman"/>
              </a:rPr>
              <a:t>information</a:t>
            </a:r>
            <a:r>
              <a:rPr sz="614" spc="-14" dirty="0">
                <a:latin typeface="Times New Roman"/>
                <a:cs typeface="Times New Roman"/>
              </a:rPr>
              <a:t> </a:t>
            </a:r>
            <a:r>
              <a:rPr sz="614" dirty="0">
                <a:latin typeface="Times New Roman"/>
                <a:cs typeface="Times New Roman"/>
              </a:rPr>
              <a:t>is</a:t>
            </a:r>
            <a:r>
              <a:rPr sz="614" spc="-17" dirty="0">
                <a:latin typeface="Times New Roman"/>
                <a:cs typeface="Times New Roman"/>
              </a:rPr>
              <a:t> </a:t>
            </a:r>
            <a:r>
              <a:rPr sz="614" dirty="0">
                <a:latin typeface="Times New Roman"/>
                <a:cs typeface="Times New Roman"/>
              </a:rPr>
              <a:t>inaccurate,</a:t>
            </a:r>
            <a:r>
              <a:rPr sz="614" spc="-20" dirty="0">
                <a:latin typeface="Times New Roman"/>
                <a:cs typeface="Times New Roman"/>
              </a:rPr>
              <a:t> </a:t>
            </a:r>
            <a:r>
              <a:rPr sz="614" dirty="0">
                <a:latin typeface="Times New Roman"/>
                <a:cs typeface="Times New Roman"/>
              </a:rPr>
              <a:t>the</a:t>
            </a:r>
            <a:r>
              <a:rPr sz="614" spc="-20" dirty="0">
                <a:latin typeface="Times New Roman"/>
                <a:cs typeface="Times New Roman"/>
              </a:rPr>
              <a:t> </a:t>
            </a:r>
            <a:r>
              <a:rPr sz="614" dirty="0">
                <a:latin typeface="Times New Roman"/>
                <a:cs typeface="Times New Roman"/>
              </a:rPr>
              <a:t>patient</a:t>
            </a:r>
            <a:r>
              <a:rPr sz="614" spc="-14" dirty="0">
                <a:latin typeface="Times New Roman"/>
                <a:cs typeface="Times New Roman"/>
              </a:rPr>
              <a:t> </a:t>
            </a:r>
            <a:r>
              <a:rPr sz="614" dirty="0">
                <a:latin typeface="Times New Roman"/>
                <a:cs typeface="Times New Roman"/>
              </a:rPr>
              <a:t>will</a:t>
            </a:r>
            <a:r>
              <a:rPr sz="614" spc="-10" dirty="0">
                <a:latin typeface="Times New Roman"/>
                <a:cs typeface="Times New Roman"/>
              </a:rPr>
              <a:t> </a:t>
            </a:r>
            <a:r>
              <a:rPr sz="614" dirty="0">
                <a:latin typeface="Times New Roman"/>
                <a:cs typeface="Times New Roman"/>
              </a:rPr>
              <a:t>need</a:t>
            </a:r>
            <a:r>
              <a:rPr sz="614" spc="-17" dirty="0">
                <a:latin typeface="Times New Roman"/>
                <a:cs typeface="Times New Roman"/>
              </a:rPr>
              <a:t> </a:t>
            </a:r>
            <a:r>
              <a:rPr sz="614" dirty="0">
                <a:latin typeface="Times New Roman"/>
                <a:cs typeface="Times New Roman"/>
              </a:rPr>
              <a:t>to</a:t>
            </a:r>
            <a:r>
              <a:rPr sz="614" spc="-7" dirty="0">
                <a:latin typeface="Times New Roman"/>
                <a:cs typeface="Times New Roman"/>
              </a:rPr>
              <a:t> </a:t>
            </a:r>
            <a:r>
              <a:rPr sz="614" dirty="0">
                <a:latin typeface="Times New Roman"/>
                <a:cs typeface="Times New Roman"/>
              </a:rPr>
              <a:t>click</a:t>
            </a:r>
            <a:r>
              <a:rPr sz="614" spc="7" dirty="0">
                <a:latin typeface="Times New Roman"/>
                <a:cs typeface="Times New Roman"/>
              </a:rPr>
              <a:t> </a:t>
            </a:r>
            <a:r>
              <a:rPr sz="614" b="1" dirty="0">
                <a:latin typeface="Times New Roman"/>
                <a:cs typeface="Times New Roman"/>
              </a:rPr>
              <a:t>Cancel</a:t>
            </a:r>
            <a:r>
              <a:rPr sz="614" b="1" spc="-17" dirty="0">
                <a:latin typeface="Times New Roman"/>
                <a:cs typeface="Times New Roman"/>
              </a:rPr>
              <a:t> </a:t>
            </a:r>
            <a:r>
              <a:rPr sz="614" dirty="0">
                <a:latin typeface="Times New Roman"/>
                <a:cs typeface="Times New Roman"/>
              </a:rPr>
              <a:t>and</a:t>
            </a:r>
            <a:r>
              <a:rPr sz="614" spc="-7" dirty="0">
                <a:latin typeface="Times New Roman"/>
                <a:cs typeface="Times New Roman"/>
              </a:rPr>
              <a:t> </a:t>
            </a:r>
            <a:r>
              <a:rPr sz="614" dirty="0">
                <a:latin typeface="Times New Roman"/>
                <a:cs typeface="Times New Roman"/>
              </a:rPr>
              <a:t>search</a:t>
            </a:r>
            <a:r>
              <a:rPr sz="614" spc="-20" dirty="0">
                <a:latin typeface="Times New Roman"/>
                <a:cs typeface="Times New Roman"/>
              </a:rPr>
              <a:t> </a:t>
            </a:r>
            <a:r>
              <a:rPr sz="614" dirty="0">
                <a:latin typeface="Times New Roman"/>
                <a:cs typeface="Times New Roman"/>
              </a:rPr>
              <a:t>for</a:t>
            </a:r>
            <a:r>
              <a:rPr sz="614" spc="-10" dirty="0">
                <a:latin typeface="Times New Roman"/>
                <a:cs typeface="Times New Roman"/>
              </a:rPr>
              <a:t> </a:t>
            </a:r>
            <a:r>
              <a:rPr sz="614" dirty="0">
                <a:latin typeface="Times New Roman"/>
                <a:cs typeface="Times New Roman"/>
              </a:rPr>
              <a:t>the</a:t>
            </a:r>
            <a:r>
              <a:rPr sz="614" spc="-27" dirty="0">
                <a:latin typeface="Times New Roman"/>
                <a:cs typeface="Times New Roman"/>
              </a:rPr>
              <a:t> </a:t>
            </a:r>
            <a:r>
              <a:rPr sz="614" dirty="0">
                <a:latin typeface="Times New Roman"/>
                <a:cs typeface="Times New Roman"/>
              </a:rPr>
              <a:t>correct</a:t>
            </a:r>
            <a:r>
              <a:rPr sz="614" spc="-14" dirty="0">
                <a:latin typeface="Times New Roman"/>
                <a:cs typeface="Times New Roman"/>
              </a:rPr>
              <a:t> </a:t>
            </a:r>
            <a:r>
              <a:rPr sz="614" spc="-7" dirty="0">
                <a:latin typeface="Times New Roman"/>
                <a:cs typeface="Times New Roman"/>
              </a:rPr>
              <a:t>location.</a:t>
            </a:r>
            <a:endParaRPr sz="614">
              <a:latin typeface="Times New Roman"/>
              <a:cs typeface="Times New Roman"/>
            </a:endParaRPr>
          </a:p>
        </p:txBody>
      </p:sp>
      <p:sp>
        <p:nvSpPr>
          <p:cNvPr id="6" name="object 6"/>
          <p:cNvSpPr/>
          <p:nvPr/>
        </p:nvSpPr>
        <p:spPr>
          <a:xfrm>
            <a:off x="2221577" y="2840874"/>
            <a:ext cx="4701020" cy="4330"/>
          </a:xfrm>
          <a:custGeom>
            <a:avLst/>
            <a:gdLst/>
            <a:ahLst/>
            <a:cxnLst/>
            <a:rect l="l" t="t" r="r" b="b"/>
            <a:pathLst>
              <a:path w="6894830" h="6350">
                <a:moveTo>
                  <a:pt x="6894575" y="6095"/>
                </a:moveTo>
                <a:lnTo>
                  <a:pt x="0" y="6095"/>
                </a:lnTo>
                <a:lnTo>
                  <a:pt x="0" y="0"/>
                </a:lnTo>
                <a:lnTo>
                  <a:pt x="6894575" y="0"/>
                </a:lnTo>
                <a:lnTo>
                  <a:pt x="6894575" y="6095"/>
                </a:lnTo>
                <a:close/>
              </a:path>
            </a:pathLst>
          </a:custGeom>
          <a:solidFill>
            <a:srgbClr val="3B4D69"/>
          </a:solidFill>
        </p:spPr>
        <p:txBody>
          <a:bodyPr wrap="square" lIns="0" tIns="0" rIns="0" bIns="0" rtlCol="0"/>
          <a:lstStyle/>
          <a:p>
            <a:endParaRPr/>
          </a:p>
        </p:txBody>
      </p:sp>
      <p:sp>
        <p:nvSpPr>
          <p:cNvPr id="7" name="object 7"/>
          <p:cNvSpPr txBox="1"/>
          <p:nvPr/>
        </p:nvSpPr>
        <p:spPr>
          <a:xfrm>
            <a:off x="2225387" y="2638102"/>
            <a:ext cx="3968894" cy="487540"/>
          </a:xfrm>
          <a:prstGeom prst="rect">
            <a:avLst/>
          </a:prstGeom>
        </p:spPr>
        <p:txBody>
          <a:bodyPr vert="horz" wrap="square" lIns="0" tIns="8226" rIns="0" bIns="0" rtlCol="0">
            <a:spAutoFit/>
          </a:bodyPr>
          <a:lstStyle/>
          <a:p>
            <a:pPr marL="1637823">
              <a:spcBef>
                <a:spcPts val="65"/>
              </a:spcBef>
            </a:pPr>
            <a:r>
              <a:rPr sz="818" b="1" dirty="0">
                <a:solidFill>
                  <a:srgbClr val="262626"/>
                </a:solidFill>
                <a:latin typeface="Times New Roman"/>
                <a:cs typeface="Times New Roman"/>
              </a:rPr>
              <a:t>Request</a:t>
            </a:r>
            <a:r>
              <a:rPr sz="818" b="1" spc="-3" dirty="0">
                <a:solidFill>
                  <a:srgbClr val="262626"/>
                </a:solidFill>
                <a:latin typeface="Times New Roman"/>
                <a:cs typeface="Times New Roman"/>
              </a:rPr>
              <a:t> </a:t>
            </a:r>
            <a:r>
              <a:rPr sz="818" b="1" dirty="0">
                <a:solidFill>
                  <a:srgbClr val="262626"/>
                </a:solidFill>
                <a:latin typeface="Times New Roman"/>
                <a:cs typeface="Times New Roman"/>
              </a:rPr>
              <a:t>a</a:t>
            </a:r>
            <a:r>
              <a:rPr sz="818" b="1" spc="-3" dirty="0">
                <a:solidFill>
                  <a:srgbClr val="262626"/>
                </a:solidFill>
                <a:latin typeface="Times New Roman"/>
                <a:cs typeface="Times New Roman"/>
              </a:rPr>
              <a:t> </a:t>
            </a:r>
            <a:r>
              <a:rPr sz="818" b="1" spc="-7" dirty="0">
                <a:solidFill>
                  <a:srgbClr val="262626"/>
                </a:solidFill>
                <a:latin typeface="Times New Roman"/>
                <a:cs typeface="Times New Roman"/>
              </a:rPr>
              <a:t>Prescription</a:t>
            </a:r>
            <a:r>
              <a:rPr sz="818" b="1" spc="-3" dirty="0">
                <a:solidFill>
                  <a:srgbClr val="262626"/>
                </a:solidFill>
                <a:latin typeface="Times New Roman"/>
                <a:cs typeface="Times New Roman"/>
              </a:rPr>
              <a:t> </a:t>
            </a:r>
            <a:r>
              <a:rPr sz="818" b="1" spc="-7" dirty="0">
                <a:solidFill>
                  <a:srgbClr val="262626"/>
                </a:solidFill>
                <a:latin typeface="Times New Roman"/>
                <a:cs typeface="Times New Roman"/>
              </a:rPr>
              <a:t>Renewal</a:t>
            </a:r>
            <a:endParaRPr sz="818">
              <a:latin typeface="Times New Roman"/>
              <a:cs typeface="Times New Roman"/>
            </a:endParaRPr>
          </a:p>
          <a:p>
            <a:pPr>
              <a:spcBef>
                <a:spcPts val="24"/>
              </a:spcBef>
            </a:pPr>
            <a:endParaRPr sz="818">
              <a:latin typeface="Times New Roman"/>
              <a:cs typeface="Times New Roman"/>
            </a:endParaRPr>
          </a:p>
          <a:p>
            <a:pPr marL="164085" indent="-155427">
              <a:buAutoNum type="arabicPeriod"/>
              <a:tabLst>
                <a:tab pos="164085" algn="l"/>
              </a:tabLst>
            </a:pPr>
            <a:r>
              <a:rPr sz="614" dirty="0">
                <a:latin typeface="Times New Roman"/>
                <a:cs typeface="Times New Roman"/>
              </a:rPr>
              <a:t>After</a:t>
            </a:r>
            <a:r>
              <a:rPr sz="614" spc="-20" dirty="0">
                <a:latin typeface="Times New Roman"/>
                <a:cs typeface="Times New Roman"/>
              </a:rPr>
              <a:t> </a:t>
            </a:r>
            <a:r>
              <a:rPr sz="614" dirty="0">
                <a:latin typeface="Times New Roman"/>
                <a:cs typeface="Times New Roman"/>
              </a:rPr>
              <a:t>logging</a:t>
            </a:r>
            <a:r>
              <a:rPr sz="614" spc="-14" dirty="0">
                <a:latin typeface="Times New Roman"/>
                <a:cs typeface="Times New Roman"/>
              </a:rPr>
              <a:t> </a:t>
            </a:r>
            <a:r>
              <a:rPr sz="614" dirty="0">
                <a:latin typeface="Times New Roman"/>
                <a:cs typeface="Times New Roman"/>
              </a:rPr>
              <a:t>in</a:t>
            </a:r>
            <a:r>
              <a:rPr sz="614" spc="-7" dirty="0">
                <a:latin typeface="Times New Roman"/>
                <a:cs typeface="Times New Roman"/>
              </a:rPr>
              <a:t> </a:t>
            </a:r>
            <a:r>
              <a:rPr sz="614" dirty="0">
                <a:latin typeface="Times New Roman"/>
                <a:cs typeface="Times New Roman"/>
              </a:rPr>
              <a:t>to</a:t>
            </a:r>
            <a:r>
              <a:rPr sz="614" spc="-7" dirty="0">
                <a:latin typeface="Times New Roman"/>
                <a:cs typeface="Times New Roman"/>
              </a:rPr>
              <a:t> </a:t>
            </a:r>
            <a:r>
              <a:rPr sz="614" dirty="0">
                <a:latin typeface="Times New Roman"/>
                <a:cs typeface="Times New Roman"/>
              </a:rPr>
              <a:t>the</a:t>
            </a:r>
            <a:r>
              <a:rPr sz="614" spc="-20" dirty="0">
                <a:latin typeface="Times New Roman"/>
                <a:cs typeface="Times New Roman"/>
              </a:rPr>
              <a:t> </a:t>
            </a:r>
            <a:r>
              <a:rPr sz="614" dirty="0">
                <a:latin typeface="Times New Roman"/>
                <a:cs typeface="Times New Roman"/>
              </a:rPr>
              <a:t>Patient</a:t>
            </a:r>
            <a:r>
              <a:rPr sz="614" spc="-20" dirty="0">
                <a:latin typeface="Times New Roman"/>
                <a:cs typeface="Times New Roman"/>
              </a:rPr>
              <a:t> </a:t>
            </a:r>
            <a:r>
              <a:rPr sz="614" dirty="0">
                <a:latin typeface="Times New Roman"/>
                <a:cs typeface="Times New Roman"/>
              </a:rPr>
              <a:t>Portal,</a:t>
            </a:r>
            <a:r>
              <a:rPr sz="614" spc="-20" dirty="0">
                <a:latin typeface="Times New Roman"/>
                <a:cs typeface="Times New Roman"/>
              </a:rPr>
              <a:t> </a:t>
            </a:r>
            <a:r>
              <a:rPr sz="614" dirty="0">
                <a:latin typeface="Times New Roman"/>
                <a:cs typeface="Times New Roman"/>
              </a:rPr>
              <a:t>the</a:t>
            </a:r>
            <a:r>
              <a:rPr sz="614" spc="-24" dirty="0">
                <a:latin typeface="Times New Roman"/>
                <a:cs typeface="Times New Roman"/>
              </a:rPr>
              <a:t> </a:t>
            </a:r>
            <a:r>
              <a:rPr sz="614" dirty="0">
                <a:latin typeface="Times New Roman"/>
                <a:cs typeface="Times New Roman"/>
              </a:rPr>
              <a:t>patient</a:t>
            </a:r>
            <a:r>
              <a:rPr sz="614" spc="-17" dirty="0">
                <a:latin typeface="Times New Roman"/>
                <a:cs typeface="Times New Roman"/>
              </a:rPr>
              <a:t> </a:t>
            </a:r>
            <a:r>
              <a:rPr sz="614" dirty="0">
                <a:latin typeface="Times New Roman"/>
                <a:cs typeface="Times New Roman"/>
              </a:rPr>
              <a:t>will</a:t>
            </a:r>
            <a:r>
              <a:rPr sz="614" spc="-14" dirty="0">
                <a:latin typeface="Times New Roman"/>
                <a:cs typeface="Times New Roman"/>
              </a:rPr>
              <a:t> </a:t>
            </a:r>
            <a:r>
              <a:rPr sz="614" dirty="0">
                <a:latin typeface="Times New Roman"/>
                <a:cs typeface="Times New Roman"/>
              </a:rPr>
              <a:t>select</a:t>
            </a:r>
            <a:r>
              <a:rPr sz="614" spc="-3" dirty="0">
                <a:latin typeface="Times New Roman"/>
                <a:cs typeface="Times New Roman"/>
              </a:rPr>
              <a:t> </a:t>
            </a:r>
            <a:r>
              <a:rPr sz="614" b="1" dirty="0">
                <a:latin typeface="Times New Roman"/>
                <a:cs typeface="Times New Roman"/>
              </a:rPr>
              <a:t>Rx</a:t>
            </a:r>
            <a:r>
              <a:rPr sz="614" b="1" spc="-14" dirty="0">
                <a:latin typeface="Times New Roman"/>
                <a:cs typeface="Times New Roman"/>
              </a:rPr>
              <a:t> </a:t>
            </a:r>
            <a:r>
              <a:rPr sz="614" b="1" dirty="0">
                <a:latin typeface="Times New Roman"/>
                <a:cs typeface="Times New Roman"/>
              </a:rPr>
              <a:t>Refills</a:t>
            </a:r>
            <a:r>
              <a:rPr sz="614" b="1" spc="-14" dirty="0">
                <a:latin typeface="Times New Roman"/>
                <a:cs typeface="Times New Roman"/>
              </a:rPr>
              <a:t> </a:t>
            </a:r>
            <a:r>
              <a:rPr sz="614" dirty="0">
                <a:latin typeface="Times New Roman"/>
                <a:cs typeface="Times New Roman"/>
              </a:rPr>
              <a:t>and</a:t>
            </a:r>
            <a:r>
              <a:rPr sz="614" spc="-14" dirty="0">
                <a:latin typeface="Times New Roman"/>
                <a:cs typeface="Times New Roman"/>
              </a:rPr>
              <a:t> </a:t>
            </a:r>
            <a:r>
              <a:rPr sz="614" dirty="0">
                <a:latin typeface="Times New Roman"/>
                <a:cs typeface="Times New Roman"/>
              </a:rPr>
              <a:t>then</a:t>
            </a:r>
            <a:r>
              <a:rPr sz="614" spc="-14" dirty="0">
                <a:latin typeface="Times New Roman"/>
                <a:cs typeface="Times New Roman"/>
              </a:rPr>
              <a:t> </a:t>
            </a:r>
            <a:r>
              <a:rPr sz="614" dirty="0">
                <a:latin typeface="Times New Roman"/>
                <a:cs typeface="Times New Roman"/>
              </a:rPr>
              <a:t>click</a:t>
            </a:r>
            <a:r>
              <a:rPr sz="614" spc="-10" dirty="0">
                <a:latin typeface="Times New Roman"/>
                <a:cs typeface="Times New Roman"/>
              </a:rPr>
              <a:t> </a:t>
            </a:r>
            <a:r>
              <a:rPr sz="614" dirty="0">
                <a:latin typeface="Times New Roman"/>
                <a:cs typeface="Times New Roman"/>
              </a:rPr>
              <a:t>the</a:t>
            </a:r>
            <a:r>
              <a:rPr sz="614" spc="-14" dirty="0">
                <a:latin typeface="Times New Roman"/>
                <a:cs typeface="Times New Roman"/>
              </a:rPr>
              <a:t> </a:t>
            </a:r>
            <a:r>
              <a:rPr sz="614" b="1" dirty="0">
                <a:latin typeface="Times New Roman"/>
                <a:cs typeface="Times New Roman"/>
              </a:rPr>
              <a:t>visit</a:t>
            </a:r>
            <a:r>
              <a:rPr sz="614" b="1" spc="-20" dirty="0">
                <a:latin typeface="Times New Roman"/>
                <a:cs typeface="Times New Roman"/>
              </a:rPr>
              <a:t> </a:t>
            </a:r>
            <a:r>
              <a:rPr sz="614" b="1" dirty="0">
                <a:latin typeface="Times New Roman"/>
                <a:cs typeface="Times New Roman"/>
              </a:rPr>
              <a:t>the</a:t>
            </a:r>
            <a:r>
              <a:rPr sz="614" b="1" spc="-14" dirty="0">
                <a:latin typeface="Times New Roman"/>
                <a:cs typeface="Times New Roman"/>
              </a:rPr>
              <a:t> </a:t>
            </a:r>
            <a:r>
              <a:rPr sz="614" b="1" dirty="0">
                <a:latin typeface="Times New Roman"/>
                <a:cs typeface="Times New Roman"/>
              </a:rPr>
              <a:t>medications</a:t>
            </a:r>
            <a:r>
              <a:rPr sz="614" b="1" spc="-17" dirty="0">
                <a:latin typeface="Times New Roman"/>
                <a:cs typeface="Times New Roman"/>
              </a:rPr>
              <a:t> </a:t>
            </a:r>
            <a:r>
              <a:rPr sz="614" b="1" dirty="0">
                <a:latin typeface="Times New Roman"/>
                <a:cs typeface="Times New Roman"/>
              </a:rPr>
              <a:t>page</a:t>
            </a:r>
            <a:r>
              <a:rPr sz="614" b="1" spc="-10" dirty="0">
                <a:latin typeface="Times New Roman"/>
                <a:cs typeface="Times New Roman"/>
              </a:rPr>
              <a:t> </a:t>
            </a:r>
            <a:r>
              <a:rPr sz="614" spc="-7" dirty="0">
                <a:latin typeface="Times New Roman"/>
                <a:cs typeface="Times New Roman"/>
              </a:rPr>
              <a:t>link.</a:t>
            </a:r>
            <a:endParaRPr sz="614">
              <a:latin typeface="Times New Roman"/>
              <a:cs typeface="Times New Roman"/>
            </a:endParaRPr>
          </a:p>
          <a:p>
            <a:pPr marL="319945" lvl="1" indent="-155427">
              <a:spcBef>
                <a:spcPts val="286"/>
              </a:spcBef>
              <a:buFont typeface="Symbol"/>
              <a:buChar char=""/>
              <a:tabLst>
                <a:tab pos="319945" algn="l"/>
              </a:tabLst>
            </a:pPr>
            <a:r>
              <a:rPr sz="614" dirty="0">
                <a:latin typeface="Times New Roman"/>
                <a:cs typeface="Times New Roman"/>
              </a:rPr>
              <a:t>Alternatively,</a:t>
            </a:r>
            <a:r>
              <a:rPr sz="614" spc="-20" dirty="0">
                <a:latin typeface="Times New Roman"/>
                <a:cs typeface="Times New Roman"/>
              </a:rPr>
              <a:t> </a:t>
            </a:r>
            <a:r>
              <a:rPr sz="614" dirty="0">
                <a:latin typeface="Times New Roman"/>
                <a:cs typeface="Times New Roman"/>
              </a:rPr>
              <a:t>the</a:t>
            </a:r>
            <a:r>
              <a:rPr sz="614" spc="-24" dirty="0">
                <a:latin typeface="Times New Roman"/>
                <a:cs typeface="Times New Roman"/>
              </a:rPr>
              <a:t> </a:t>
            </a:r>
            <a:r>
              <a:rPr sz="614" dirty="0">
                <a:latin typeface="Times New Roman"/>
                <a:cs typeface="Times New Roman"/>
              </a:rPr>
              <a:t>patient</a:t>
            </a:r>
            <a:r>
              <a:rPr sz="614" spc="-24" dirty="0">
                <a:latin typeface="Times New Roman"/>
                <a:cs typeface="Times New Roman"/>
              </a:rPr>
              <a:t> </a:t>
            </a:r>
            <a:r>
              <a:rPr sz="614" dirty="0">
                <a:latin typeface="Times New Roman"/>
                <a:cs typeface="Times New Roman"/>
              </a:rPr>
              <a:t>can</a:t>
            </a:r>
            <a:r>
              <a:rPr sz="614" spc="-17" dirty="0">
                <a:latin typeface="Times New Roman"/>
                <a:cs typeface="Times New Roman"/>
              </a:rPr>
              <a:t> </a:t>
            </a:r>
            <a:r>
              <a:rPr sz="614" dirty="0">
                <a:latin typeface="Times New Roman"/>
                <a:cs typeface="Times New Roman"/>
              </a:rPr>
              <a:t>click</a:t>
            </a:r>
            <a:r>
              <a:rPr sz="614" spc="-14" dirty="0">
                <a:latin typeface="Times New Roman"/>
                <a:cs typeface="Times New Roman"/>
              </a:rPr>
              <a:t> </a:t>
            </a:r>
            <a:r>
              <a:rPr sz="614" dirty="0">
                <a:latin typeface="Times New Roman"/>
                <a:cs typeface="Times New Roman"/>
              </a:rPr>
              <a:t>the</a:t>
            </a:r>
            <a:r>
              <a:rPr sz="614" spc="-17" dirty="0">
                <a:latin typeface="Times New Roman"/>
                <a:cs typeface="Times New Roman"/>
              </a:rPr>
              <a:t> </a:t>
            </a:r>
            <a:r>
              <a:rPr sz="614" b="1" dirty="0">
                <a:latin typeface="Times New Roman"/>
                <a:cs typeface="Times New Roman"/>
              </a:rPr>
              <a:t>Medications</a:t>
            </a:r>
            <a:r>
              <a:rPr sz="614" b="1" spc="-10" dirty="0">
                <a:latin typeface="Times New Roman"/>
                <a:cs typeface="Times New Roman"/>
              </a:rPr>
              <a:t> </a:t>
            </a:r>
            <a:r>
              <a:rPr sz="614" spc="-14" dirty="0">
                <a:latin typeface="Times New Roman"/>
                <a:cs typeface="Times New Roman"/>
              </a:rPr>
              <a:t>tab.</a:t>
            </a:r>
            <a:endParaRPr sz="614">
              <a:latin typeface="Times New Roman"/>
              <a:cs typeface="Times New Roman"/>
            </a:endParaRPr>
          </a:p>
        </p:txBody>
      </p:sp>
      <p:grpSp>
        <p:nvGrpSpPr>
          <p:cNvPr id="8" name="object 8"/>
          <p:cNvGrpSpPr/>
          <p:nvPr/>
        </p:nvGrpSpPr>
        <p:grpSpPr>
          <a:xfrm>
            <a:off x="2695401" y="1128453"/>
            <a:ext cx="3754582" cy="1360343"/>
            <a:chOff x="1133855" y="1655064"/>
            <a:chExt cx="5506720" cy="1995170"/>
          </a:xfrm>
        </p:grpSpPr>
        <p:pic>
          <p:nvPicPr>
            <p:cNvPr id="9" name="object 9"/>
            <p:cNvPicPr/>
            <p:nvPr/>
          </p:nvPicPr>
          <p:blipFill>
            <a:blip r:embed="rId2" cstate="print"/>
            <a:stretch>
              <a:fillRect/>
            </a:stretch>
          </p:blipFill>
          <p:spPr>
            <a:xfrm>
              <a:off x="1143000" y="1664208"/>
              <a:ext cx="5486400" cy="1976627"/>
            </a:xfrm>
            <a:prstGeom prst="rect">
              <a:avLst/>
            </a:prstGeom>
          </p:spPr>
        </p:pic>
        <p:sp>
          <p:nvSpPr>
            <p:cNvPr id="10" name="object 10"/>
            <p:cNvSpPr/>
            <p:nvPr/>
          </p:nvSpPr>
          <p:spPr>
            <a:xfrm>
              <a:off x="1138427" y="1659636"/>
              <a:ext cx="5497195" cy="1986280"/>
            </a:xfrm>
            <a:custGeom>
              <a:avLst/>
              <a:gdLst/>
              <a:ahLst/>
              <a:cxnLst/>
              <a:rect l="l" t="t" r="r" b="b"/>
              <a:pathLst>
                <a:path w="5497195" h="1986279">
                  <a:moveTo>
                    <a:pt x="0" y="0"/>
                  </a:moveTo>
                  <a:lnTo>
                    <a:pt x="5497068" y="0"/>
                  </a:lnTo>
                  <a:lnTo>
                    <a:pt x="5497068" y="1985771"/>
                  </a:lnTo>
                  <a:lnTo>
                    <a:pt x="0" y="1985771"/>
                  </a:lnTo>
                  <a:lnTo>
                    <a:pt x="0" y="0"/>
                  </a:lnTo>
                  <a:close/>
                </a:path>
              </a:pathLst>
            </a:custGeom>
            <a:ln w="9144">
              <a:solidFill>
                <a:srgbClr val="BFBFBF"/>
              </a:solidFill>
            </a:ln>
          </p:spPr>
          <p:txBody>
            <a:bodyPr wrap="square" lIns="0" tIns="0" rIns="0" bIns="0" rtlCol="0"/>
            <a:lstStyle/>
            <a:p>
              <a:endParaRPr/>
            </a:p>
          </p:txBody>
        </p:sp>
      </p:grpSp>
      <p:grpSp>
        <p:nvGrpSpPr>
          <p:cNvPr id="11" name="object 11"/>
          <p:cNvGrpSpPr/>
          <p:nvPr/>
        </p:nvGrpSpPr>
        <p:grpSpPr>
          <a:xfrm>
            <a:off x="3786447" y="3159876"/>
            <a:ext cx="1572491" cy="1815378"/>
            <a:chOff x="2734055" y="4634484"/>
            <a:chExt cx="2306320" cy="2662555"/>
          </a:xfrm>
        </p:grpSpPr>
        <p:pic>
          <p:nvPicPr>
            <p:cNvPr id="12" name="object 12"/>
            <p:cNvPicPr/>
            <p:nvPr/>
          </p:nvPicPr>
          <p:blipFill>
            <a:blip r:embed="rId3" cstate="print"/>
            <a:stretch>
              <a:fillRect/>
            </a:stretch>
          </p:blipFill>
          <p:spPr>
            <a:xfrm>
              <a:off x="2743200" y="4643627"/>
              <a:ext cx="2285999" cy="2620740"/>
            </a:xfrm>
            <a:prstGeom prst="rect">
              <a:avLst/>
            </a:prstGeom>
          </p:spPr>
        </p:pic>
        <p:sp>
          <p:nvSpPr>
            <p:cNvPr id="13" name="object 13"/>
            <p:cNvSpPr/>
            <p:nvPr/>
          </p:nvSpPr>
          <p:spPr>
            <a:xfrm>
              <a:off x="2738627" y="4639056"/>
              <a:ext cx="2296795" cy="2653665"/>
            </a:xfrm>
            <a:custGeom>
              <a:avLst/>
              <a:gdLst/>
              <a:ahLst/>
              <a:cxnLst/>
              <a:rect l="l" t="t" r="r" b="b"/>
              <a:pathLst>
                <a:path w="2296795" h="2653665">
                  <a:moveTo>
                    <a:pt x="0" y="0"/>
                  </a:moveTo>
                  <a:lnTo>
                    <a:pt x="2296668" y="0"/>
                  </a:lnTo>
                  <a:lnTo>
                    <a:pt x="2296668" y="2653283"/>
                  </a:lnTo>
                  <a:lnTo>
                    <a:pt x="0" y="2653283"/>
                  </a:lnTo>
                  <a:lnTo>
                    <a:pt x="0" y="0"/>
                  </a:lnTo>
                  <a:close/>
                </a:path>
              </a:pathLst>
            </a:custGeom>
            <a:ln w="9144">
              <a:solidFill>
                <a:srgbClr val="BFBFBF"/>
              </a:solidFill>
            </a:ln>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Placeholder 3"/>
          <p:cNvSpPr txBox="1">
            <a:spLocks/>
          </p:cNvSpPr>
          <p:nvPr/>
        </p:nvSpPr>
        <p:spPr bwMode="auto">
          <a:xfrm>
            <a:off x="393700" y="2384425"/>
            <a:ext cx="82851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457200" defTabSz="457200">
              <a:defRPr>
                <a:solidFill>
                  <a:schemeClr val="tx1"/>
                </a:solidFill>
                <a:latin typeface="Arial" panose="020B0604020202020204" pitchFamily="34" charset="0"/>
                <a:cs typeface="Arial" panose="020B0604020202020204" pitchFamily="34" charset="0"/>
              </a:defRPr>
            </a:lvl2pPr>
            <a:lvl3pPr marL="914400" defTabSz="457200">
              <a:defRPr>
                <a:solidFill>
                  <a:schemeClr val="tx1"/>
                </a:solidFill>
                <a:latin typeface="Arial" panose="020B0604020202020204" pitchFamily="34" charset="0"/>
                <a:cs typeface="Arial" panose="020B0604020202020204" pitchFamily="34" charset="0"/>
              </a:defRPr>
            </a:lvl3pPr>
            <a:lvl4pPr marL="1371600" defTabSz="457200">
              <a:defRPr>
                <a:solidFill>
                  <a:schemeClr val="tx1"/>
                </a:solidFill>
                <a:latin typeface="Arial" panose="020B0604020202020204" pitchFamily="34" charset="0"/>
                <a:cs typeface="Arial" panose="020B0604020202020204" pitchFamily="34" charset="0"/>
              </a:defRPr>
            </a:lvl4pPr>
            <a:lvl5pPr marL="1828800" defTabSz="457200">
              <a:defRPr>
                <a:solidFill>
                  <a:schemeClr val="tx1"/>
                </a:solidFill>
                <a:latin typeface="Arial" panose="020B0604020202020204" pitchFamily="34" charset="0"/>
                <a:cs typeface="Arial" panose="020B0604020202020204" pitchFamily="34" charset="0"/>
              </a:defRPr>
            </a:lvl5pPr>
            <a:lvl6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spcAft>
                <a:spcPts val="600"/>
              </a:spcAft>
              <a:buClr>
                <a:srgbClr val="660033"/>
              </a:buClr>
              <a:buSzPct val="80000"/>
              <a:buFont typeface="Wingdings 3" panose="05040102010807070707" pitchFamily="18" charset="2"/>
              <a:buNone/>
            </a:pPr>
            <a:r>
              <a:rPr lang="en-US" altLang="en-US" sz="8000" dirty="0">
                <a:solidFill>
                  <a:srgbClr val="000000"/>
                </a:solidFill>
                <a:latin typeface="Arial "/>
              </a:rPr>
              <a:t>Primary Care</a:t>
            </a:r>
          </a:p>
          <a:p>
            <a:pPr algn="ctr" eaLnBrk="1" hangingPunct="1">
              <a:spcBef>
                <a:spcPct val="20000"/>
              </a:spcBef>
              <a:spcAft>
                <a:spcPts val="600"/>
              </a:spcAft>
              <a:buClr>
                <a:srgbClr val="660033"/>
              </a:buClr>
              <a:buSzPct val="80000"/>
              <a:buFont typeface="Wingdings 3" panose="05040102010807070707" pitchFamily="18" charset="2"/>
              <a:buNone/>
            </a:pPr>
            <a:endParaRPr lang="en-US" altLang="en-US" sz="2000" dirty="0">
              <a:solidFill>
                <a:srgbClr val="000000"/>
              </a:solidFill>
              <a:latin typeface="Arial "/>
            </a:endParaRPr>
          </a:p>
          <a:p>
            <a:pPr algn="ctr" eaLnBrk="1" hangingPunct="1">
              <a:spcBef>
                <a:spcPct val="20000"/>
              </a:spcBef>
              <a:spcAft>
                <a:spcPts val="600"/>
              </a:spcAft>
              <a:buClr>
                <a:srgbClr val="660033"/>
              </a:buClr>
              <a:buSzPct val="80000"/>
              <a:buFont typeface="Wingdings 3" panose="05040102010807070707" pitchFamily="18" charset="2"/>
              <a:buNone/>
            </a:pPr>
            <a:r>
              <a:rPr lang="en-US" altLang="en-US" sz="6500" dirty="0">
                <a:solidFill>
                  <a:srgbClr val="000000"/>
                </a:solidFill>
                <a:latin typeface="Arial "/>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BDA7A0-FB51-0942-B66D-62A68FC56D33}"/>
              </a:ext>
            </a:extLst>
          </p:cNvPr>
          <p:cNvPicPr>
            <a:picLocks noChangeAspect="1"/>
          </p:cNvPicPr>
          <p:nvPr/>
        </p:nvPicPr>
        <p:blipFill>
          <a:blip r:embed="rId2"/>
          <a:stretch>
            <a:fillRect/>
          </a:stretch>
        </p:blipFill>
        <p:spPr>
          <a:xfrm>
            <a:off x="0" y="0"/>
            <a:ext cx="9143999" cy="6155268"/>
          </a:xfrm>
          <a:prstGeom prst="rect">
            <a:avLst/>
          </a:prstGeom>
        </p:spPr>
      </p:pic>
    </p:spTree>
    <p:extLst>
      <p:ext uri="{BB962C8B-B14F-4D97-AF65-F5344CB8AC3E}">
        <p14:creationId xmlns:p14="http://schemas.microsoft.com/office/powerpoint/2010/main" val="175017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343" name="Google Shape;343;p12"/>
          <p:cNvSpPr txBox="1"/>
          <p:nvPr/>
        </p:nvSpPr>
        <p:spPr>
          <a:xfrm>
            <a:off x="2356175" y="2429371"/>
            <a:ext cx="5180313" cy="2858766"/>
          </a:xfrm>
          <a:prstGeom prst="rect">
            <a:avLst/>
          </a:prstGeom>
          <a:solidFill>
            <a:schemeClr val="bg1"/>
          </a:solidFill>
          <a:ln>
            <a:noFill/>
          </a:ln>
        </p:spPr>
        <p:txBody>
          <a:bodyPr spcFirstLastPara="1" wrap="square" lIns="51427" tIns="25706" rIns="51427" bIns="25706" anchor="t" anchorCtr="0">
            <a:noAutofit/>
          </a:bodyPr>
          <a:lstStyle/>
          <a:p>
            <a:r>
              <a:rPr lang="en-US" sz="1500" b="1" dirty="0"/>
              <a:t>WHO: All beneficiaries who are serviced within William Beaumont AMC </a:t>
            </a:r>
          </a:p>
          <a:p>
            <a:endParaRPr lang="en-US" sz="1500" b="1" dirty="0"/>
          </a:p>
          <a:p>
            <a:pPr marL="214313" indent="-214313">
              <a:buFont typeface="Arial" panose="020B0604020202020204" pitchFamily="34" charset="0"/>
              <a:buChar char="•"/>
            </a:pPr>
            <a:r>
              <a:rPr lang="en-US" sz="1500" b="1" dirty="0"/>
              <a:t>Availability for empanelment at the West Side location (Desert Sage Medical Home) to Greenhoward. </a:t>
            </a:r>
          </a:p>
          <a:p>
            <a:pPr marL="214313" indent="-214313">
              <a:buFont typeface="Arial" panose="020B0604020202020204" pitchFamily="34" charset="0"/>
              <a:buChar char="•"/>
            </a:pPr>
            <a:endParaRPr lang="en-US" sz="1500" b="1" dirty="0"/>
          </a:p>
          <a:p>
            <a:pPr marL="214313" indent="-214313">
              <a:buFont typeface="Arial" panose="020B0604020202020204" pitchFamily="34" charset="0"/>
              <a:buChar char="•"/>
            </a:pPr>
            <a:r>
              <a:rPr lang="en-US" sz="1500" b="1" dirty="0"/>
              <a:t>Behavioral Health Consultant and what Resources/classes they provide.</a:t>
            </a:r>
          </a:p>
          <a:p>
            <a:pPr marL="214313" indent="-214313">
              <a:buFont typeface="Arial" panose="020B0604020202020204" pitchFamily="34" charset="0"/>
              <a:buChar char="•"/>
            </a:pPr>
            <a:endParaRPr lang="en-US" sz="1500" b="1" dirty="0"/>
          </a:p>
          <a:p>
            <a:pPr marL="214313" indent="-214313">
              <a:buFont typeface="Arial" panose="020B0604020202020204" pitchFamily="34" charset="0"/>
              <a:buChar char="•"/>
            </a:pPr>
            <a:r>
              <a:rPr lang="en-US" sz="1500" b="1" dirty="0"/>
              <a:t>The one-day addition per week of care by our Pharm D and what services will be provided at RBMH by Dr Showery starting in July. </a:t>
            </a:r>
          </a:p>
          <a:p>
            <a:pPr marL="214313" indent="-214313">
              <a:buFont typeface="Arial" panose="020B0604020202020204" pitchFamily="34" charset="0"/>
              <a:buChar char="•"/>
            </a:pPr>
            <a:endParaRPr lang="en-US" sz="1013" dirty="0"/>
          </a:p>
          <a:p>
            <a:pPr marL="214313" indent="-214313">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A4432D8C-3637-13B0-7C39-A70B449EC08B}"/>
              </a:ext>
            </a:extLst>
          </p:cNvPr>
          <p:cNvSpPr txBox="1"/>
          <p:nvPr/>
        </p:nvSpPr>
        <p:spPr>
          <a:xfrm>
            <a:off x="2628461" y="1049161"/>
            <a:ext cx="4178739" cy="923330"/>
          </a:xfrm>
          <a:prstGeom prst="rect">
            <a:avLst/>
          </a:prstGeom>
          <a:solidFill>
            <a:schemeClr val="bg1"/>
          </a:solidFill>
        </p:spPr>
        <p:txBody>
          <a:bodyPr wrap="square" rtlCol="0">
            <a:spAutoFit/>
          </a:bodyPr>
          <a:lstStyle/>
          <a:p>
            <a:pPr algn="ctr"/>
            <a:r>
              <a:rPr lang="en-US" b="1" dirty="0"/>
              <a:t>WBAMC Department of Primary Care Community Based Medical Homes Services  </a:t>
            </a:r>
          </a:p>
        </p:txBody>
      </p:sp>
      <p:pic>
        <p:nvPicPr>
          <p:cNvPr id="4" name="Picture 3">
            <a:extLst>
              <a:ext uri="{FF2B5EF4-FFF2-40B4-BE49-F238E27FC236}">
                <a16:creationId xmlns:a16="http://schemas.microsoft.com/office/drawing/2014/main" id="{7CA8F832-32C5-1E80-BBBC-D084F92D99ED}"/>
              </a:ext>
            </a:extLst>
          </p:cNvPr>
          <p:cNvPicPr>
            <a:picLocks noChangeAspect="1"/>
          </p:cNvPicPr>
          <p:nvPr/>
        </p:nvPicPr>
        <p:blipFill>
          <a:blip r:embed="rId3"/>
          <a:stretch>
            <a:fillRect/>
          </a:stretch>
        </p:blipFill>
        <p:spPr>
          <a:xfrm>
            <a:off x="186406" y="1004743"/>
            <a:ext cx="2143125" cy="1200150"/>
          </a:xfrm>
          <a:prstGeom prst="rect">
            <a:avLst/>
          </a:prstGeom>
        </p:spPr>
      </p:pic>
      <p:pic>
        <p:nvPicPr>
          <p:cNvPr id="7" name="Picture 6">
            <a:extLst>
              <a:ext uri="{FF2B5EF4-FFF2-40B4-BE49-F238E27FC236}">
                <a16:creationId xmlns:a16="http://schemas.microsoft.com/office/drawing/2014/main" id="{840206CE-C004-43EC-04BE-8AC84119803F}"/>
              </a:ext>
            </a:extLst>
          </p:cNvPr>
          <p:cNvPicPr>
            <a:picLocks noChangeAspect="1"/>
          </p:cNvPicPr>
          <p:nvPr/>
        </p:nvPicPr>
        <p:blipFill>
          <a:blip r:embed="rId4"/>
          <a:stretch>
            <a:fillRect/>
          </a:stretch>
        </p:blipFill>
        <p:spPr>
          <a:xfrm>
            <a:off x="7258289" y="1049160"/>
            <a:ext cx="1750219" cy="147161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Placeholder 3"/>
          <p:cNvSpPr txBox="1">
            <a:spLocks/>
          </p:cNvSpPr>
          <p:nvPr/>
        </p:nvSpPr>
        <p:spPr bwMode="auto">
          <a:xfrm>
            <a:off x="436227" y="1899089"/>
            <a:ext cx="7734650" cy="13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457200" defTabSz="457200">
              <a:defRPr>
                <a:solidFill>
                  <a:schemeClr val="tx1"/>
                </a:solidFill>
                <a:latin typeface="Arial" panose="020B0604020202020204" pitchFamily="34" charset="0"/>
                <a:cs typeface="Arial" panose="020B0604020202020204" pitchFamily="34" charset="0"/>
              </a:defRPr>
            </a:lvl2pPr>
            <a:lvl3pPr marL="914400" defTabSz="457200">
              <a:defRPr>
                <a:solidFill>
                  <a:schemeClr val="tx1"/>
                </a:solidFill>
                <a:latin typeface="Arial" panose="020B0604020202020204" pitchFamily="34" charset="0"/>
                <a:cs typeface="Arial" panose="020B0604020202020204" pitchFamily="34" charset="0"/>
              </a:defRPr>
            </a:lvl3pPr>
            <a:lvl4pPr marL="1371600" defTabSz="457200">
              <a:defRPr>
                <a:solidFill>
                  <a:schemeClr val="tx1"/>
                </a:solidFill>
                <a:latin typeface="Arial" panose="020B0604020202020204" pitchFamily="34" charset="0"/>
                <a:cs typeface="Arial" panose="020B0604020202020204" pitchFamily="34" charset="0"/>
              </a:defRPr>
            </a:lvl4pPr>
            <a:lvl5pPr marL="1828800" defTabSz="457200">
              <a:defRPr>
                <a:solidFill>
                  <a:schemeClr val="tx1"/>
                </a:solidFill>
                <a:latin typeface="Arial" panose="020B0604020202020204" pitchFamily="34" charset="0"/>
                <a:cs typeface="Arial" panose="020B0604020202020204" pitchFamily="34" charset="0"/>
              </a:defRPr>
            </a:lvl5pPr>
            <a:lvl6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ts val="450"/>
              </a:spcAft>
              <a:buClr>
                <a:srgbClr val="660033"/>
              </a:buClr>
              <a:buSzPct val="80000"/>
            </a:pPr>
            <a:r>
              <a:rPr lang="en-US" altLang="en-US" sz="5500" dirty="0">
                <a:solidFill>
                  <a:srgbClr val="000000"/>
                </a:solidFill>
                <a:latin typeface="Arial "/>
              </a:rPr>
              <a:t>Exceptional Family Member Program</a:t>
            </a:r>
          </a:p>
          <a:p>
            <a:pPr algn="ctr">
              <a:spcBef>
                <a:spcPct val="20000"/>
              </a:spcBef>
              <a:spcAft>
                <a:spcPts val="450"/>
              </a:spcAft>
              <a:buClr>
                <a:srgbClr val="660033"/>
              </a:buClr>
              <a:buSzPct val="80000"/>
            </a:pPr>
            <a:endParaRPr lang="en-US" altLang="en-US" sz="1500" dirty="0">
              <a:solidFill>
                <a:srgbClr val="000000"/>
              </a:solidFill>
              <a:latin typeface="Arial "/>
            </a:endParaRPr>
          </a:p>
          <a:p>
            <a:pPr algn="ctr">
              <a:spcBef>
                <a:spcPct val="20000"/>
              </a:spcBef>
              <a:spcAft>
                <a:spcPts val="450"/>
              </a:spcAft>
              <a:buClr>
                <a:srgbClr val="660033"/>
              </a:buClr>
              <a:buSzPct val="80000"/>
            </a:pPr>
            <a:r>
              <a:rPr lang="en-US" altLang="en-US" sz="4875" dirty="0">
                <a:solidFill>
                  <a:srgbClr val="000000"/>
                </a:solidFill>
                <a:latin typeface="Arial "/>
              </a:rPr>
              <a:t> </a:t>
            </a:r>
          </a:p>
        </p:txBody>
      </p:sp>
    </p:spTree>
    <p:extLst>
      <p:ext uri="{BB962C8B-B14F-4D97-AF65-F5344CB8AC3E}">
        <p14:creationId xmlns:p14="http://schemas.microsoft.com/office/powerpoint/2010/main" val="239848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28DB4E6-4ACB-F328-D1AA-D82334C09214}"/>
              </a:ext>
            </a:extLst>
          </p:cNvPr>
          <p:cNvSpPr txBox="1">
            <a:spLocks/>
          </p:cNvSpPr>
          <p:nvPr/>
        </p:nvSpPr>
        <p:spPr bwMode="auto">
          <a:xfrm>
            <a:off x="457200" y="1320800"/>
            <a:ext cx="8229600" cy="482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5738" indent="-185738" algn="l" rtl="0" eaLnBrk="0" fontAlgn="base" hangingPunct="0">
              <a:spcBef>
                <a:spcPct val="20000"/>
              </a:spcBef>
              <a:spcAft>
                <a:spcPct val="0"/>
              </a:spcAft>
              <a:buChar char="•"/>
              <a:defRPr sz="1700">
                <a:solidFill>
                  <a:schemeClr val="tx1"/>
                </a:solidFill>
                <a:latin typeface="Arial" pitchFamily="34" charset="0"/>
                <a:ea typeface="+mn-ea"/>
                <a:cs typeface="Arial" pitchFamily="34" charset="0"/>
              </a:defRPr>
            </a:lvl1pPr>
            <a:lvl2pPr marL="404813" indent="-155575" algn="l" rtl="0" eaLnBrk="0" fontAlgn="base" hangingPunct="0">
              <a:spcBef>
                <a:spcPct val="20000"/>
              </a:spcBef>
              <a:spcAft>
                <a:spcPct val="0"/>
              </a:spcAft>
              <a:buChar char="–"/>
              <a:defRPr sz="1500">
                <a:solidFill>
                  <a:schemeClr val="tx1"/>
                </a:solidFill>
                <a:latin typeface="Arial" pitchFamily="34" charset="0"/>
                <a:cs typeface="Arial" pitchFamily="34" charset="0"/>
              </a:defRPr>
            </a:lvl2pPr>
            <a:lvl3pPr marL="623888" indent="-123825" algn="l" rtl="0" eaLnBrk="0" fontAlgn="base" hangingPunct="0">
              <a:spcBef>
                <a:spcPct val="20000"/>
              </a:spcBef>
              <a:spcAft>
                <a:spcPct val="0"/>
              </a:spcAft>
              <a:buChar char="•"/>
              <a:defRPr sz="1300">
                <a:solidFill>
                  <a:schemeClr val="tx1"/>
                </a:solidFill>
                <a:latin typeface="Arial" pitchFamily="34" charset="0"/>
                <a:cs typeface="Arial" pitchFamily="34" charset="0"/>
              </a:defRPr>
            </a:lvl3pPr>
            <a:lvl4pPr marL="873125" indent="-123825" algn="l" rtl="0" eaLnBrk="0" fontAlgn="base" hangingPunct="0">
              <a:spcBef>
                <a:spcPct val="20000"/>
              </a:spcBef>
              <a:spcAft>
                <a:spcPct val="0"/>
              </a:spcAft>
              <a:buChar char="–"/>
              <a:defRPr sz="1000">
                <a:solidFill>
                  <a:schemeClr val="tx1"/>
                </a:solidFill>
                <a:latin typeface="Arial" pitchFamily="34" charset="0"/>
                <a:cs typeface="Arial" pitchFamily="34" charset="0"/>
              </a:defRPr>
            </a:lvl4pPr>
            <a:lvl5pPr marL="1122363" indent="-123825" algn="l" rtl="0" eaLnBrk="0" fontAlgn="base" hangingPunct="0">
              <a:spcBef>
                <a:spcPct val="20000"/>
              </a:spcBef>
              <a:spcAft>
                <a:spcPct val="0"/>
              </a:spcAft>
              <a:buChar char="»"/>
              <a:defRPr sz="1000">
                <a:solidFill>
                  <a:schemeClr val="tx1"/>
                </a:solidFill>
                <a:latin typeface="Arial" pitchFamily="34" charset="0"/>
                <a:cs typeface="Arial" pitchFamily="34" charset="0"/>
              </a:defRPr>
            </a:lvl5pPr>
            <a:lvl6pPr marL="1372885" indent="-124808" algn="l" rtl="0" eaLnBrk="1" fontAlgn="base" hangingPunct="1">
              <a:spcBef>
                <a:spcPct val="20000"/>
              </a:spcBef>
              <a:spcAft>
                <a:spcPct val="0"/>
              </a:spcAft>
              <a:buChar char="»"/>
              <a:defRPr sz="1092">
                <a:solidFill>
                  <a:schemeClr val="tx1"/>
                </a:solidFill>
                <a:latin typeface="+mn-lt"/>
              </a:defRPr>
            </a:lvl6pPr>
            <a:lvl7pPr marL="1622500" indent="-124808" algn="l" rtl="0" eaLnBrk="1" fontAlgn="base" hangingPunct="1">
              <a:spcBef>
                <a:spcPct val="20000"/>
              </a:spcBef>
              <a:spcAft>
                <a:spcPct val="0"/>
              </a:spcAft>
              <a:buChar char="»"/>
              <a:defRPr sz="1092">
                <a:solidFill>
                  <a:schemeClr val="tx1"/>
                </a:solidFill>
                <a:latin typeface="+mn-lt"/>
              </a:defRPr>
            </a:lvl7pPr>
            <a:lvl8pPr marL="1872116" indent="-124808" algn="l" rtl="0" eaLnBrk="1" fontAlgn="base" hangingPunct="1">
              <a:spcBef>
                <a:spcPct val="20000"/>
              </a:spcBef>
              <a:spcAft>
                <a:spcPct val="0"/>
              </a:spcAft>
              <a:buChar char="»"/>
              <a:defRPr sz="1092">
                <a:solidFill>
                  <a:schemeClr val="tx1"/>
                </a:solidFill>
                <a:latin typeface="+mn-lt"/>
              </a:defRPr>
            </a:lvl8pPr>
            <a:lvl9pPr marL="2121732" indent="-124808" algn="l" rtl="0" eaLnBrk="1" fontAlgn="base" hangingPunct="1">
              <a:spcBef>
                <a:spcPct val="20000"/>
              </a:spcBef>
              <a:spcAft>
                <a:spcPct val="0"/>
              </a:spcAft>
              <a:buChar char="»"/>
              <a:defRPr sz="1092">
                <a:solidFill>
                  <a:schemeClr val="tx1"/>
                </a:solidFill>
                <a:latin typeface="+mn-lt"/>
              </a:defRPr>
            </a:lvl9pPr>
          </a:lstStyle>
          <a:p>
            <a:pPr>
              <a:defRPr/>
            </a:pPr>
            <a:endParaRPr lang="en-US" altLang="en-US" sz="1600" kern="0" dirty="0"/>
          </a:p>
          <a:p>
            <a:pPr>
              <a:defRPr/>
            </a:pPr>
            <a:r>
              <a:rPr lang="en-US" altLang="en-US" sz="1600" b="1" kern="0" dirty="0">
                <a:highlight>
                  <a:srgbClr val="FFFF00"/>
                </a:highlight>
              </a:rPr>
              <a:t>July 15</a:t>
            </a:r>
            <a:r>
              <a:rPr lang="en-US" altLang="en-US" sz="1600" b="1" kern="0" baseline="30000" dirty="0">
                <a:highlight>
                  <a:srgbClr val="FFFF00"/>
                </a:highlight>
              </a:rPr>
              <a:t>th</a:t>
            </a:r>
            <a:r>
              <a:rPr lang="en-US" altLang="en-US" sz="1600" b="1" kern="0" dirty="0">
                <a:highlight>
                  <a:srgbClr val="FFFF00"/>
                </a:highlight>
              </a:rPr>
              <a:t> 2024 EFMP Medical office is moving to WBAMC </a:t>
            </a:r>
            <a:r>
              <a:rPr lang="en-US" altLang="en-US" sz="1600" b="1" kern="0" dirty="0"/>
              <a:t>(18511 Highlander Medics Street) </a:t>
            </a:r>
          </a:p>
          <a:p>
            <a:pPr>
              <a:defRPr/>
            </a:pPr>
            <a:r>
              <a:rPr lang="en-US" altLang="en-US" sz="1600" b="1" kern="0"/>
              <a:t>3</a:t>
            </a:r>
            <a:r>
              <a:rPr lang="en-US" altLang="en-US" sz="1600" b="1" kern="0" baseline="30000"/>
              <a:t>rd</a:t>
            </a:r>
            <a:r>
              <a:rPr lang="en-US" altLang="en-US" sz="1600" b="1" kern="0"/>
              <a:t> Floor West Clinic</a:t>
            </a:r>
            <a:endParaRPr lang="en-US" altLang="en-US" sz="1200" b="1" kern="0" dirty="0"/>
          </a:p>
          <a:p>
            <a:pPr>
              <a:defRPr/>
            </a:pPr>
            <a:r>
              <a:rPr lang="en-US" altLang="en-US" sz="1600" kern="0" dirty="0"/>
              <a:t>Dual coverage (Mendoza and WBAMC) EFMP Medical Services will be available July 1</a:t>
            </a:r>
            <a:r>
              <a:rPr lang="en-US" altLang="en-US" sz="1600" kern="0" baseline="30000" dirty="0"/>
              <a:t>st</a:t>
            </a:r>
            <a:r>
              <a:rPr lang="en-US" altLang="en-US" sz="1600" kern="0" dirty="0"/>
              <a:t> – July 12</a:t>
            </a:r>
            <a:r>
              <a:rPr lang="en-US" altLang="en-US" sz="1600" kern="0" baseline="30000" dirty="0"/>
              <a:t>th</a:t>
            </a:r>
            <a:r>
              <a:rPr lang="en-US" altLang="en-US" sz="1600" kern="0" dirty="0"/>
              <a:t>. </a:t>
            </a:r>
          </a:p>
          <a:p>
            <a:pPr>
              <a:defRPr/>
            </a:pPr>
            <a:r>
              <a:rPr lang="en-US" altLang="en-US" sz="1600" kern="0" dirty="0"/>
              <a:t>WBAMC and 1AD PAO messaging online/ social media</a:t>
            </a:r>
          </a:p>
          <a:p>
            <a:pPr marL="0" indent="0">
              <a:buNone/>
              <a:defRPr/>
            </a:pPr>
            <a:endParaRPr lang="en-US" altLang="en-US" sz="1600" kern="0" dirty="0"/>
          </a:p>
          <a:p>
            <a:pPr>
              <a:defRPr/>
            </a:pPr>
            <a:r>
              <a:rPr lang="en-US" altLang="en-US" sz="1600" b="1" kern="0" dirty="0">
                <a:highlight>
                  <a:srgbClr val="FFFF00"/>
                </a:highlight>
              </a:rPr>
              <a:t>NEW OFFICE HOURS: Effective 15JUL2024</a:t>
            </a:r>
          </a:p>
          <a:p>
            <a:pPr>
              <a:defRPr/>
            </a:pPr>
            <a:r>
              <a:rPr lang="en-US" altLang="en-US" sz="1600" kern="0" dirty="0"/>
              <a:t>Monday- Thursday 0730-1530, front desk is </a:t>
            </a:r>
            <a:r>
              <a:rPr lang="en-US" altLang="en-US" sz="1600" b="1" i="1" kern="0" dirty="0"/>
              <a:t>open</a:t>
            </a:r>
            <a:r>
              <a:rPr lang="en-US" altLang="en-US" sz="1600" kern="0" dirty="0"/>
              <a:t> for lunch.</a:t>
            </a:r>
          </a:p>
          <a:p>
            <a:pPr lvl="1">
              <a:defRPr/>
            </a:pPr>
            <a:r>
              <a:rPr lang="en-US" altLang="en-US" sz="1400" kern="0" dirty="0"/>
              <a:t>Closed 2</a:t>
            </a:r>
            <a:r>
              <a:rPr lang="en-US" altLang="en-US" sz="1400" kern="0" baseline="30000" dirty="0"/>
              <a:t>nd</a:t>
            </a:r>
            <a:r>
              <a:rPr lang="en-US" altLang="en-US" sz="1400" kern="0" dirty="0"/>
              <a:t> and 4</a:t>
            </a:r>
            <a:r>
              <a:rPr lang="en-US" altLang="en-US" sz="1400" kern="0" baseline="30000" dirty="0"/>
              <a:t>th</a:t>
            </a:r>
            <a:r>
              <a:rPr lang="en-US" altLang="en-US" sz="1400" kern="0" dirty="0"/>
              <a:t> Thursday/ month (1300-1600) </a:t>
            </a:r>
          </a:p>
          <a:p>
            <a:pPr lvl="1">
              <a:defRPr/>
            </a:pPr>
            <a:r>
              <a:rPr lang="en-US" altLang="en-US" sz="1400" kern="0" dirty="0"/>
              <a:t>Closed on Fridays/ Federal Holidays</a:t>
            </a:r>
          </a:p>
          <a:p>
            <a:pPr marL="249238" lvl="1" indent="0">
              <a:buNone/>
              <a:defRPr/>
            </a:pPr>
            <a:endParaRPr lang="en-US" altLang="en-US" sz="1400" kern="0" dirty="0"/>
          </a:p>
          <a:p>
            <a:pPr>
              <a:defRPr/>
            </a:pPr>
            <a:r>
              <a:rPr lang="en-US" altLang="en-US" sz="1600" b="1" kern="0" dirty="0"/>
              <a:t>Walk-ins are welcome</a:t>
            </a:r>
          </a:p>
          <a:p>
            <a:pPr>
              <a:defRPr/>
            </a:pPr>
            <a:r>
              <a:rPr lang="en-US" altLang="en-US" sz="1600" kern="0" dirty="0"/>
              <a:t>EFMP Medical Email- </a:t>
            </a:r>
            <a:r>
              <a:rPr lang="en-US" altLang="en-US" sz="1600" b="1" i="1" kern="0" dirty="0"/>
              <a:t>is active</a:t>
            </a:r>
            <a:r>
              <a:rPr lang="en-US" altLang="en-US" sz="1600" kern="0" dirty="0"/>
              <a:t>/ does not accept PII/ PHI</a:t>
            </a:r>
          </a:p>
          <a:p>
            <a:pPr lvl="2">
              <a:defRPr/>
            </a:pPr>
            <a:r>
              <a:rPr lang="en-US" altLang="en-US" sz="1400" kern="0" dirty="0">
                <a:hlinkClick r:id="rId2"/>
              </a:rPr>
              <a:t>wbamc.mbx.efmp@health.mil</a:t>
            </a:r>
            <a:endParaRPr lang="en-US" altLang="en-US" sz="1400" kern="0" dirty="0"/>
          </a:p>
          <a:p>
            <a:pPr marL="249238" lvl="1" indent="0">
              <a:buNone/>
              <a:defRPr/>
            </a:pPr>
            <a:r>
              <a:rPr lang="en-US" altLang="en-US" sz="1600" kern="0" dirty="0"/>
              <a:t>EFMP Medical Voicemail 915-742-3715</a:t>
            </a:r>
          </a:p>
          <a:p>
            <a:pPr>
              <a:defRPr/>
            </a:pPr>
            <a:endParaRPr lang="en-US" altLang="en-US" sz="1600" b="1" kern="0" dirty="0"/>
          </a:p>
          <a:p>
            <a:pPr marL="249238" lvl="1" indent="0">
              <a:buNone/>
              <a:defRPr/>
            </a:pPr>
            <a:endParaRPr lang="en-US" altLang="en-US" sz="1400" b="1" kern="0" dirty="0"/>
          </a:p>
          <a:p>
            <a:pPr>
              <a:defRPr/>
            </a:pPr>
            <a:endParaRPr lang="en-US" altLang="en-US" sz="1600" kern="0" dirty="0"/>
          </a:p>
          <a:p>
            <a:pPr lvl="1">
              <a:defRPr/>
            </a:pPr>
            <a:r>
              <a:rPr lang="en-US" altLang="en-US" sz="1600" kern="0" dirty="0"/>
              <a:t> </a:t>
            </a:r>
          </a:p>
          <a:p>
            <a:pPr marL="0" indent="0">
              <a:buNone/>
              <a:defRPr/>
            </a:pPr>
            <a:endParaRPr lang="en-US" altLang="en-US" sz="1600" kern="0" dirty="0"/>
          </a:p>
          <a:p>
            <a:pPr>
              <a:defRPr/>
            </a:pPr>
            <a:r>
              <a:rPr lang="en-US" altLang="en-US" sz="1600" b="1" kern="0" dirty="0"/>
              <a:t>EFMP Family Brief</a:t>
            </a:r>
          </a:p>
          <a:p>
            <a:pPr lvl="1">
              <a:defRPr/>
            </a:pPr>
            <a:r>
              <a:rPr lang="en-US" altLang="en-US" sz="1600" kern="0" dirty="0"/>
              <a:t>Currently paused due to low attendance</a:t>
            </a:r>
          </a:p>
          <a:p>
            <a:pPr marL="0" indent="0">
              <a:buNone/>
              <a:defRPr/>
            </a:pPr>
            <a:endParaRPr lang="en-US" altLang="en-US" sz="1600" kern="0" dirty="0"/>
          </a:p>
          <a:p>
            <a:pPr>
              <a:defRPr/>
            </a:pPr>
            <a:r>
              <a:rPr lang="en-US" altLang="en-US" sz="2000" b="1" kern="0" dirty="0"/>
              <a:t>We know the system, we CAN help!</a:t>
            </a:r>
          </a:p>
          <a:p>
            <a:pPr lvl="1">
              <a:defRPr/>
            </a:pPr>
            <a:r>
              <a:rPr lang="en-US" altLang="en-US" kern="0" dirty="0"/>
              <a:t>Request Travel Screening, Enrollment, Track EFMP account </a:t>
            </a:r>
            <a:r>
              <a:rPr lang="en-US" altLang="en-US" kern="0" dirty="0" err="1"/>
              <a:t>ect</a:t>
            </a:r>
            <a:r>
              <a:rPr lang="en-US" altLang="en-US" kern="0" dirty="0"/>
              <a:t>. Online @</a:t>
            </a:r>
          </a:p>
          <a:p>
            <a:pPr marL="249238" lvl="1" indent="0">
              <a:buNone/>
              <a:defRPr/>
            </a:pPr>
            <a:r>
              <a:rPr lang="en-US" altLang="en-US" kern="0" dirty="0">
                <a:hlinkClick r:id="rId3"/>
              </a:rPr>
              <a:t>https://www.efmp.army.mil</a:t>
            </a:r>
            <a:endParaRPr lang="en-US" altLang="en-US" kern="0" dirty="0"/>
          </a:p>
          <a:p>
            <a:pPr marL="249238" lvl="1" indent="0">
              <a:buNone/>
              <a:defRPr/>
            </a:pPr>
            <a:endParaRPr lang="en-US" altLang="en-US" kern="0" dirty="0"/>
          </a:p>
          <a:p>
            <a:pPr lvl="1">
              <a:defRPr/>
            </a:pPr>
            <a:endParaRPr lang="en-US" altLang="en-US" sz="2300" kern="0" dirty="0"/>
          </a:p>
        </p:txBody>
      </p:sp>
      <p:sp>
        <p:nvSpPr>
          <p:cNvPr id="3" name="Title 2">
            <a:extLst>
              <a:ext uri="{FF2B5EF4-FFF2-40B4-BE49-F238E27FC236}">
                <a16:creationId xmlns:a16="http://schemas.microsoft.com/office/drawing/2014/main" id="{1BCEF1BE-4821-97C1-FED8-D1C4C5CFD11E}"/>
              </a:ext>
            </a:extLst>
          </p:cNvPr>
          <p:cNvSpPr>
            <a:spLocks noGrp="1"/>
          </p:cNvSpPr>
          <p:nvPr>
            <p:ph type="title"/>
          </p:nvPr>
        </p:nvSpPr>
        <p:spPr/>
        <p:txBody>
          <a:bodyPr/>
          <a:lstStyle/>
          <a:p>
            <a:r>
              <a:rPr lang="en-US" dirty="0"/>
              <a:t>Exceptional Family Member Program </a:t>
            </a:r>
            <a:br>
              <a:rPr lang="en-US" dirty="0"/>
            </a:br>
            <a:r>
              <a:rPr lang="en-US" dirty="0"/>
              <a:t>(EFMP- Medical) is MOVING</a:t>
            </a:r>
          </a:p>
        </p:txBody>
      </p:sp>
    </p:spTree>
    <p:extLst>
      <p:ext uri="{BB962C8B-B14F-4D97-AF65-F5344CB8AC3E}">
        <p14:creationId xmlns:p14="http://schemas.microsoft.com/office/powerpoint/2010/main" val="2082699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5383213" cy="430213"/>
          </a:xfrm>
        </p:spPr>
        <p:txBody>
          <a:bodyPr>
            <a:normAutofit fontScale="90000"/>
          </a:bodyPr>
          <a:lstStyle/>
          <a:p>
            <a:pPr algn="ctr"/>
            <a:r>
              <a:rPr lang="en-US" b="1" dirty="0">
                <a:solidFill>
                  <a:schemeClr val="bg1"/>
                </a:solidFill>
              </a:rPr>
              <a:t>E-EFMP</a:t>
            </a:r>
          </a:p>
        </p:txBody>
      </p:sp>
      <p:sp>
        <p:nvSpPr>
          <p:cNvPr id="3" name="Text Placeholder 2"/>
          <p:cNvSpPr>
            <a:spLocks noGrp="1"/>
          </p:cNvSpPr>
          <p:nvPr>
            <p:ph type="body" idx="4294967295"/>
          </p:nvPr>
        </p:nvSpPr>
        <p:spPr>
          <a:xfrm>
            <a:off x="323510" y="516948"/>
            <a:ext cx="7962900" cy="5685069"/>
          </a:xfrm>
        </p:spPr>
        <p:txBody>
          <a:bodyPr>
            <a:normAutofit fontScale="62500" lnSpcReduction="20000"/>
          </a:bodyPr>
          <a:lstStyle/>
          <a:p>
            <a:pPr marL="0" indent="0" algn="ctr">
              <a:buNone/>
            </a:pPr>
            <a:r>
              <a:rPr lang="en-US" sz="2000"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E-EFMP</a:t>
            </a:r>
          </a:p>
          <a:p>
            <a:pPr marL="457200" lvl="1" indent="0">
              <a:buNone/>
            </a:pPr>
            <a:endParaRPr lang="en-US" sz="2100" dirty="0">
              <a:latin typeface=" Arial"/>
              <a:cs typeface="Arial" panose="020B0604020202020204" pitchFamily="34" charset="0"/>
            </a:endParaRPr>
          </a:p>
          <a:p>
            <a:r>
              <a:rPr lang="en-US" sz="2100" b="1" dirty="0">
                <a:latin typeface=" Arial"/>
                <a:cs typeface="Arial" panose="020B0604020202020204" pitchFamily="34" charset="0"/>
              </a:rPr>
              <a:t>CHALLENGES</a:t>
            </a:r>
          </a:p>
          <a:p>
            <a:pPr lvl="1">
              <a:buFont typeface="Arial" panose="020B0604020202020204" pitchFamily="34" charset="0"/>
              <a:buChar char="•"/>
            </a:pPr>
            <a:r>
              <a:rPr lang="en-US" sz="2100" dirty="0">
                <a:latin typeface=" Arial"/>
                <a:cs typeface="Arial" panose="020B0604020202020204" pitchFamily="34" charset="0"/>
              </a:rPr>
              <a:t>Telephone messages/ Voicemail/ Email response time</a:t>
            </a:r>
          </a:p>
          <a:p>
            <a:pPr lvl="2">
              <a:buFont typeface="Arial" panose="020B0604020202020204" pitchFamily="34" charset="0"/>
              <a:buChar char="•"/>
            </a:pPr>
            <a:r>
              <a:rPr lang="en-US" sz="1900" dirty="0">
                <a:latin typeface=" Arial"/>
                <a:cs typeface="Arial" panose="020B0604020202020204" pitchFamily="34" charset="0"/>
              </a:rPr>
              <a:t>Added 1 </a:t>
            </a:r>
            <a:r>
              <a:rPr lang="en-US" sz="1900" dirty="0" err="1">
                <a:latin typeface=" Arial"/>
                <a:cs typeface="Arial" panose="020B0604020202020204" pitchFamily="34" charset="0"/>
              </a:rPr>
              <a:t>RedCross</a:t>
            </a:r>
            <a:r>
              <a:rPr lang="en-US" sz="1900" dirty="0">
                <a:latin typeface=" Arial"/>
                <a:cs typeface="Arial" panose="020B0604020202020204" pitchFamily="34" charset="0"/>
              </a:rPr>
              <a:t> Volunteer; Added 1 ADSM</a:t>
            </a:r>
          </a:p>
          <a:p>
            <a:pPr lvl="2">
              <a:buFont typeface="Arial" panose="020B0604020202020204" pitchFamily="34" charset="0"/>
              <a:buChar char="•"/>
            </a:pPr>
            <a:r>
              <a:rPr lang="en-US" sz="1900" dirty="0">
                <a:latin typeface=" Arial"/>
                <a:cs typeface="Arial" panose="020B0604020202020204" pitchFamily="34" charset="0"/>
              </a:rPr>
              <a:t>Please ensure you leave a message and a contact number</a:t>
            </a:r>
          </a:p>
          <a:p>
            <a:pPr lvl="1">
              <a:buFont typeface="Arial" panose="020B0604020202020204" pitchFamily="34" charset="0"/>
              <a:buChar char="•"/>
            </a:pPr>
            <a:r>
              <a:rPr lang="en-US" sz="2100" dirty="0">
                <a:latin typeface=" Arial"/>
                <a:cs typeface="Arial" panose="020B0604020202020204" pitchFamily="34" charset="0"/>
              </a:rPr>
              <a:t>Education support for EFMP FMs during PCS season/ Navigation with OCONUS moves</a:t>
            </a:r>
          </a:p>
          <a:p>
            <a:pPr lvl="2">
              <a:buFont typeface="Arial" panose="020B0604020202020204" pitchFamily="34" charset="0"/>
              <a:buChar char="•"/>
            </a:pPr>
            <a:r>
              <a:rPr lang="en-US" sz="1900" dirty="0">
                <a:latin typeface=" Arial"/>
                <a:cs typeface="Arial" panose="020B0604020202020204" pitchFamily="34" charset="0"/>
              </a:rPr>
              <a:t>ACS System Navigators can assist</a:t>
            </a:r>
          </a:p>
          <a:p>
            <a:pPr lvl="2">
              <a:buFont typeface="Arial" panose="020B0604020202020204" pitchFamily="34" charset="0"/>
              <a:buChar char="•"/>
            </a:pPr>
            <a:r>
              <a:rPr lang="en-US" sz="1900" dirty="0">
                <a:latin typeface=" Arial"/>
                <a:cs typeface="Arial" panose="020B0604020202020204" pitchFamily="34" charset="0"/>
              </a:rPr>
              <a:t>1 system navigator is assigned per BDE </a:t>
            </a:r>
          </a:p>
          <a:p>
            <a:pPr lvl="1">
              <a:buFont typeface="Arial" panose="020B0604020202020204" pitchFamily="34" charset="0"/>
              <a:buChar char="•"/>
            </a:pPr>
            <a:r>
              <a:rPr lang="en-US" sz="2100" dirty="0">
                <a:latin typeface=" Arial"/>
                <a:cs typeface="Arial" panose="020B0604020202020204" pitchFamily="34" charset="0"/>
              </a:rPr>
              <a:t>ATC in MTF and network for EFMP appt </a:t>
            </a:r>
          </a:p>
          <a:p>
            <a:pPr lvl="2">
              <a:buFont typeface="Arial" panose="020B0604020202020204" pitchFamily="34" charset="0"/>
              <a:buChar char="•"/>
            </a:pPr>
            <a:r>
              <a:rPr lang="en-US" dirty="0">
                <a:latin typeface=" Arial"/>
                <a:cs typeface="Arial" panose="020B0604020202020204" pitchFamily="34" charset="0"/>
              </a:rPr>
              <a:t>Added ADSM NCM (through July)</a:t>
            </a:r>
          </a:p>
          <a:p>
            <a:pPr lvl="2">
              <a:buFont typeface="Arial" panose="020B0604020202020204" pitchFamily="34" charset="0"/>
              <a:buChar char="•"/>
            </a:pPr>
            <a:r>
              <a:rPr lang="en-US" dirty="0">
                <a:latin typeface=" Arial"/>
                <a:cs typeface="Arial" panose="020B0604020202020204" pitchFamily="34" charset="0"/>
              </a:rPr>
              <a:t>EFMP NCM/ Medical Director and Deputy level assist for appointments in MTF/ Network</a:t>
            </a:r>
          </a:p>
          <a:p>
            <a:pPr lvl="1">
              <a:buFont typeface="Arial" panose="020B0604020202020204" pitchFamily="34" charset="0"/>
              <a:buChar char="•"/>
            </a:pPr>
            <a:r>
              <a:rPr lang="en-US" sz="2100" dirty="0">
                <a:latin typeface=" Arial"/>
                <a:cs typeface="Arial" panose="020B0604020202020204" pitchFamily="34" charset="0"/>
              </a:rPr>
              <a:t>Closing referrals **</a:t>
            </a:r>
          </a:p>
          <a:p>
            <a:pPr lvl="1">
              <a:buFont typeface="Arial" panose="020B0604020202020204" pitchFamily="34" charset="0"/>
              <a:buChar char="•"/>
            </a:pPr>
            <a:r>
              <a:rPr lang="en-US" sz="2100" dirty="0">
                <a:latin typeface=" Arial"/>
                <a:cs typeface="Arial" panose="020B0604020202020204" pitchFamily="34" charset="0"/>
              </a:rPr>
              <a:t>Timeline for packet processing</a:t>
            </a:r>
          </a:p>
          <a:p>
            <a:pPr lvl="2">
              <a:buFont typeface="Arial" panose="020B0604020202020204" pitchFamily="34" charset="0"/>
              <a:buChar char="•"/>
            </a:pPr>
            <a:r>
              <a:rPr lang="en-US" sz="1900" dirty="0">
                <a:latin typeface=" Arial"/>
                <a:cs typeface="Arial" panose="020B0604020202020204" pitchFamily="34" charset="0"/>
              </a:rPr>
              <a:t>Unaware of process</a:t>
            </a:r>
          </a:p>
          <a:p>
            <a:pPr lvl="2">
              <a:buFont typeface="Arial" panose="020B0604020202020204" pitchFamily="34" charset="0"/>
              <a:buChar char="•"/>
            </a:pPr>
            <a:r>
              <a:rPr lang="en-US" sz="1900" dirty="0">
                <a:latin typeface=" Arial"/>
                <a:cs typeface="Arial" panose="020B0604020202020204" pitchFamily="34" charset="0"/>
              </a:rPr>
              <a:t>EFMP Medical, MRC-W, OCONUS location</a:t>
            </a:r>
          </a:p>
          <a:p>
            <a:pPr lvl="2">
              <a:buFont typeface="Arial" panose="020B0604020202020204" pitchFamily="34" charset="0"/>
              <a:buChar char="•"/>
            </a:pPr>
            <a:r>
              <a:rPr lang="en-US" sz="1900" dirty="0">
                <a:latin typeface=" Arial"/>
                <a:cs typeface="Arial" panose="020B0604020202020204" pitchFamily="34" charset="0"/>
              </a:rPr>
              <a:t>Proactive approach with 1AD engagement for 12mo glidepath for upcoming movers/ </a:t>
            </a:r>
            <a:r>
              <a:rPr lang="en-US" sz="1900" dirty="0" err="1">
                <a:latin typeface=" Arial"/>
                <a:cs typeface="Arial" panose="020B0604020202020204" pitchFamily="34" charset="0"/>
              </a:rPr>
              <a:t>NCOCoE</a:t>
            </a:r>
            <a:endParaRPr lang="en-US" sz="1900" dirty="0">
              <a:latin typeface=" Arial"/>
              <a:cs typeface="Arial" panose="020B0604020202020204" pitchFamily="34" charset="0"/>
            </a:endParaRPr>
          </a:p>
          <a:p>
            <a:pPr lvl="1">
              <a:buFont typeface="Arial" panose="020B0604020202020204" pitchFamily="34" charset="0"/>
              <a:buChar char="•"/>
            </a:pPr>
            <a:r>
              <a:rPr lang="en-US" sz="2100" dirty="0">
                <a:latin typeface=" Arial"/>
                <a:cs typeface="Arial" panose="020B0604020202020204" pitchFamily="34" charset="0"/>
              </a:rPr>
              <a:t>General Education about E-EFMP system</a:t>
            </a:r>
          </a:p>
          <a:p>
            <a:pPr lvl="2">
              <a:buFont typeface="Arial" panose="020B0604020202020204" pitchFamily="34" charset="0"/>
              <a:buChar char="•"/>
            </a:pPr>
            <a:r>
              <a:rPr lang="en-US" sz="1900" dirty="0">
                <a:latin typeface=" Arial"/>
                <a:cs typeface="Arial" panose="020B0604020202020204" pitchFamily="34" charset="0"/>
              </a:rPr>
              <a:t>Embedded education modules in E-EFMP once you log on</a:t>
            </a:r>
          </a:p>
          <a:p>
            <a:pPr lvl="2">
              <a:buFont typeface="Arial" panose="020B0604020202020204" pitchFamily="34" charset="0"/>
              <a:buChar char="•"/>
            </a:pPr>
            <a:r>
              <a:rPr lang="en-US" sz="1900" dirty="0">
                <a:latin typeface=" Arial"/>
                <a:cs typeface="Arial" panose="020B0604020202020204" pitchFamily="34" charset="0"/>
              </a:rPr>
              <a:t>Possible return of family brief during high volume time</a:t>
            </a:r>
          </a:p>
          <a:p>
            <a:pPr lvl="1">
              <a:buFont typeface="Arial" panose="020B0604020202020204" pitchFamily="34" charset="0"/>
              <a:buChar char="•"/>
            </a:pPr>
            <a:r>
              <a:rPr lang="en-US" sz="2100" dirty="0">
                <a:latin typeface=" Arial"/>
                <a:cs typeface="Arial" panose="020B0604020202020204" pitchFamily="34" charset="0"/>
              </a:rPr>
              <a:t>Annually, PCMs should be checking for qualified EFMP conditions **</a:t>
            </a:r>
          </a:p>
          <a:p>
            <a:pPr lvl="2">
              <a:buFont typeface="Arial" panose="020B0604020202020204" pitchFamily="34" charset="0"/>
              <a:buChar char="•"/>
            </a:pPr>
            <a:r>
              <a:rPr lang="en-US" sz="1900" dirty="0">
                <a:latin typeface=" Arial"/>
                <a:cs typeface="Arial" panose="020B0604020202020204" pitchFamily="34" charset="0"/>
              </a:rPr>
              <a:t>EFMP Medical provides annual training to PCMs and Specialty Providers </a:t>
            </a:r>
          </a:p>
          <a:p>
            <a:pPr lvl="1">
              <a:buFont typeface="Arial" panose="020B0604020202020204" pitchFamily="34" charset="0"/>
              <a:buChar char="•"/>
            </a:pPr>
            <a:r>
              <a:rPr lang="en-US" sz="2100" dirty="0">
                <a:latin typeface=" Arial"/>
                <a:cs typeface="Arial" panose="020B0604020202020204" pitchFamily="34" charset="0"/>
              </a:rPr>
              <a:t>DS Logon for FMs/ Q&amp;A factsheet available at the EFMP front desk and online tricare.com (</a:t>
            </a:r>
            <a:r>
              <a:rPr lang="en-US" sz="2100" dirty="0">
                <a:latin typeface=" Arial"/>
                <a:hlinkClick r:id="rId3"/>
              </a:rPr>
              <a:t>Using a DS Logon | TRICARE</a:t>
            </a:r>
            <a:r>
              <a:rPr lang="en-US" sz="2100" dirty="0">
                <a:latin typeface=" Arial"/>
              </a:rPr>
              <a:t>  )</a:t>
            </a:r>
          </a:p>
          <a:p>
            <a:pPr lvl="2">
              <a:buFont typeface="Arial" panose="020B0604020202020204" pitchFamily="34" charset="0"/>
              <a:buChar char="•"/>
            </a:pPr>
            <a:r>
              <a:rPr lang="en-US" sz="2100" dirty="0">
                <a:latin typeface=" Arial"/>
                <a:cs typeface="Arial" panose="020B0604020202020204" pitchFamily="34" charset="0"/>
              </a:rPr>
              <a:t>SM can create a DS logon for dependents with unique email address</a:t>
            </a:r>
          </a:p>
          <a:p>
            <a:pPr marL="914378" lvl="2" indent="0">
              <a:buNone/>
            </a:pPr>
            <a:r>
              <a:rPr lang="en-US" sz="2100" dirty="0">
                <a:latin typeface=" Arial"/>
                <a:cs typeface="Arial" panose="020B0604020202020204" pitchFamily="34" charset="0"/>
              </a:rPr>
              <a:t> </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773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Placeholder 3"/>
          <p:cNvSpPr txBox="1">
            <a:spLocks/>
          </p:cNvSpPr>
          <p:nvPr/>
        </p:nvSpPr>
        <p:spPr bwMode="auto">
          <a:xfrm>
            <a:off x="436227" y="1899089"/>
            <a:ext cx="7734650" cy="13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457200" defTabSz="457200">
              <a:defRPr>
                <a:solidFill>
                  <a:schemeClr val="tx1"/>
                </a:solidFill>
                <a:latin typeface="Arial" panose="020B0604020202020204" pitchFamily="34" charset="0"/>
                <a:cs typeface="Arial" panose="020B0604020202020204" pitchFamily="34" charset="0"/>
              </a:defRPr>
            </a:lvl2pPr>
            <a:lvl3pPr marL="914400" defTabSz="457200">
              <a:defRPr>
                <a:solidFill>
                  <a:schemeClr val="tx1"/>
                </a:solidFill>
                <a:latin typeface="Arial" panose="020B0604020202020204" pitchFamily="34" charset="0"/>
                <a:cs typeface="Arial" panose="020B0604020202020204" pitchFamily="34" charset="0"/>
              </a:defRPr>
            </a:lvl3pPr>
            <a:lvl4pPr marL="1371600" defTabSz="457200">
              <a:defRPr>
                <a:solidFill>
                  <a:schemeClr val="tx1"/>
                </a:solidFill>
                <a:latin typeface="Arial" panose="020B0604020202020204" pitchFamily="34" charset="0"/>
                <a:cs typeface="Arial" panose="020B0604020202020204" pitchFamily="34" charset="0"/>
              </a:defRPr>
            </a:lvl4pPr>
            <a:lvl5pPr marL="1828800" defTabSz="457200">
              <a:defRPr>
                <a:solidFill>
                  <a:schemeClr val="tx1"/>
                </a:solidFill>
                <a:latin typeface="Arial" panose="020B0604020202020204" pitchFamily="34" charset="0"/>
                <a:cs typeface="Arial" panose="020B0604020202020204" pitchFamily="34" charset="0"/>
              </a:defRPr>
            </a:lvl5pPr>
            <a:lvl6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ts val="450"/>
              </a:spcAft>
              <a:buClr>
                <a:srgbClr val="660033"/>
              </a:buClr>
              <a:buSzPct val="80000"/>
            </a:pPr>
            <a:r>
              <a:rPr lang="en-US" altLang="en-US" sz="5500" dirty="0">
                <a:solidFill>
                  <a:srgbClr val="000000"/>
                </a:solidFill>
                <a:latin typeface="Arial "/>
              </a:rPr>
              <a:t>TRICARE/DME</a:t>
            </a:r>
          </a:p>
          <a:p>
            <a:pPr algn="ctr">
              <a:spcBef>
                <a:spcPct val="20000"/>
              </a:spcBef>
              <a:spcAft>
                <a:spcPts val="450"/>
              </a:spcAft>
              <a:buClr>
                <a:srgbClr val="660033"/>
              </a:buClr>
              <a:buSzPct val="80000"/>
            </a:pPr>
            <a:endParaRPr lang="en-US" altLang="en-US" sz="1500" dirty="0">
              <a:solidFill>
                <a:srgbClr val="000000"/>
              </a:solidFill>
              <a:latin typeface="Arial "/>
            </a:endParaRPr>
          </a:p>
          <a:p>
            <a:pPr algn="ctr">
              <a:spcBef>
                <a:spcPct val="20000"/>
              </a:spcBef>
              <a:spcAft>
                <a:spcPts val="450"/>
              </a:spcAft>
              <a:buClr>
                <a:srgbClr val="660033"/>
              </a:buClr>
              <a:buSzPct val="80000"/>
            </a:pPr>
            <a:r>
              <a:rPr lang="en-US" altLang="en-US" sz="4875" dirty="0">
                <a:solidFill>
                  <a:srgbClr val="000000"/>
                </a:solidFill>
                <a:latin typeface="Arial "/>
              </a:rPr>
              <a:t> </a:t>
            </a:r>
          </a:p>
        </p:txBody>
      </p:sp>
    </p:spTree>
    <p:extLst>
      <p:ext uri="{BB962C8B-B14F-4D97-AF65-F5344CB8AC3E}">
        <p14:creationId xmlns:p14="http://schemas.microsoft.com/office/powerpoint/2010/main" val="859622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CARE is available worldwide and managed regionally. There are two TRICARE regions in the United States—TRICARE East and TRICARE West—and one overseas region with three areas—TRICARE Eurasia-Africa, TRICARE Latin America and Canada, and TRICARE Pacific. Benefits are the same regardless of where you live, but there are different customer service contacts for each region.&#10;Health Net Federal Services, LLC administers the benefit in the West Region and Humana Military administers the benefit in the East Region. Both regional contractors partner with the Military Health System to provide health, medical, and administrative support including customer service, claims processing, and prior authorizations for certain health care services. &#10;Contact information for each region will be provided at the end of this presentation.&#10;Each regional contractor has a website and call center to help with your questions.&#10;Separate contractors administer TRICARE’s dental and pharmacy benefits. &#10;" title="TRICARE Stateside Reg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hidden="1"/>
          <p:cNvSpPr>
            <a:spLocks noGrp="1"/>
          </p:cNvSpPr>
          <p:nvPr>
            <p:ph type="title" idx="4294967295"/>
          </p:nvPr>
        </p:nvSpPr>
        <p:spPr>
          <a:xfrm>
            <a:off x="0" y="177800"/>
            <a:ext cx="8229600" cy="1143000"/>
          </a:xfrm>
        </p:spPr>
        <p:txBody>
          <a:bodyPr/>
          <a:lstStyle/>
          <a:p>
            <a:r>
              <a:rPr lang="en-US" dirty="0"/>
              <a:t>TRICARE Stateside Regions</a:t>
            </a:r>
          </a:p>
        </p:txBody>
      </p:sp>
    </p:spTree>
    <p:extLst>
      <p:ext uri="{BB962C8B-B14F-4D97-AF65-F5344CB8AC3E}">
        <p14:creationId xmlns:p14="http://schemas.microsoft.com/office/powerpoint/2010/main" val="4265811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 must be registered in the Defense Enrollment Eligibility Reporting System, or DEERS, to use TRICARE. DEERS is a database of service members and dependents worldwide who are eligible for military benefits. After you are registered in DEERS, you can get a uniformed services ID card. &#10;Sponsors are automatically registered in DEERS. &#10;Sponsors must add their family members in DEERS for them to use TRICARE. If a sponsor is not available, a person with power of attorney from the sponsor may add family members to DEERS. &#10;To add family members, go to an ID card office. You can find an office at www.dmdc.osd.mil/rsl. &#10;You must have appropriate paperwork, such as a marriage certificate, birth certificate and/or adoption papers. &#10;Once added, family members age 18 and older may update their own contact information. &#10;You must update DEERS when you have life changes, such as moving, getting married or divorced, or adopting or having a child. &#10;Check your eligibility and update your contact information at http://milconnect.dmdc.osd.mil. You can also update your information by phone or fax or by going to an ID card office. &#10;For more information, visit www.tricare.mil/deers.&#10;" title="Keep DEERS Information Up To D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hidden="1"/>
          <p:cNvSpPr>
            <a:spLocks noGrp="1"/>
          </p:cNvSpPr>
          <p:nvPr>
            <p:ph type="title" idx="4294967295"/>
          </p:nvPr>
        </p:nvSpPr>
        <p:spPr>
          <a:xfrm>
            <a:off x="0" y="177800"/>
            <a:ext cx="8229600" cy="1143000"/>
          </a:xfrm>
        </p:spPr>
        <p:txBody>
          <a:bodyPr/>
          <a:lstStyle/>
          <a:p>
            <a:r>
              <a:rPr lang="en-US" dirty="0"/>
              <a:t>Keep DEERS Information</a:t>
            </a:r>
            <a:r>
              <a:rPr lang="en-US" baseline="0" dirty="0"/>
              <a:t> Up To Date</a:t>
            </a:r>
            <a:endParaRPr lang="en-US" dirty="0"/>
          </a:p>
        </p:txBody>
      </p:sp>
    </p:spTree>
    <p:extLst>
      <p:ext uri="{BB962C8B-B14F-4D97-AF65-F5344CB8AC3E}">
        <p14:creationId xmlns:p14="http://schemas.microsoft.com/office/powerpoint/2010/main" val="203808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252457" y="839408"/>
            <a:ext cx="8799264" cy="2589592"/>
          </a:xfrm>
          <a:prstGeom prst="rect">
            <a:avLst/>
          </a:prstGeom>
        </p:spPr>
        <p:txBody>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fontAlgn="auto">
              <a:buClrTx/>
              <a:defRPr/>
            </a:pPr>
            <a:endParaRPr lang="en-US" b="1" dirty="0">
              <a:solidFill>
                <a:schemeClr val="tx1"/>
              </a:solidFill>
              <a:latin typeface="Arial "/>
            </a:endParaRPr>
          </a:p>
          <a:p>
            <a:pPr fontAlgn="auto">
              <a:buClrTx/>
              <a:defRPr/>
            </a:pPr>
            <a:r>
              <a:rPr lang="en-US" sz="1900" b="1" dirty="0">
                <a:solidFill>
                  <a:schemeClr val="tx1"/>
                </a:solidFill>
                <a:latin typeface="Arial "/>
              </a:rPr>
              <a:t>19 Jun 2024 – </a:t>
            </a:r>
            <a:r>
              <a:rPr lang="en-US" sz="1900" b="1">
                <a:solidFill>
                  <a:schemeClr val="tx1"/>
                </a:solidFill>
                <a:latin typeface="Arial "/>
              </a:rPr>
              <a:t>Juneteenth Holiday – all outpatient services closed</a:t>
            </a:r>
            <a:endParaRPr lang="en-US" sz="1900" b="1" dirty="0">
              <a:solidFill>
                <a:schemeClr val="tx1"/>
              </a:solidFill>
              <a:latin typeface="Arial "/>
            </a:endParaRPr>
          </a:p>
          <a:p>
            <a:pPr fontAlgn="auto">
              <a:buClrTx/>
              <a:defRPr/>
            </a:pPr>
            <a:r>
              <a:rPr lang="en-US" sz="1900" b="1" dirty="0">
                <a:solidFill>
                  <a:schemeClr val="tx1"/>
                </a:solidFill>
                <a:latin typeface="Arial "/>
              </a:rPr>
              <a:t>4 July 2024 – Independence Day Holiday – all outpatient services closed</a:t>
            </a:r>
          </a:p>
          <a:p>
            <a:pPr fontAlgn="auto">
              <a:buClrTx/>
              <a:defRPr/>
            </a:pPr>
            <a:endParaRPr lang="en-US" b="1" dirty="0">
              <a:solidFill>
                <a:schemeClr val="tx1"/>
              </a:solidFill>
              <a:latin typeface="Arial "/>
            </a:endParaRPr>
          </a:p>
          <a:p>
            <a:pPr fontAlgn="auto">
              <a:buClrTx/>
              <a:defRPr/>
            </a:pPr>
            <a:endParaRPr lang="en-US" b="1" dirty="0">
              <a:solidFill>
                <a:schemeClr val="tx1"/>
              </a:solidFill>
              <a:latin typeface="Arial "/>
            </a:endParaRPr>
          </a:p>
          <a:p>
            <a:pPr fontAlgn="auto">
              <a:buClrTx/>
              <a:defRPr/>
            </a:pPr>
            <a:endParaRPr lang="en-US" b="1" dirty="0">
              <a:solidFill>
                <a:schemeClr val="tx1"/>
              </a:solidFill>
              <a:latin typeface="Arial "/>
            </a:endParaRPr>
          </a:p>
          <a:p>
            <a:pPr fontAlgn="auto">
              <a:buClrTx/>
              <a:defRPr/>
            </a:pPr>
            <a:endParaRPr lang="en-US" sz="2000" dirty="0">
              <a:solidFill>
                <a:schemeClr val="tx1"/>
              </a:solidFill>
              <a:latin typeface="Arial "/>
            </a:endParaRPr>
          </a:p>
          <a:p>
            <a:pPr marL="342900" indent="-342900" fontAlgn="auto">
              <a:buClrTx/>
              <a:buFont typeface="Wingdings" panose="05000000000000000000" pitchFamily="2" charset="2"/>
              <a:buChar char="Ø"/>
              <a:defRPr/>
            </a:pPr>
            <a:endParaRPr lang="en-US" sz="2400" dirty="0">
              <a:solidFill>
                <a:schemeClr val="tx1"/>
              </a:solidFill>
              <a:latin typeface="Arial "/>
            </a:endParaRPr>
          </a:p>
          <a:p>
            <a:pPr marL="342900" indent="-342900" fontAlgn="auto">
              <a:buClrTx/>
              <a:buFont typeface="Wingdings" panose="05000000000000000000" pitchFamily="2" charset="2"/>
              <a:buChar char="Ø"/>
              <a:defRPr/>
            </a:pPr>
            <a:endParaRPr lang="en-US" sz="2400" dirty="0">
              <a:solidFill>
                <a:schemeClr val="tx1"/>
              </a:solidFill>
              <a:latin typeface="Arial "/>
            </a:endParaRPr>
          </a:p>
          <a:p>
            <a:pPr fontAlgn="auto">
              <a:buClrTx/>
              <a:defRPr/>
            </a:pPr>
            <a:endParaRPr lang="en-US" sz="1800" dirty="0">
              <a:solidFill>
                <a:schemeClr val="tx1"/>
              </a:solidFill>
              <a:latin typeface="Arial "/>
            </a:endParaRPr>
          </a:p>
          <a:p>
            <a:pPr marL="342900" indent="-342900" fontAlgn="auto">
              <a:buClrTx/>
              <a:buFont typeface="Wingdings" panose="05000000000000000000" pitchFamily="2" charset="2"/>
              <a:buChar char="Ø"/>
              <a:defRPr/>
            </a:pPr>
            <a:endParaRPr lang="en-US" sz="1800" dirty="0">
              <a:solidFill>
                <a:schemeClr val="tx1"/>
              </a:solidFill>
              <a:latin typeface="Arial "/>
            </a:endParaRPr>
          </a:p>
          <a:p>
            <a:pPr marL="342900" indent="-342900" fontAlgn="auto">
              <a:buClrTx/>
              <a:buFont typeface="Wingdings" panose="05000000000000000000" pitchFamily="2" charset="2"/>
              <a:buChar char="Ø"/>
              <a:defRPr/>
            </a:pPr>
            <a:endParaRPr lang="en-US" sz="1800" dirty="0">
              <a:solidFill>
                <a:schemeClr val="tx1"/>
              </a:solidFill>
              <a:latin typeface="Arial "/>
            </a:endParaRPr>
          </a:p>
          <a:p>
            <a:pPr marL="342900" indent="-342900" fontAlgn="auto">
              <a:buClrTx/>
              <a:buFont typeface="Wingdings" panose="05000000000000000000" pitchFamily="2" charset="2"/>
              <a:buChar char="Ø"/>
              <a:defRPr/>
            </a:pPr>
            <a:endParaRPr lang="en-US" sz="1800" dirty="0">
              <a:solidFill>
                <a:schemeClr val="tx1"/>
              </a:solidFill>
              <a:latin typeface="Arial "/>
            </a:endParaRPr>
          </a:p>
          <a:p>
            <a:pPr fontAlgn="auto">
              <a:buClrTx/>
              <a:defRPr/>
            </a:pPr>
            <a:endParaRPr lang="en-US" sz="2800" dirty="0">
              <a:solidFill>
                <a:sysClr val="windowText" lastClr="000000"/>
              </a:solidFill>
              <a:latin typeface="Arial "/>
            </a:endParaRPr>
          </a:p>
          <a:p>
            <a:pPr fontAlgn="auto">
              <a:buClrTx/>
              <a:defRPr/>
            </a:pPr>
            <a:endParaRPr lang="en-US" sz="2400" dirty="0">
              <a:solidFill>
                <a:sysClr val="windowText" lastClr="000000"/>
              </a:solidFill>
              <a:latin typeface="Arial "/>
            </a:endParaRPr>
          </a:p>
          <a:p>
            <a:pPr fontAlgn="auto">
              <a:buClrTx/>
              <a:defRPr/>
            </a:pPr>
            <a:endParaRPr lang="en-US" sz="2400" dirty="0">
              <a:solidFill>
                <a:sysClr val="windowText" lastClr="000000"/>
              </a:solidFill>
              <a:latin typeface="Arial "/>
            </a:endParaRPr>
          </a:p>
          <a:p>
            <a:pPr fontAlgn="auto">
              <a:buClrTx/>
              <a:defRPr/>
            </a:pPr>
            <a:endParaRPr lang="en-US" sz="2400" dirty="0">
              <a:solidFill>
                <a:sysClr val="windowText" lastClr="000000"/>
              </a:solidFill>
              <a:latin typeface="Arial "/>
            </a:endParaRPr>
          </a:p>
          <a:p>
            <a:pPr fontAlgn="auto">
              <a:buClrTx/>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ysClr val="window" lastClr="FFFFFF"/>
              </a:buClr>
              <a:defRPr/>
            </a:pPr>
            <a:endParaRPr lang="en-US" sz="2400" dirty="0">
              <a:solidFill>
                <a:sysClr val="windowText" lastClr="000000"/>
              </a:solidFill>
              <a:latin typeface="Arial "/>
            </a:endParaRPr>
          </a:p>
          <a:p>
            <a:pPr fontAlgn="auto">
              <a:buClr>
                <a:sysClr val="window" lastClr="FFFFFF"/>
              </a:buClr>
              <a:defRPr/>
            </a:pPr>
            <a:endParaRPr lang="en-US" sz="2400" dirty="0">
              <a:solidFill>
                <a:sysClr val="windowText" lastClr="000000"/>
              </a:solidFill>
              <a:latin typeface="Arial "/>
            </a:endParaRPr>
          </a:p>
        </p:txBody>
      </p:sp>
      <p:sp>
        <p:nvSpPr>
          <p:cNvPr id="27653" name="Rectangle 1"/>
          <p:cNvSpPr>
            <a:spLocks noChangeArrowheads="1"/>
          </p:cNvSpPr>
          <p:nvPr/>
        </p:nvSpPr>
        <p:spPr bwMode="auto">
          <a:xfrm>
            <a:off x="353305" y="5110030"/>
            <a:ext cx="8370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1" dirty="0">
                <a:solidFill>
                  <a:srgbClr val="000000"/>
                </a:solidFill>
                <a:latin typeface=" Arial"/>
              </a:rPr>
              <a:t>*</a:t>
            </a:r>
            <a:r>
              <a:rPr lang="en-US" altLang="en-US" sz="1400" b="1" dirty="0">
                <a:solidFill>
                  <a:srgbClr val="000000"/>
                </a:solidFill>
                <a:latin typeface=" Arial"/>
              </a:rPr>
              <a:t>The Emergency Department is always available if you need immediate medical attention 24 hours a day.  If you are uncertain of whether or not you should go to the Emergency Department, you can always contact the Military Health System (MHS)  Nurse Advice Line at 1-800-874-2273 to find urgent care, get health care advice, or get recommendations on the appropriate level of care.</a:t>
            </a:r>
          </a:p>
        </p:txBody>
      </p:sp>
      <p:sp>
        <p:nvSpPr>
          <p:cNvPr id="2" name="TextBox 1">
            <a:extLst>
              <a:ext uri="{FF2B5EF4-FFF2-40B4-BE49-F238E27FC236}">
                <a16:creationId xmlns:a16="http://schemas.microsoft.com/office/drawing/2014/main" id="{13AD25CE-73E3-4AEA-F9DD-C2C5E96C8A52}"/>
              </a:ext>
            </a:extLst>
          </p:cNvPr>
          <p:cNvSpPr txBox="1"/>
          <p:nvPr/>
        </p:nvSpPr>
        <p:spPr>
          <a:xfrm>
            <a:off x="2829314" y="360727"/>
            <a:ext cx="3645550" cy="584775"/>
          </a:xfrm>
          <a:prstGeom prst="rect">
            <a:avLst/>
          </a:prstGeom>
          <a:noFill/>
        </p:spPr>
        <p:txBody>
          <a:bodyPr wrap="none" rtlCol="0">
            <a:spAutoFit/>
          </a:bodyPr>
          <a:lstStyle/>
          <a:p>
            <a:r>
              <a:rPr lang="en-US" sz="3200" b="1" dirty="0">
                <a:latin typeface="Arial "/>
              </a:rPr>
              <a:t>Upcoming Events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36CC-A4C4-4323-1D3D-9284692ECA4B}"/>
              </a:ext>
            </a:extLst>
          </p:cNvPr>
          <p:cNvSpPr>
            <a:spLocks noGrp="1"/>
          </p:cNvSpPr>
          <p:nvPr>
            <p:ph type="title" idx="4294967295"/>
          </p:nvPr>
        </p:nvSpPr>
        <p:spPr>
          <a:xfrm>
            <a:off x="372533" y="254000"/>
            <a:ext cx="8229600" cy="1143000"/>
          </a:xfrm>
        </p:spPr>
        <p:txBody>
          <a:bodyPr/>
          <a:lstStyle/>
          <a:p>
            <a:r>
              <a:rPr lang="en-US" dirty="0">
                <a:latin typeface=" Arial"/>
              </a:rPr>
              <a:t>DURABLE</a:t>
            </a:r>
            <a:r>
              <a:rPr lang="en-US" dirty="0"/>
              <a:t> MEDICAL EQUIPMENT (DME)</a:t>
            </a:r>
          </a:p>
        </p:txBody>
      </p:sp>
      <p:sp>
        <p:nvSpPr>
          <p:cNvPr id="3" name="Content Placeholder 2">
            <a:extLst>
              <a:ext uri="{FF2B5EF4-FFF2-40B4-BE49-F238E27FC236}">
                <a16:creationId xmlns:a16="http://schemas.microsoft.com/office/drawing/2014/main" id="{DE8B0B1C-7881-7E20-6445-12F2CDBF9775}"/>
              </a:ext>
            </a:extLst>
          </p:cNvPr>
          <p:cNvSpPr>
            <a:spLocks noGrp="1"/>
          </p:cNvSpPr>
          <p:nvPr>
            <p:ph idx="4294967295"/>
          </p:nvPr>
        </p:nvSpPr>
        <p:spPr>
          <a:xfrm>
            <a:off x="457200" y="1409700"/>
            <a:ext cx="8229600" cy="4038600"/>
          </a:xfrm>
        </p:spPr>
        <p:txBody>
          <a:bodyPr/>
          <a:lstStyle/>
          <a:p>
            <a:r>
              <a:rPr lang="en-US" dirty="0">
                <a:latin typeface="Arial "/>
              </a:rPr>
              <a:t>TRICARE defines DME as an item that can withstand repeated use.</a:t>
            </a:r>
          </a:p>
          <a:p>
            <a:r>
              <a:rPr lang="en-US" dirty="0">
                <a:latin typeface="Arial "/>
              </a:rPr>
              <a:t>Serves a medial purpose</a:t>
            </a:r>
          </a:p>
          <a:p>
            <a:r>
              <a:rPr lang="en-US" dirty="0">
                <a:latin typeface="Arial "/>
              </a:rPr>
              <a:t>And not generally useful to someone who isn’t sick or injured.</a:t>
            </a:r>
          </a:p>
          <a:p>
            <a:r>
              <a:rPr lang="en-US" dirty="0">
                <a:latin typeface="Arial "/>
              </a:rPr>
              <a:t>TRICARE covers DME only when prescribed by a provider.</a:t>
            </a:r>
          </a:p>
          <a:p>
            <a:r>
              <a:rPr lang="en-US" dirty="0">
                <a:latin typeface="Arial "/>
              </a:rPr>
              <a:t>The DME must improve, restore, or maintain the function of a body part, or help conditions from getting worse.</a:t>
            </a:r>
          </a:p>
          <a:p>
            <a:r>
              <a:rPr lang="en-US" dirty="0">
                <a:latin typeface="Arial "/>
              </a:rPr>
              <a:t>Maximize your ability to function.</a:t>
            </a:r>
          </a:p>
          <a:p>
            <a:r>
              <a:rPr lang="en-US" dirty="0">
                <a:latin typeface="Arial "/>
              </a:rPr>
              <a:t>Provide the right level of performance and quality for your condition.</a:t>
            </a:r>
          </a:p>
          <a:p>
            <a:endParaRPr lang="en-US" dirty="0"/>
          </a:p>
        </p:txBody>
      </p:sp>
    </p:spTree>
    <p:extLst>
      <p:ext uri="{BB962C8B-B14F-4D97-AF65-F5344CB8AC3E}">
        <p14:creationId xmlns:p14="http://schemas.microsoft.com/office/powerpoint/2010/main" val="1901914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B0B1C-7881-7E20-6445-12F2CDBF9775}"/>
              </a:ext>
            </a:extLst>
          </p:cNvPr>
          <p:cNvSpPr>
            <a:spLocks noGrp="1"/>
          </p:cNvSpPr>
          <p:nvPr>
            <p:ph idx="4294967295"/>
          </p:nvPr>
        </p:nvSpPr>
        <p:spPr>
          <a:xfrm>
            <a:off x="795866" y="1221846"/>
            <a:ext cx="7772400" cy="4114800"/>
          </a:xfrm>
        </p:spPr>
        <p:txBody>
          <a:bodyPr/>
          <a:lstStyle/>
          <a:p>
            <a:pPr marL="0" indent="0">
              <a:buNone/>
            </a:pPr>
            <a:r>
              <a:rPr lang="en-US" dirty="0">
                <a:latin typeface="Arial "/>
              </a:rPr>
              <a:t>TRICARE Also covers DME customization or attachments if your provider decides these are medically necessary or appropriate for your condition.</a:t>
            </a:r>
          </a:p>
          <a:p>
            <a:pPr marL="0" indent="0">
              <a:buNone/>
            </a:pPr>
            <a:endParaRPr lang="en-US" dirty="0">
              <a:latin typeface="Arial "/>
            </a:endParaRPr>
          </a:p>
          <a:p>
            <a:pPr marL="0" indent="0">
              <a:buNone/>
            </a:pPr>
            <a:r>
              <a:rPr lang="en-US" dirty="0">
                <a:latin typeface="Arial "/>
              </a:rPr>
              <a:t>EX: TRICARE may cover a car lift for a wheelchair user.</a:t>
            </a:r>
          </a:p>
        </p:txBody>
      </p:sp>
    </p:spTree>
    <p:extLst>
      <p:ext uri="{BB962C8B-B14F-4D97-AF65-F5344CB8AC3E}">
        <p14:creationId xmlns:p14="http://schemas.microsoft.com/office/powerpoint/2010/main" val="321958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36CC-A4C4-4323-1D3D-9284692ECA4B}"/>
              </a:ext>
            </a:extLst>
          </p:cNvPr>
          <p:cNvSpPr>
            <a:spLocks noGrp="1"/>
          </p:cNvSpPr>
          <p:nvPr>
            <p:ph type="title" idx="4294967295"/>
          </p:nvPr>
        </p:nvSpPr>
        <p:spPr>
          <a:xfrm>
            <a:off x="457200" y="220133"/>
            <a:ext cx="8229600" cy="1143000"/>
          </a:xfrm>
        </p:spPr>
        <p:txBody>
          <a:bodyPr/>
          <a:lstStyle/>
          <a:p>
            <a:r>
              <a:rPr lang="en-US" dirty="0">
                <a:latin typeface="Arial "/>
              </a:rPr>
              <a:t>DME Repairs, Replacement and Maintenance</a:t>
            </a:r>
          </a:p>
        </p:txBody>
      </p:sp>
      <p:sp>
        <p:nvSpPr>
          <p:cNvPr id="3" name="Content Placeholder 2">
            <a:extLst>
              <a:ext uri="{FF2B5EF4-FFF2-40B4-BE49-F238E27FC236}">
                <a16:creationId xmlns:a16="http://schemas.microsoft.com/office/drawing/2014/main" id="{DE8B0B1C-7881-7E20-6445-12F2CDBF9775}"/>
              </a:ext>
            </a:extLst>
          </p:cNvPr>
          <p:cNvSpPr>
            <a:spLocks noGrp="1"/>
          </p:cNvSpPr>
          <p:nvPr>
            <p:ph idx="4294967295"/>
          </p:nvPr>
        </p:nvSpPr>
        <p:spPr>
          <a:xfrm>
            <a:off x="457200" y="1456267"/>
            <a:ext cx="8229600" cy="4368800"/>
          </a:xfrm>
        </p:spPr>
        <p:txBody>
          <a:bodyPr/>
          <a:lstStyle/>
          <a:p>
            <a:r>
              <a:rPr lang="en-US" dirty="0">
                <a:latin typeface="Arial "/>
              </a:rPr>
              <a:t>TRICARE covers DME replacement in the following cases:</a:t>
            </a:r>
          </a:p>
          <a:p>
            <a:r>
              <a:rPr lang="en-US" dirty="0">
                <a:latin typeface="Arial "/>
              </a:rPr>
              <a:t>There is a change to your physical condition.</a:t>
            </a:r>
          </a:p>
          <a:p>
            <a:r>
              <a:rPr lang="en-US" dirty="0">
                <a:latin typeface="Arial "/>
              </a:rPr>
              <a:t>The DME is damaged.</a:t>
            </a:r>
          </a:p>
          <a:p>
            <a:r>
              <a:rPr lang="en-US" dirty="0">
                <a:latin typeface="Arial "/>
              </a:rPr>
              <a:t>The DME no longer works and can’t be fixed.</a:t>
            </a:r>
          </a:p>
          <a:p>
            <a:r>
              <a:rPr lang="en-US" dirty="0">
                <a:latin typeface="Arial "/>
              </a:rPr>
              <a:t>The US Food and Drug Administration says it no longer meets safety standard.</a:t>
            </a:r>
          </a:p>
          <a:p>
            <a:r>
              <a:rPr lang="en-US" dirty="0">
                <a:latin typeface="Arial "/>
              </a:rPr>
              <a:t>If your DME requires replacement, you will need a new prescription from your provider.</a:t>
            </a:r>
          </a:p>
          <a:p>
            <a:r>
              <a:rPr lang="en-US" dirty="0">
                <a:latin typeface="Arial "/>
              </a:rPr>
              <a:t>TRICARE Only covers regular maintenance, such as testing or cleaning your machine, when the manufacturer requires an authorized technician to service the DME.</a:t>
            </a:r>
          </a:p>
          <a:p>
            <a:endParaRPr lang="en-US" dirty="0">
              <a:latin typeface="Arial "/>
            </a:endParaRPr>
          </a:p>
          <a:p>
            <a:endParaRPr lang="en-US" dirty="0"/>
          </a:p>
        </p:txBody>
      </p:sp>
    </p:spTree>
    <p:extLst>
      <p:ext uri="{BB962C8B-B14F-4D97-AF65-F5344CB8AC3E}">
        <p14:creationId xmlns:p14="http://schemas.microsoft.com/office/powerpoint/2010/main" val="3072227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36CC-A4C4-4323-1D3D-9284692ECA4B}"/>
              </a:ext>
            </a:extLst>
          </p:cNvPr>
          <p:cNvSpPr>
            <a:spLocks noGrp="1"/>
          </p:cNvSpPr>
          <p:nvPr>
            <p:ph type="title" idx="4294967295"/>
          </p:nvPr>
        </p:nvSpPr>
        <p:spPr>
          <a:xfrm>
            <a:off x="287866" y="177800"/>
            <a:ext cx="8229600" cy="1143000"/>
          </a:xfrm>
        </p:spPr>
        <p:txBody>
          <a:bodyPr/>
          <a:lstStyle/>
          <a:p>
            <a:r>
              <a:rPr lang="en-US" dirty="0">
                <a:latin typeface=" Arial"/>
              </a:rPr>
              <a:t>DME Cost</a:t>
            </a:r>
          </a:p>
        </p:txBody>
      </p:sp>
      <p:sp>
        <p:nvSpPr>
          <p:cNvPr id="3" name="Content Placeholder 2">
            <a:extLst>
              <a:ext uri="{FF2B5EF4-FFF2-40B4-BE49-F238E27FC236}">
                <a16:creationId xmlns:a16="http://schemas.microsoft.com/office/drawing/2014/main" id="{DE8B0B1C-7881-7E20-6445-12F2CDBF9775}"/>
              </a:ext>
            </a:extLst>
          </p:cNvPr>
          <p:cNvSpPr>
            <a:spLocks noGrp="1"/>
          </p:cNvSpPr>
          <p:nvPr>
            <p:ph idx="4294967295"/>
          </p:nvPr>
        </p:nvSpPr>
        <p:spPr>
          <a:xfrm>
            <a:off x="457200" y="1532466"/>
            <a:ext cx="8229600" cy="4368800"/>
          </a:xfrm>
        </p:spPr>
        <p:txBody>
          <a:bodyPr/>
          <a:lstStyle/>
          <a:p>
            <a:r>
              <a:rPr lang="en-US" dirty="0">
                <a:latin typeface="Arial "/>
              </a:rPr>
              <a:t>Copayments and cost-shares for DME vary depending on your TRICARE plan and sponsor’s status.</a:t>
            </a:r>
          </a:p>
          <a:p>
            <a:endParaRPr lang="en-US" dirty="0">
              <a:latin typeface="Arial "/>
            </a:endParaRPr>
          </a:p>
          <a:p>
            <a:r>
              <a:rPr lang="en-US" dirty="0">
                <a:latin typeface="Arial "/>
              </a:rPr>
              <a:t>If you have TRICARE for Life coverage, you must follow Medicare’s rules for getting DME.</a:t>
            </a:r>
          </a:p>
          <a:p>
            <a:endParaRPr lang="en-US" dirty="0"/>
          </a:p>
        </p:txBody>
      </p:sp>
    </p:spTree>
    <p:extLst>
      <p:ext uri="{BB962C8B-B14F-4D97-AF65-F5344CB8AC3E}">
        <p14:creationId xmlns:p14="http://schemas.microsoft.com/office/powerpoint/2010/main" val="863603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are many self-service options to help you manage your TRICARE benefit.&#10;You can find all the TRICARE information you need at www.tricare.mil. &#10;The Beneficiary Web Enrollment website is a secure portal that allows you to enroll or disenroll from different program options, select or change PCMs and update DEERS contact information. For more information visit, www.dmdc.osd.mil/appj/bwe. The BWE website is not available overseas. &#10;You can update contact information in DEERS, find an ID card office and more through the &#10;Defense Manpower Data Center’s milConnect website at http://milconnect.dmdc.osd.mil.&#10;Each regional contractor offers different self-service options. To find out more, go to your regional contractor's website.&#10;&#10;&#10;&#10;" title="TRICARE Self-Service Options On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9333"/>
            <a:ext cx="8678333" cy="5901267"/>
          </a:xfrm>
          <a:prstGeom prst="rect">
            <a:avLst/>
          </a:prstGeom>
        </p:spPr>
      </p:pic>
      <p:sp>
        <p:nvSpPr>
          <p:cNvPr id="3" name="Title 2" hidden="1"/>
          <p:cNvSpPr>
            <a:spLocks noGrp="1"/>
          </p:cNvSpPr>
          <p:nvPr>
            <p:ph type="title" idx="4294967295"/>
          </p:nvPr>
        </p:nvSpPr>
        <p:spPr>
          <a:xfrm>
            <a:off x="0" y="177800"/>
            <a:ext cx="8229600" cy="1143000"/>
          </a:xfrm>
        </p:spPr>
        <p:txBody>
          <a:bodyPr/>
          <a:lstStyle/>
          <a:p>
            <a:r>
              <a:rPr lang="en-US" dirty="0"/>
              <a:t>TRICARE Self-Servic</a:t>
            </a:r>
            <a:r>
              <a:rPr lang="en-US" baseline="0" dirty="0"/>
              <a:t>e Options Online</a:t>
            </a:r>
            <a:endParaRPr lang="en-US" dirty="0"/>
          </a:p>
        </p:txBody>
      </p:sp>
    </p:spTree>
    <p:extLst>
      <p:ext uri="{BB962C8B-B14F-4D97-AF65-F5344CB8AC3E}">
        <p14:creationId xmlns:p14="http://schemas.microsoft.com/office/powerpoint/2010/main" val="1368811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shows contact information for stateside and overseas regional contractors, as well as other important sources for more information.&#10;Remember, your regional contractor is based on where you live. &#10;&#10;" title="Looking for More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hidden="1"/>
          <p:cNvSpPr>
            <a:spLocks noGrp="1"/>
          </p:cNvSpPr>
          <p:nvPr>
            <p:ph type="title" idx="4294967295"/>
          </p:nvPr>
        </p:nvSpPr>
        <p:spPr>
          <a:xfrm>
            <a:off x="0" y="177800"/>
            <a:ext cx="8229600" cy="1143000"/>
          </a:xfrm>
        </p:spPr>
        <p:txBody>
          <a:bodyPr/>
          <a:lstStyle/>
          <a:p>
            <a:r>
              <a:rPr lang="en-US" dirty="0"/>
              <a:t>Looking for More Information?</a:t>
            </a:r>
          </a:p>
        </p:txBody>
      </p:sp>
    </p:spTree>
    <p:extLst>
      <p:ext uri="{BB962C8B-B14F-4D97-AF65-F5344CB8AC3E}">
        <p14:creationId xmlns:p14="http://schemas.microsoft.com/office/powerpoint/2010/main" val="473347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Placeholder 3"/>
          <p:cNvSpPr txBox="1">
            <a:spLocks/>
          </p:cNvSpPr>
          <p:nvPr/>
        </p:nvSpPr>
        <p:spPr bwMode="auto">
          <a:xfrm>
            <a:off x="1465064" y="2075259"/>
            <a:ext cx="6213872" cy="13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457200" defTabSz="457200">
              <a:defRPr>
                <a:solidFill>
                  <a:schemeClr val="tx1"/>
                </a:solidFill>
                <a:latin typeface="Arial" panose="020B0604020202020204" pitchFamily="34" charset="0"/>
                <a:cs typeface="Arial" panose="020B0604020202020204" pitchFamily="34" charset="0"/>
              </a:defRPr>
            </a:lvl2pPr>
            <a:lvl3pPr marL="914400" defTabSz="457200">
              <a:defRPr>
                <a:solidFill>
                  <a:schemeClr val="tx1"/>
                </a:solidFill>
                <a:latin typeface="Arial" panose="020B0604020202020204" pitchFamily="34" charset="0"/>
                <a:cs typeface="Arial" panose="020B0604020202020204" pitchFamily="34" charset="0"/>
              </a:defRPr>
            </a:lvl3pPr>
            <a:lvl4pPr marL="1371600" defTabSz="457200">
              <a:defRPr>
                <a:solidFill>
                  <a:schemeClr val="tx1"/>
                </a:solidFill>
                <a:latin typeface="Arial" panose="020B0604020202020204" pitchFamily="34" charset="0"/>
                <a:cs typeface="Arial" panose="020B0604020202020204" pitchFamily="34" charset="0"/>
              </a:defRPr>
            </a:lvl4pPr>
            <a:lvl5pPr marL="1828800" defTabSz="457200">
              <a:defRPr>
                <a:solidFill>
                  <a:schemeClr val="tx1"/>
                </a:solidFill>
                <a:latin typeface="Arial" panose="020B0604020202020204" pitchFamily="34" charset="0"/>
                <a:cs typeface="Arial" panose="020B0604020202020204" pitchFamily="34" charset="0"/>
              </a:defRPr>
            </a:lvl5pPr>
            <a:lvl6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ts val="450"/>
              </a:spcAft>
              <a:buClr>
                <a:srgbClr val="660033"/>
              </a:buClr>
              <a:buSzPct val="80000"/>
            </a:pPr>
            <a:r>
              <a:rPr lang="en-US" altLang="en-US" sz="6000" dirty="0">
                <a:solidFill>
                  <a:srgbClr val="000000"/>
                </a:solidFill>
                <a:latin typeface="Arial "/>
              </a:rPr>
              <a:t>Veterinary Clinic</a:t>
            </a:r>
          </a:p>
          <a:p>
            <a:pPr algn="ctr">
              <a:spcBef>
                <a:spcPct val="20000"/>
              </a:spcBef>
              <a:spcAft>
                <a:spcPts val="450"/>
              </a:spcAft>
              <a:buClr>
                <a:srgbClr val="660033"/>
              </a:buClr>
              <a:buSzPct val="80000"/>
            </a:pPr>
            <a:endParaRPr lang="en-US" altLang="en-US" sz="1500" dirty="0">
              <a:solidFill>
                <a:srgbClr val="000000"/>
              </a:solidFill>
              <a:latin typeface="Arial "/>
            </a:endParaRPr>
          </a:p>
          <a:p>
            <a:pPr algn="ctr">
              <a:spcBef>
                <a:spcPct val="20000"/>
              </a:spcBef>
              <a:spcAft>
                <a:spcPts val="450"/>
              </a:spcAft>
              <a:buClr>
                <a:srgbClr val="660033"/>
              </a:buClr>
              <a:buSzPct val="80000"/>
            </a:pPr>
            <a:r>
              <a:rPr lang="en-US" altLang="en-US" sz="4875" dirty="0">
                <a:solidFill>
                  <a:srgbClr val="000000"/>
                </a:solidFill>
                <a:latin typeface="Arial "/>
              </a:rPr>
              <a:t> </a:t>
            </a:r>
          </a:p>
        </p:txBody>
      </p:sp>
    </p:spTree>
    <p:extLst>
      <p:ext uri="{BB962C8B-B14F-4D97-AF65-F5344CB8AC3E}">
        <p14:creationId xmlns:p14="http://schemas.microsoft.com/office/powerpoint/2010/main" val="638522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Placeholder 3"/>
          <p:cNvSpPr txBox="1">
            <a:spLocks/>
          </p:cNvSpPr>
          <p:nvPr/>
        </p:nvSpPr>
        <p:spPr bwMode="auto">
          <a:xfrm>
            <a:off x="1465064" y="215152"/>
            <a:ext cx="6213872" cy="84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457200" defTabSz="457200">
              <a:defRPr>
                <a:solidFill>
                  <a:schemeClr val="tx1"/>
                </a:solidFill>
                <a:latin typeface="Arial" panose="020B0604020202020204" pitchFamily="34" charset="0"/>
                <a:cs typeface="Arial" panose="020B0604020202020204" pitchFamily="34" charset="0"/>
              </a:defRPr>
            </a:lvl2pPr>
            <a:lvl3pPr marL="914400" defTabSz="457200">
              <a:defRPr>
                <a:solidFill>
                  <a:schemeClr val="tx1"/>
                </a:solidFill>
                <a:latin typeface="Arial" panose="020B0604020202020204" pitchFamily="34" charset="0"/>
                <a:cs typeface="Arial" panose="020B0604020202020204" pitchFamily="34" charset="0"/>
              </a:defRPr>
            </a:lvl3pPr>
            <a:lvl4pPr marL="1371600" defTabSz="457200">
              <a:defRPr>
                <a:solidFill>
                  <a:schemeClr val="tx1"/>
                </a:solidFill>
                <a:latin typeface="Arial" panose="020B0604020202020204" pitchFamily="34" charset="0"/>
                <a:cs typeface="Arial" panose="020B0604020202020204" pitchFamily="34" charset="0"/>
              </a:defRPr>
            </a:lvl4pPr>
            <a:lvl5pPr marL="1828800" defTabSz="457200">
              <a:defRPr>
                <a:solidFill>
                  <a:schemeClr val="tx1"/>
                </a:solidFill>
                <a:latin typeface="Arial" panose="020B0604020202020204" pitchFamily="34" charset="0"/>
                <a:cs typeface="Arial" panose="020B0604020202020204" pitchFamily="34" charset="0"/>
              </a:defRPr>
            </a:lvl5pPr>
            <a:lvl6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ts val="450"/>
              </a:spcAft>
              <a:buClr>
                <a:srgbClr val="660033"/>
              </a:buClr>
              <a:buSzPct val="80000"/>
            </a:pPr>
            <a:r>
              <a:rPr lang="en-US" altLang="en-US" sz="3700" dirty="0">
                <a:solidFill>
                  <a:srgbClr val="000000"/>
                </a:solidFill>
                <a:latin typeface="Arial "/>
              </a:rPr>
              <a:t>Veterinary Treatment Facility</a:t>
            </a:r>
          </a:p>
          <a:p>
            <a:pPr algn="ctr">
              <a:spcBef>
                <a:spcPct val="20000"/>
              </a:spcBef>
              <a:spcAft>
                <a:spcPts val="450"/>
              </a:spcAft>
              <a:buClr>
                <a:srgbClr val="660033"/>
              </a:buClr>
              <a:buSzPct val="80000"/>
            </a:pPr>
            <a:r>
              <a:rPr lang="en-US" altLang="en-US" b="1" u="sng" dirty="0">
                <a:solidFill>
                  <a:srgbClr val="000000"/>
                </a:solidFill>
                <a:latin typeface="Arial "/>
              </a:rPr>
              <a:t>Main Services Currently Include:</a:t>
            </a:r>
          </a:p>
          <a:p>
            <a:pPr algn="ctr">
              <a:spcBef>
                <a:spcPct val="20000"/>
              </a:spcBef>
              <a:spcAft>
                <a:spcPts val="450"/>
              </a:spcAft>
              <a:buClr>
                <a:srgbClr val="660033"/>
              </a:buClr>
              <a:buSzPct val="80000"/>
            </a:pPr>
            <a:r>
              <a:rPr lang="en-US" altLang="en-US" sz="1600" dirty="0">
                <a:solidFill>
                  <a:srgbClr val="000000"/>
                </a:solidFill>
                <a:latin typeface="Arial "/>
              </a:rPr>
              <a:t>Wellness (Exams, vaccinations, heartworm tests, etc.)</a:t>
            </a:r>
          </a:p>
          <a:p>
            <a:pPr algn="ctr">
              <a:spcBef>
                <a:spcPct val="20000"/>
              </a:spcBef>
              <a:spcAft>
                <a:spcPts val="450"/>
              </a:spcAft>
              <a:buClr>
                <a:srgbClr val="660033"/>
              </a:buClr>
              <a:buSzPct val="80000"/>
            </a:pPr>
            <a:r>
              <a:rPr lang="en-US" altLang="en-US" sz="1600" dirty="0">
                <a:solidFill>
                  <a:srgbClr val="000000"/>
                </a:solidFill>
                <a:latin typeface="Arial "/>
              </a:rPr>
              <a:t>Non-urgent Sick Calls (lab testing, cytology, &amp; others)</a:t>
            </a:r>
          </a:p>
          <a:p>
            <a:pPr algn="ctr">
              <a:spcBef>
                <a:spcPct val="20000"/>
              </a:spcBef>
              <a:spcAft>
                <a:spcPts val="450"/>
              </a:spcAft>
              <a:buClr>
                <a:srgbClr val="660033"/>
              </a:buClr>
              <a:buSzPct val="80000"/>
            </a:pPr>
            <a:r>
              <a:rPr lang="en-US" altLang="en-US" sz="1600" dirty="0">
                <a:solidFill>
                  <a:srgbClr val="000000"/>
                </a:solidFill>
                <a:latin typeface="Arial "/>
              </a:rPr>
              <a:t>Fluorescent Antibody Virus Neutralization (FAVN) test</a:t>
            </a:r>
          </a:p>
          <a:p>
            <a:pPr algn="ctr">
              <a:spcBef>
                <a:spcPct val="20000"/>
              </a:spcBef>
              <a:spcAft>
                <a:spcPts val="450"/>
              </a:spcAft>
              <a:buClr>
                <a:srgbClr val="660033"/>
              </a:buClr>
              <a:buSzPct val="80000"/>
            </a:pPr>
            <a:r>
              <a:rPr lang="en-US" altLang="en-US" sz="1600" dirty="0">
                <a:solidFill>
                  <a:srgbClr val="000000"/>
                </a:solidFill>
                <a:latin typeface="Arial "/>
              </a:rPr>
              <a:t>Health Certificate for travel (Domestic &amp; International)</a:t>
            </a:r>
          </a:p>
          <a:p>
            <a:pPr algn="ctr">
              <a:spcBef>
                <a:spcPct val="20000"/>
              </a:spcBef>
              <a:spcAft>
                <a:spcPts val="450"/>
              </a:spcAft>
              <a:buClr>
                <a:srgbClr val="660033"/>
              </a:buClr>
              <a:buSzPct val="80000"/>
            </a:pPr>
            <a:r>
              <a:rPr lang="en-US" altLang="en-US" sz="1600" dirty="0">
                <a:solidFill>
                  <a:srgbClr val="000000"/>
                </a:solidFill>
                <a:latin typeface="Arial "/>
              </a:rPr>
              <a:t>On-Post Housing Pet Registration</a:t>
            </a:r>
          </a:p>
          <a:p>
            <a:pPr algn="ctr">
              <a:spcBef>
                <a:spcPts val="0"/>
              </a:spcBef>
              <a:spcAft>
                <a:spcPts val="0"/>
              </a:spcAft>
              <a:buClr>
                <a:srgbClr val="660033"/>
              </a:buClr>
              <a:buSzPct val="80000"/>
            </a:pPr>
            <a:endParaRPr lang="en-US" altLang="en-US" sz="1600" dirty="0">
              <a:solidFill>
                <a:srgbClr val="000000"/>
              </a:solidFill>
              <a:latin typeface="Arial "/>
            </a:endParaRPr>
          </a:p>
          <a:p>
            <a:pPr algn="ctr">
              <a:spcBef>
                <a:spcPct val="20000"/>
              </a:spcBef>
              <a:spcAft>
                <a:spcPts val="450"/>
              </a:spcAft>
              <a:buClr>
                <a:srgbClr val="660033"/>
              </a:buClr>
              <a:buSzPct val="80000"/>
            </a:pPr>
            <a:r>
              <a:rPr lang="en-US" altLang="en-US" sz="1600" dirty="0">
                <a:solidFill>
                  <a:srgbClr val="000000"/>
                </a:solidFill>
                <a:latin typeface="Arial "/>
              </a:rPr>
              <a:t>For questions &amp; to schedule appointments: </a:t>
            </a:r>
            <a:r>
              <a:rPr lang="en-US" altLang="en-US" sz="1600" b="1" dirty="0">
                <a:solidFill>
                  <a:srgbClr val="000000"/>
                </a:solidFill>
                <a:latin typeface="Arial "/>
              </a:rPr>
              <a:t>(915) 742-2266</a:t>
            </a:r>
            <a:endParaRPr lang="en-US" altLang="en-US" sz="1600" dirty="0">
              <a:solidFill>
                <a:srgbClr val="000000"/>
              </a:solidFill>
              <a:latin typeface="Arial "/>
            </a:endParaRPr>
          </a:p>
          <a:p>
            <a:pPr algn="ctr">
              <a:spcBef>
                <a:spcPct val="20000"/>
              </a:spcBef>
              <a:spcAft>
                <a:spcPts val="450"/>
              </a:spcAft>
              <a:buClr>
                <a:srgbClr val="660033"/>
              </a:buClr>
              <a:buSzPct val="80000"/>
            </a:pPr>
            <a:r>
              <a:rPr lang="en-US" altLang="en-US" sz="1600" u="sng" dirty="0">
                <a:solidFill>
                  <a:srgbClr val="000000"/>
                </a:solidFill>
                <a:latin typeface="Arial "/>
              </a:rPr>
              <a:t>Currently located at our temporary clinic: </a:t>
            </a:r>
          </a:p>
          <a:p>
            <a:pPr algn="ctr">
              <a:spcBef>
                <a:spcPct val="20000"/>
              </a:spcBef>
              <a:spcAft>
                <a:spcPts val="450"/>
              </a:spcAft>
              <a:buClr>
                <a:srgbClr val="660033"/>
              </a:buClr>
              <a:buSzPct val="80000"/>
            </a:pPr>
            <a:r>
              <a:rPr lang="en-US" altLang="en-US" sz="1600" u="sng" dirty="0">
                <a:solidFill>
                  <a:srgbClr val="000000"/>
                </a:solidFill>
                <a:latin typeface="Arial "/>
              </a:rPr>
              <a:t>7305 Rodriguez St., El Paso, TX, 79930</a:t>
            </a:r>
          </a:p>
          <a:p>
            <a:pPr algn="ctr">
              <a:spcBef>
                <a:spcPct val="20000"/>
              </a:spcBef>
              <a:spcAft>
                <a:spcPts val="450"/>
              </a:spcAft>
              <a:buClr>
                <a:srgbClr val="660033"/>
              </a:buClr>
              <a:buSzPct val="80000"/>
            </a:pPr>
            <a:endParaRPr lang="en-US" altLang="en-US" dirty="0">
              <a:solidFill>
                <a:srgbClr val="000000"/>
              </a:solidFill>
              <a:latin typeface="Arial "/>
            </a:endParaRPr>
          </a:p>
        </p:txBody>
      </p:sp>
      <p:sp>
        <p:nvSpPr>
          <p:cNvPr id="2" name="TextBox 1">
            <a:extLst>
              <a:ext uri="{FF2B5EF4-FFF2-40B4-BE49-F238E27FC236}">
                <a16:creationId xmlns:a16="http://schemas.microsoft.com/office/drawing/2014/main" id="{FBA79AE6-724D-3B6E-9974-8F17F28F697C}"/>
              </a:ext>
            </a:extLst>
          </p:cNvPr>
          <p:cNvSpPr txBox="1"/>
          <p:nvPr/>
        </p:nvSpPr>
        <p:spPr>
          <a:xfrm>
            <a:off x="546537" y="4477407"/>
            <a:ext cx="8050925" cy="1169551"/>
          </a:xfrm>
          <a:prstGeom prst="rect">
            <a:avLst/>
          </a:prstGeom>
          <a:noFill/>
        </p:spPr>
        <p:txBody>
          <a:bodyPr wrap="square" rtlCol="0">
            <a:spAutoFit/>
          </a:bodyPr>
          <a:lstStyle/>
          <a:p>
            <a:pPr algn="ctr"/>
            <a:r>
              <a:rPr lang="en-US" altLang="en-US" sz="1400" dirty="0">
                <a:solidFill>
                  <a:srgbClr val="000000"/>
                </a:solidFill>
                <a:latin typeface="Arial "/>
              </a:rPr>
              <a:t>The Fort Bliss VTF is professionally staffed by Army Veterinary Corps soldiers and civilians with the primary mission of providing complete veterinary care for all Government Owned Animals. </a:t>
            </a:r>
          </a:p>
          <a:p>
            <a:pPr algn="ctr"/>
            <a:endParaRPr lang="en-US" altLang="en-US" sz="1400" dirty="0">
              <a:solidFill>
                <a:srgbClr val="000000"/>
              </a:solidFill>
              <a:latin typeface="Arial "/>
            </a:endParaRPr>
          </a:p>
          <a:p>
            <a:pPr algn="ctr"/>
            <a:r>
              <a:rPr lang="en-US" altLang="en-US" sz="1400" dirty="0">
                <a:solidFill>
                  <a:srgbClr val="000000"/>
                </a:solidFill>
                <a:latin typeface="Arial "/>
              </a:rPr>
              <a:t>Due to PCS season, our services and appointment availability to all Privately Owned Animals are limited at this time. We will resume normal operations as soon as possible.</a:t>
            </a:r>
            <a:endParaRPr lang="en-US" sz="1400" dirty="0"/>
          </a:p>
        </p:txBody>
      </p:sp>
    </p:spTree>
    <p:extLst>
      <p:ext uri="{BB962C8B-B14F-4D97-AF65-F5344CB8AC3E}">
        <p14:creationId xmlns:p14="http://schemas.microsoft.com/office/powerpoint/2010/main" val="2197671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03213" y="739834"/>
            <a:ext cx="8475662" cy="4976928"/>
          </a:xfrm>
          <a:prstGeom prst="rect">
            <a:avLst/>
          </a:prstGeom>
        </p:spPr>
        <p:txBody>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342900" indent="-342900" fontAlgn="auto">
              <a:buClrTx/>
              <a:buFont typeface="Wingdings" panose="05000000000000000000" pitchFamily="2" charset="2"/>
              <a:buChar char="Ø"/>
              <a:defRPr/>
            </a:pPr>
            <a:r>
              <a:rPr lang="en-US" sz="2400" dirty="0">
                <a:solidFill>
                  <a:sysClr val="windowText" lastClr="000000"/>
                </a:solidFill>
                <a:latin typeface="Arial" panose="020B0604020202020204" pitchFamily="34" charset="0"/>
                <a:cs typeface="Arial" panose="020B0604020202020204" pitchFamily="34" charset="0"/>
              </a:rPr>
              <a:t>Next meeting will be August 15, 2024 at 11:00 a.m.</a:t>
            </a:r>
          </a:p>
          <a:p>
            <a:pPr marL="342900" indent="-342900" fontAlgn="auto">
              <a:buClrTx/>
              <a:buFont typeface="Wingdings" panose="05000000000000000000" pitchFamily="2" charset="2"/>
              <a:buChar char="Ø"/>
              <a:defRPr/>
            </a:pPr>
            <a:endParaRPr lang="en-US" sz="2400" dirty="0">
              <a:solidFill>
                <a:sysClr val="windowText" lastClr="000000"/>
              </a:solidFill>
              <a:latin typeface="Arial "/>
            </a:endParaRPr>
          </a:p>
          <a:p>
            <a:pPr marL="342900" indent="-342900" fontAlgn="auto">
              <a:buClrTx/>
              <a:buFont typeface="Wingdings" panose="05000000000000000000" pitchFamily="2" charset="2"/>
              <a:buChar char="Ø"/>
              <a:defRPr/>
            </a:pPr>
            <a:r>
              <a:rPr lang="en-US" sz="2400" dirty="0">
                <a:solidFill>
                  <a:sysClr val="windowText" lastClr="000000"/>
                </a:solidFill>
                <a:latin typeface="Arial "/>
              </a:rPr>
              <a:t>Please follow us on Facebook, Instagram and our website (william-beaumont.tricare.mil/) for the latest news and updates.</a:t>
            </a:r>
          </a:p>
          <a:p>
            <a:pPr fontAlgn="auto">
              <a:buClrTx/>
              <a:defRPr/>
            </a:pPr>
            <a:endParaRPr lang="en-US" sz="2400" dirty="0">
              <a:solidFill>
                <a:sysClr val="windowText" lastClr="000000"/>
              </a:solidFill>
              <a:latin typeface="Arial "/>
            </a:endParaRPr>
          </a:p>
          <a:p>
            <a:pPr marL="342900" indent="-342900" fontAlgn="auto">
              <a:buClrTx/>
              <a:buFont typeface="Wingdings" panose="05000000000000000000" pitchFamily="2" charset="2"/>
              <a:buChar char="Ø"/>
              <a:defRPr/>
            </a:pPr>
            <a:r>
              <a:rPr lang="en-US" sz="2400" dirty="0">
                <a:solidFill>
                  <a:sysClr val="windowText" lastClr="000000"/>
                </a:solidFill>
                <a:latin typeface="Arial "/>
              </a:rPr>
              <a:t>Please contact the Patient Experience Department at  </a:t>
            </a:r>
          </a:p>
          <a:p>
            <a:pPr fontAlgn="auto">
              <a:buClrTx/>
              <a:defRPr/>
            </a:pPr>
            <a:r>
              <a:rPr lang="en-US" sz="2400" dirty="0">
                <a:solidFill>
                  <a:sysClr val="windowText" lastClr="000000"/>
                </a:solidFill>
                <a:latin typeface="Arial "/>
              </a:rPr>
              <a:t>915-742-2692 for recommendations or questions or if you   require assistance</a:t>
            </a:r>
          </a:p>
          <a:p>
            <a:pPr marL="342900" indent="-342900" fontAlgn="auto">
              <a:buClrTx/>
              <a:buFont typeface="Wingdings" panose="05000000000000000000" pitchFamily="2" charset="2"/>
              <a:buChar char="Ø"/>
              <a:defRPr/>
            </a:pPr>
            <a:endParaRPr lang="en-US" sz="2400" dirty="0">
              <a:solidFill>
                <a:sysClr val="windowText" lastClr="000000"/>
              </a:solidFill>
              <a:latin typeface="Arial "/>
            </a:endParaRPr>
          </a:p>
          <a:p>
            <a:pPr marL="342900" indent="-342900" fontAlgn="auto">
              <a:buClrTx/>
              <a:buFont typeface="Wingdings" panose="05000000000000000000" pitchFamily="2" charset="2"/>
              <a:buChar char="Ø"/>
              <a:defRPr/>
            </a:pPr>
            <a:endParaRPr lang="en-US" sz="2400" dirty="0">
              <a:solidFill>
                <a:sysClr val="windowText" lastClr="000000"/>
              </a:solidFill>
              <a:latin typeface="Arial "/>
            </a:endParaRPr>
          </a:p>
          <a:p>
            <a:pPr fontAlgn="auto">
              <a:buClrTx/>
              <a:defRPr/>
            </a:pPr>
            <a:endParaRPr lang="en-US" sz="2400" dirty="0">
              <a:solidFill>
                <a:sysClr val="windowText" lastClr="000000"/>
              </a:solidFill>
              <a:latin typeface="Arial "/>
            </a:endParaRPr>
          </a:p>
          <a:p>
            <a:pPr fontAlgn="auto">
              <a:buClrTx/>
              <a:defRPr/>
            </a:pPr>
            <a:endParaRPr lang="en-US" sz="2400" dirty="0">
              <a:solidFill>
                <a:sysClr val="windowText" lastClr="000000"/>
              </a:solidFill>
              <a:latin typeface="Arial "/>
            </a:endParaRPr>
          </a:p>
          <a:p>
            <a:pPr fontAlgn="auto">
              <a:buClrTx/>
              <a:defRPr/>
            </a:pPr>
            <a:endParaRPr lang="en-US" sz="2400" dirty="0">
              <a:solidFill>
                <a:sysClr val="windowText" lastClr="000000"/>
              </a:solidFill>
              <a:latin typeface="Arial "/>
            </a:endParaRPr>
          </a:p>
          <a:p>
            <a:pPr fontAlgn="auto">
              <a:buClrTx/>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rgbClr val="660033"/>
              </a:buClr>
              <a:defRPr/>
            </a:pPr>
            <a:endParaRPr lang="en-US" sz="2400" dirty="0">
              <a:solidFill>
                <a:sysClr val="windowText" lastClr="000000"/>
              </a:solidFill>
              <a:latin typeface="Arial "/>
            </a:endParaRPr>
          </a:p>
          <a:p>
            <a:pPr fontAlgn="auto">
              <a:buClr>
                <a:sysClr val="window" lastClr="FFFFFF"/>
              </a:buClr>
              <a:defRPr/>
            </a:pPr>
            <a:endParaRPr lang="en-US" sz="2400" dirty="0">
              <a:solidFill>
                <a:sysClr val="windowText" lastClr="000000"/>
              </a:solidFill>
              <a:latin typeface="Arial "/>
            </a:endParaRPr>
          </a:p>
          <a:p>
            <a:pPr fontAlgn="auto">
              <a:buClr>
                <a:sysClr val="window" lastClr="FFFFFF"/>
              </a:buClr>
              <a:defRPr/>
            </a:pPr>
            <a:endParaRPr lang="en-US" sz="2400" dirty="0">
              <a:solidFill>
                <a:sysClr val="windowText" lastClr="000000"/>
              </a:solidFill>
              <a:latin typeface="Arial "/>
            </a:endParaRPr>
          </a:p>
        </p:txBody>
      </p:sp>
    </p:spTree>
    <p:extLst>
      <p:ext uri="{BB962C8B-B14F-4D97-AF65-F5344CB8AC3E}">
        <p14:creationId xmlns:p14="http://schemas.microsoft.com/office/powerpoint/2010/main" val="363854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47202"/>
            <a:ext cx="841692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4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5111750" y="141288"/>
            <a:ext cx="4032250" cy="388937"/>
          </a:xfrm>
        </p:spPr>
        <p:txBody>
          <a:bodyPr anchor="t">
            <a:normAutofit fontScale="90000"/>
          </a:bodyPr>
          <a:lstStyle/>
          <a:p>
            <a:pPr eaLnBrk="1" hangingPunct="1"/>
            <a:r>
              <a:rPr lang="en-US" altLang="en-US">
                <a:solidFill>
                  <a:schemeClr val="bg1"/>
                </a:solidFill>
                <a:ea typeface="Geneva"/>
                <a:cs typeface="Geneva"/>
              </a:rPr>
              <a:t>Patient Satisfaction</a:t>
            </a:r>
          </a:p>
        </p:txBody>
      </p:sp>
      <p:sp>
        <p:nvSpPr>
          <p:cNvPr id="28675" name="Content Placeholder 2"/>
          <p:cNvSpPr txBox="1">
            <a:spLocks/>
          </p:cNvSpPr>
          <p:nvPr/>
        </p:nvSpPr>
        <p:spPr bwMode="auto">
          <a:xfrm>
            <a:off x="321733" y="141288"/>
            <a:ext cx="8652934"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spcBef>
                <a:spcPct val="20000"/>
              </a:spcBef>
              <a:buChar char="•"/>
              <a:defRPr sz="17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500">
                <a:solidFill>
                  <a:schemeClr val="tx1"/>
                </a:solidFill>
                <a:latin typeface="Arial" panose="020B0604020202020204" pitchFamily="34" charset="0"/>
                <a:cs typeface="Arial" panose="020B0604020202020204" pitchFamily="34" charset="0"/>
              </a:defRPr>
            </a:lvl2pPr>
            <a:lvl3pPr marL="1081088" indent="-165100">
              <a:spcBef>
                <a:spcPct val="20000"/>
              </a:spcBef>
              <a:buChar char="•"/>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01838" indent="-173038">
              <a:spcBef>
                <a:spcPct val="20000"/>
              </a:spcBef>
              <a:buChar char="»"/>
              <a:defRPr sz="1000">
                <a:solidFill>
                  <a:schemeClr val="tx1"/>
                </a:solidFill>
                <a:latin typeface="Arial" panose="020B0604020202020204" pitchFamily="34" charset="0"/>
                <a:cs typeface="Arial" panose="020B0604020202020204" pitchFamily="34" charset="0"/>
              </a:defRPr>
            </a:lvl5pPr>
            <a:lvl6pPr marL="2459038" indent="-173038" eaLnBrk="0" fontAlgn="base" hangingPunct="0">
              <a:spcBef>
                <a:spcPct val="20000"/>
              </a:spcBef>
              <a:spcAft>
                <a:spcPct val="0"/>
              </a:spcAft>
              <a:buChar char="»"/>
              <a:defRPr sz="1000">
                <a:solidFill>
                  <a:schemeClr val="tx1"/>
                </a:solidFill>
                <a:latin typeface="Arial" panose="020B0604020202020204" pitchFamily="34" charset="0"/>
                <a:cs typeface="Arial" panose="020B0604020202020204" pitchFamily="34" charset="0"/>
              </a:defRPr>
            </a:lvl6pPr>
            <a:lvl7pPr marL="2916238" indent="-173038" eaLnBrk="0" fontAlgn="base" hangingPunct="0">
              <a:spcBef>
                <a:spcPct val="20000"/>
              </a:spcBef>
              <a:spcAft>
                <a:spcPct val="0"/>
              </a:spcAft>
              <a:buChar char="»"/>
              <a:defRPr sz="1000">
                <a:solidFill>
                  <a:schemeClr val="tx1"/>
                </a:solidFill>
                <a:latin typeface="Arial" panose="020B0604020202020204" pitchFamily="34" charset="0"/>
                <a:cs typeface="Arial" panose="020B0604020202020204" pitchFamily="34" charset="0"/>
              </a:defRPr>
            </a:lvl7pPr>
            <a:lvl8pPr marL="3373438" indent="-173038" eaLnBrk="0" fontAlgn="base" hangingPunct="0">
              <a:spcBef>
                <a:spcPct val="20000"/>
              </a:spcBef>
              <a:spcAft>
                <a:spcPct val="0"/>
              </a:spcAft>
              <a:buChar char="»"/>
              <a:defRPr sz="1000">
                <a:solidFill>
                  <a:schemeClr val="tx1"/>
                </a:solidFill>
                <a:latin typeface="Arial" panose="020B0604020202020204" pitchFamily="34" charset="0"/>
                <a:cs typeface="Arial" panose="020B0604020202020204" pitchFamily="34" charset="0"/>
              </a:defRPr>
            </a:lvl8pPr>
            <a:lvl9pPr marL="3830638" indent="-173038" eaLnBrk="0" fontAlgn="base" hangingPunct="0">
              <a:spcBef>
                <a:spcPct val="20000"/>
              </a:spcBef>
              <a:spcAft>
                <a:spcPct val="0"/>
              </a:spcAft>
              <a:buChar char="»"/>
              <a:defRPr sz="1000">
                <a:solidFill>
                  <a:schemeClr val="tx1"/>
                </a:solidFill>
                <a:latin typeface="Arial" panose="020B0604020202020204" pitchFamily="34" charset="0"/>
                <a:cs typeface="Arial" panose="020B0604020202020204" pitchFamily="34" charset="0"/>
              </a:defRPr>
            </a:lvl9pPr>
          </a:lstStyle>
          <a:p>
            <a:pPr>
              <a:buSzPct val="125000"/>
              <a:buFont typeface="Wingdings" panose="05000000000000000000" pitchFamily="2" charset="2"/>
              <a:buChar char="Ø"/>
            </a:pPr>
            <a:r>
              <a:rPr lang="en-US" altLang="en-US" sz="1600" b="1" dirty="0">
                <a:latin typeface=" Arial"/>
                <a:ea typeface="Geneva"/>
                <a:cs typeface="Geneva"/>
              </a:rPr>
              <a:t>Joint Outpatient Experience Survey (JOES):</a:t>
            </a:r>
          </a:p>
          <a:p>
            <a:pPr>
              <a:buClr>
                <a:srgbClr val="660033"/>
              </a:buClr>
              <a:buSzPct val="125000"/>
              <a:buFont typeface="Wingdings" panose="05000000000000000000" pitchFamily="2" charset="2"/>
              <a:buNone/>
            </a:pPr>
            <a:r>
              <a:rPr lang="en-US" altLang="en-US" sz="1600" dirty="0">
                <a:latin typeface=" Arial"/>
                <a:ea typeface="Geneva"/>
                <a:cs typeface="Geneva"/>
              </a:rPr>
              <a:t>Satisfied with Healthcare – 89.8% the last quarter (Previous quarter 91.1%)</a:t>
            </a:r>
          </a:p>
          <a:p>
            <a:pPr>
              <a:buClr>
                <a:srgbClr val="660033"/>
              </a:buClr>
              <a:buSzPct val="125000"/>
              <a:buFont typeface="Wingdings" panose="05000000000000000000" pitchFamily="2" charset="2"/>
              <a:buNone/>
            </a:pPr>
            <a:r>
              <a:rPr lang="en-US" altLang="en-US" sz="1600" dirty="0">
                <a:latin typeface=" Arial"/>
                <a:ea typeface="Geneva"/>
                <a:cs typeface="Geneva"/>
              </a:rPr>
              <a:t>Recommend the Hospital – 87.9%the last quarter (Previous quarter 88.7%)</a:t>
            </a:r>
          </a:p>
          <a:p>
            <a:pPr>
              <a:buClr>
                <a:srgbClr val="660033"/>
              </a:buClr>
              <a:buSzPct val="125000"/>
              <a:buFont typeface="Wingdings" panose="05000000000000000000" pitchFamily="2" charset="2"/>
              <a:buNone/>
            </a:pPr>
            <a:endParaRPr lang="en-US" altLang="en-US" sz="1600" dirty="0">
              <a:latin typeface=" Arial"/>
              <a:ea typeface="Geneva"/>
              <a:cs typeface="Geneva"/>
            </a:endParaRPr>
          </a:p>
          <a:p>
            <a:pPr>
              <a:buSzPct val="125000"/>
              <a:buFont typeface="Wingdings" panose="05000000000000000000" pitchFamily="2" charset="2"/>
              <a:buChar char="Ø"/>
            </a:pPr>
            <a:r>
              <a:rPr lang="en-US" altLang="en-US" sz="1600" b="1" dirty="0">
                <a:latin typeface=" Arial"/>
                <a:ea typeface="Geneva"/>
                <a:cs typeface="Geneva"/>
              </a:rPr>
              <a:t>TRICARE Inpatient Satisfaction Survey (TRISS):</a:t>
            </a:r>
          </a:p>
          <a:p>
            <a:pPr>
              <a:buClr>
                <a:srgbClr val="660033"/>
              </a:buClr>
              <a:buSzPct val="125000"/>
              <a:buFont typeface="Wingdings" panose="05000000000000000000" pitchFamily="2" charset="2"/>
              <a:buNone/>
            </a:pPr>
            <a:r>
              <a:rPr lang="en-US" altLang="en-US" sz="1600" dirty="0">
                <a:latin typeface=" Arial"/>
                <a:ea typeface="Geneva"/>
                <a:cs typeface="Geneva"/>
              </a:rPr>
              <a:t>Results will be released 10 Jul 24 for 2</a:t>
            </a:r>
            <a:r>
              <a:rPr lang="en-US" altLang="en-US" sz="1600" baseline="30000" dirty="0">
                <a:latin typeface=" Arial"/>
                <a:ea typeface="Geneva"/>
                <a:cs typeface="Geneva"/>
              </a:rPr>
              <a:t>nd</a:t>
            </a:r>
            <a:r>
              <a:rPr lang="en-US" altLang="en-US" sz="1600" dirty="0">
                <a:latin typeface=" Arial"/>
                <a:ea typeface="Geneva"/>
                <a:cs typeface="Geneva"/>
              </a:rPr>
              <a:t> QTR FY24</a:t>
            </a:r>
          </a:p>
          <a:p>
            <a:pPr>
              <a:buClr>
                <a:srgbClr val="660033"/>
              </a:buClr>
              <a:buSzPct val="125000"/>
              <a:buFont typeface="Wingdings" panose="05000000000000000000" pitchFamily="2" charset="2"/>
              <a:buNone/>
            </a:pPr>
            <a:endParaRPr lang="en-US" altLang="en-US" sz="1600" dirty="0">
              <a:latin typeface=" Arial"/>
              <a:ea typeface="Geneva"/>
              <a:cs typeface="Geneva"/>
            </a:endParaRPr>
          </a:p>
          <a:p>
            <a:pPr>
              <a:lnSpc>
                <a:spcPct val="90000"/>
              </a:lnSpc>
              <a:buSzPct val="125000"/>
              <a:buFont typeface="Wingdings" panose="05000000000000000000" pitchFamily="2" charset="2"/>
              <a:buChar char="Ø"/>
            </a:pPr>
            <a:r>
              <a:rPr lang="en-US" altLang="en-US" sz="1600" b="1" dirty="0">
                <a:latin typeface=" Arial"/>
                <a:ea typeface="Geneva"/>
                <a:cs typeface="Geneva"/>
              </a:rPr>
              <a:t>Interactive Customer Evaluation (ICE) System:</a:t>
            </a:r>
          </a:p>
          <a:p>
            <a:pPr>
              <a:lnSpc>
                <a:spcPct val="90000"/>
              </a:lnSpc>
              <a:buSzPct val="125000"/>
              <a:buFontTx/>
              <a:buNone/>
            </a:pPr>
            <a:r>
              <a:rPr lang="en-US" altLang="en-US" sz="1600" dirty="0">
                <a:latin typeface=" Arial"/>
                <a:ea typeface="Geneva"/>
                <a:cs typeface="Geneva"/>
              </a:rPr>
              <a:t>  1076 satisfied and  445 dissatisfied (11 Feb –  25 May 24)</a:t>
            </a:r>
          </a:p>
          <a:p>
            <a:pPr>
              <a:lnSpc>
                <a:spcPct val="90000"/>
              </a:lnSpc>
              <a:buSzPct val="125000"/>
              <a:buFontTx/>
              <a:buNone/>
            </a:pPr>
            <a:endParaRPr lang="en-US" altLang="en-US" sz="2000" dirty="0">
              <a:latin typeface=" Arial"/>
              <a:ea typeface="Geneva"/>
              <a:cs typeface="Geneva"/>
            </a:endParaRPr>
          </a:p>
          <a:p>
            <a:pPr>
              <a:lnSpc>
                <a:spcPct val="90000"/>
              </a:lnSpc>
              <a:buSzPct val="125000"/>
              <a:buFontTx/>
              <a:buNone/>
            </a:pPr>
            <a:endParaRPr lang="en-US" altLang="en-US" sz="2400" dirty="0">
              <a:latin typeface=" Arial"/>
              <a:ea typeface="Geneva"/>
              <a:cs typeface="Geneva"/>
            </a:endParaRPr>
          </a:p>
          <a:p>
            <a:pPr>
              <a:buSzPct val="125000"/>
              <a:buFont typeface="Wingdings" panose="05000000000000000000" pitchFamily="2" charset="2"/>
              <a:buNone/>
            </a:pPr>
            <a:endParaRPr lang="en-US" altLang="en-US" sz="2400" dirty="0">
              <a:solidFill>
                <a:srgbClr val="47FFD1"/>
              </a:solidFill>
              <a:latin typeface="Times New Roman" panose="02020603050405020304" pitchFamily="18" charset="0"/>
              <a:ea typeface="Geneva"/>
              <a:cs typeface="Geneva"/>
            </a:endParaRPr>
          </a:p>
        </p:txBody>
      </p:sp>
      <p:pic>
        <p:nvPicPr>
          <p:cNvPr id="3" name="Picture 1">
            <a:extLst>
              <a:ext uri="{FF2B5EF4-FFF2-40B4-BE49-F238E27FC236}">
                <a16:creationId xmlns:a16="http://schemas.microsoft.com/office/drawing/2014/main" id="{A2EE236C-BB88-1CE5-2301-51505C0F2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33" y="2884488"/>
            <a:ext cx="8729134" cy="29490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AC1BB7-65F6-81B0-5500-C9535D920970}"/>
              </a:ext>
            </a:extLst>
          </p:cNvPr>
          <p:cNvPicPr>
            <a:picLocks noChangeAspect="1"/>
          </p:cNvPicPr>
          <p:nvPr/>
        </p:nvPicPr>
        <p:blipFill>
          <a:blip r:embed="rId4"/>
          <a:stretch>
            <a:fillRect/>
          </a:stretch>
        </p:blipFill>
        <p:spPr>
          <a:xfrm>
            <a:off x="3138800" y="5874794"/>
            <a:ext cx="3086531" cy="200053"/>
          </a:xfrm>
          <a:prstGeom prst="rect">
            <a:avLst/>
          </a:prstGeom>
        </p:spPr>
      </p:pic>
      <p:sp>
        <p:nvSpPr>
          <p:cNvPr id="9" name="TextBox 8">
            <a:extLst>
              <a:ext uri="{FF2B5EF4-FFF2-40B4-BE49-F238E27FC236}">
                <a16:creationId xmlns:a16="http://schemas.microsoft.com/office/drawing/2014/main" id="{2412CF93-6F16-2956-35AC-9D43138A9EDF}"/>
              </a:ext>
            </a:extLst>
          </p:cNvPr>
          <p:cNvSpPr txBox="1"/>
          <p:nvPr/>
        </p:nvSpPr>
        <p:spPr>
          <a:xfrm>
            <a:off x="6879966" y="4607817"/>
            <a:ext cx="209470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Access to Care</a:t>
            </a:r>
          </a:p>
          <a:p>
            <a:pPr marL="285750" indent="-285750">
              <a:buFont typeface="Arial" panose="020B0604020202020204" pitchFamily="34" charset="0"/>
              <a:buChar char="•"/>
            </a:pPr>
            <a:r>
              <a:rPr lang="en-US" sz="1600" dirty="0"/>
              <a:t>Customer Service</a:t>
            </a:r>
          </a:p>
          <a:p>
            <a:pPr marL="285750" indent="-285750">
              <a:buFont typeface="Arial" panose="020B0604020202020204" pitchFamily="34" charset="0"/>
              <a:buChar char="•"/>
            </a:pPr>
            <a:r>
              <a:rPr lang="en-US" sz="1600" dirty="0"/>
              <a:t>EFMP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txBox="1">
            <a:spLocks noChangeArrowheads="1"/>
          </p:cNvSpPr>
          <p:nvPr/>
        </p:nvSpPr>
        <p:spPr bwMode="auto">
          <a:xfrm>
            <a:off x="4745038" y="141288"/>
            <a:ext cx="43132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8038" tIns="38038" rIns="38038" bIns="38038" anchor="ctr">
            <a:spAutoFit/>
          </a:bodyPr>
          <a:lstStyle/>
          <a:p>
            <a:pPr algn="ctr" hangingPunct="1"/>
            <a:r>
              <a:rPr lang="en-US" altLang="en-US" sz="2000" b="1">
                <a:solidFill>
                  <a:srgbClr val="FFFFFF"/>
                </a:solidFill>
                <a:sym typeface="Arial" panose="020B0604020202020204" pitchFamily="34" charset="0"/>
              </a:rPr>
              <a:t>Questions and Discussion</a:t>
            </a:r>
          </a:p>
        </p:txBody>
      </p:sp>
      <p:graphicFrame>
        <p:nvGraphicFramePr>
          <p:cNvPr id="75779" name="Object 5"/>
          <p:cNvGraphicFramePr>
            <a:graphicFrameLocks/>
          </p:cNvGraphicFramePr>
          <p:nvPr/>
        </p:nvGraphicFramePr>
        <p:xfrm>
          <a:off x="2971800" y="1524000"/>
          <a:ext cx="3352800" cy="3733800"/>
        </p:xfrm>
        <a:graphic>
          <a:graphicData uri="http://schemas.openxmlformats.org/presentationml/2006/ole">
            <mc:AlternateContent xmlns:mc="http://schemas.openxmlformats.org/markup-compatibility/2006">
              <mc:Choice xmlns:v="urn:schemas-microsoft-com:vml" Requires="v">
                <p:oleObj name="Clip" r:id="rId3" imgW="2323080" imgH="2984400" progId="">
                  <p:embed/>
                </p:oleObj>
              </mc:Choice>
              <mc:Fallback>
                <p:oleObj name="Clip" r:id="rId3" imgW="2323080" imgH="2984400" progId="">
                  <p:embed/>
                  <p:pic>
                    <p:nvPicPr>
                      <p:cNvPr id="75779"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24000"/>
                        <a:ext cx="335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2C3BF-002E-4BC6-271D-94BB3F6592FA}"/>
              </a:ext>
            </a:extLst>
          </p:cNvPr>
          <p:cNvSpPr txBox="1"/>
          <p:nvPr/>
        </p:nvSpPr>
        <p:spPr>
          <a:xfrm>
            <a:off x="225911" y="513035"/>
            <a:ext cx="8692178" cy="4401205"/>
          </a:xfrm>
          <a:prstGeom prst="rect">
            <a:avLst/>
          </a:prstGeom>
          <a:noFill/>
        </p:spPr>
        <p:txBody>
          <a:bodyPr wrap="square">
            <a:spAutoFit/>
          </a:bodyPr>
          <a:lstStyle/>
          <a:p>
            <a:pPr algn="l"/>
            <a:r>
              <a:rPr lang="en-US" sz="2000" b="0" i="0" dirty="0">
                <a:solidFill>
                  <a:srgbClr val="323130"/>
                </a:solidFill>
                <a:effectLst/>
                <a:latin typeface=" Arial"/>
              </a:rPr>
              <a:t>The DHA is the first federal health system to participate in Leapfrog Group surveys.</a:t>
            </a:r>
          </a:p>
          <a:p>
            <a:pPr algn="l"/>
            <a:r>
              <a:rPr lang="en-US" sz="2000" b="0" i="0" dirty="0">
                <a:solidFill>
                  <a:srgbClr val="323130"/>
                </a:solidFill>
                <a:effectLst/>
                <a:latin typeface=" Arial"/>
              </a:rPr>
              <a:t> </a:t>
            </a:r>
          </a:p>
          <a:p>
            <a:pPr algn="l"/>
            <a:r>
              <a:rPr lang="en-US" sz="2000" b="0" i="0" dirty="0">
                <a:solidFill>
                  <a:srgbClr val="323130"/>
                </a:solidFill>
                <a:effectLst/>
                <a:latin typeface=" Arial"/>
              </a:rPr>
              <a:t>Although we have long participated in the hospital and ambulatory care surveys, this is the first year that our Hospital Safety Grades are being published. The Safety Grade is a composite score made up of 22 national performance measures of patient safety and the grade represents how well hospitals protect patients from preventable errors, injuries, and infections.</a:t>
            </a:r>
          </a:p>
          <a:p>
            <a:pPr algn="l"/>
            <a:r>
              <a:rPr lang="en-US" sz="2000" b="1" i="0" dirty="0">
                <a:solidFill>
                  <a:srgbClr val="323130"/>
                </a:solidFill>
                <a:effectLst/>
                <a:latin typeface=" Arial"/>
              </a:rPr>
              <a:t> </a:t>
            </a:r>
            <a:endParaRPr lang="en-US" sz="2000" b="0" i="0" dirty="0">
              <a:solidFill>
                <a:srgbClr val="323130"/>
              </a:solidFill>
              <a:effectLst/>
              <a:latin typeface=" Arial"/>
            </a:endParaRPr>
          </a:p>
          <a:p>
            <a:pPr algn="l"/>
            <a:r>
              <a:rPr lang="en-US" sz="2000" b="0" i="0" dirty="0">
                <a:solidFill>
                  <a:srgbClr val="323130"/>
                </a:solidFill>
                <a:effectLst/>
                <a:latin typeface=" Arial"/>
              </a:rPr>
              <a:t>Leapfrog published the </a:t>
            </a:r>
            <a:r>
              <a:rPr lang="en-US" sz="2000" b="0" i="0" u="sng" dirty="0">
                <a:solidFill>
                  <a:srgbClr val="8764B8"/>
                </a:solidFill>
                <a:effectLst/>
                <a:latin typeface=" Arial"/>
                <a:hlinkClick r:id="rId2"/>
              </a:rPr>
              <a:t>2024 Safety Grades</a:t>
            </a:r>
            <a:r>
              <a:rPr lang="en-US" sz="2000" b="0" i="0" dirty="0">
                <a:solidFill>
                  <a:srgbClr val="323130"/>
                </a:solidFill>
                <a:effectLst/>
                <a:latin typeface=" Arial"/>
              </a:rPr>
              <a:t>, and 21 of our MTFs in the United States are reporting their grades. </a:t>
            </a:r>
          </a:p>
          <a:p>
            <a:pPr algn="l"/>
            <a:r>
              <a:rPr lang="en-US" sz="2000" b="0" i="0" dirty="0">
                <a:solidFill>
                  <a:srgbClr val="323130"/>
                </a:solidFill>
                <a:effectLst/>
                <a:latin typeface=" Arial"/>
              </a:rPr>
              <a:t> </a:t>
            </a:r>
          </a:p>
          <a:p>
            <a:pPr algn="l"/>
            <a:r>
              <a:rPr lang="en-US" sz="2000" b="0" i="0" dirty="0">
                <a:solidFill>
                  <a:srgbClr val="323130"/>
                </a:solidFill>
                <a:effectLst/>
                <a:latin typeface=" Arial"/>
              </a:rPr>
              <a:t>43% of our MTFs have achieved an A grade:  William Beaumont Army Medical Center was one of those MTFs!</a:t>
            </a:r>
          </a:p>
        </p:txBody>
      </p:sp>
    </p:spTree>
    <p:extLst>
      <p:ext uri="{BB962C8B-B14F-4D97-AF65-F5344CB8AC3E}">
        <p14:creationId xmlns:p14="http://schemas.microsoft.com/office/powerpoint/2010/main" val="226069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E07700-1630-A6FE-1D6E-96C7ED956EB6}"/>
              </a:ext>
            </a:extLst>
          </p:cNvPr>
          <p:cNvPicPr>
            <a:picLocks noChangeAspect="1"/>
          </p:cNvPicPr>
          <p:nvPr/>
        </p:nvPicPr>
        <p:blipFill>
          <a:blip r:embed="rId2"/>
          <a:stretch>
            <a:fillRect/>
          </a:stretch>
        </p:blipFill>
        <p:spPr>
          <a:xfrm>
            <a:off x="544106" y="234268"/>
            <a:ext cx="7919762" cy="5781124"/>
          </a:xfrm>
          <a:prstGeom prst="rect">
            <a:avLst/>
          </a:prstGeom>
        </p:spPr>
      </p:pic>
    </p:spTree>
    <p:extLst>
      <p:ext uri="{BB962C8B-B14F-4D97-AF65-F5344CB8AC3E}">
        <p14:creationId xmlns:p14="http://schemas.microsoft.com/office/powerpoint/2010/main" val="37789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DBDB0-1ACF-850E-C036-DE9B82F897B0}"/>
              </a:ext>
            </a:extLst>
          </p:cNvPr>
          <p:cNvPicPr>
            <a:picLocks noChangeAspect="1"/>
          </p:cNvPicPr>
          <p:nvPr/>
        </p:nvPicPr>
        <p:blipFill>
          <a:blip r:embed="rId2"/>
          <a:stretch>
            <a:fillRect/>
          </a:stretch>
        </p:blipFill>
        <p:spPr>
          <a:xfrm>
            <a:off x="342309" y="313267"/>
            <a:ext cx="8459381" cy="5630333"/>
          </a:xfrm>
          <a:prstGeom prst="rect">
            <a:avLst/>
          </a:prstGeom>
        </p:spPr>
      </p:pic>
    </p:spTree>
    <p:extLst>
      <p:ext uri="{BB962C8B-B14F-4D97-AF65-F5344CB8AC3E}">
        <p14:creationId xmlns:p14="http://schemas.microsoft.com/office/powerpoint/2010/main" val="264965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Placeholder 3"/>
          <p:cNvSpPr txBox="1">
            <a:spLocks/>
          </p:cNvSpPr>
          <p:nvPr/>
        </p:nvSpPr>
        <p:spPr bwMode="auto">
          <a:xfrm>
            <a:off x="360603" y="310967"/>
            <a:ext cx="80914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457200" defTabSz="457200">
              <a:defRPr>
                <a:solidFill>
                  <a:schemeClr val="tx1"/>
                </a:solidFill>
                <a:latin typeface="Arial" panose="020B0604020202020204" pitchFamily="34" charset="0"/>
                <a:cs typeface="Arial" panose="020B0604020202020204" pitchFamily="34" charset="0"/>
              </a:defRPr>
            </a:lvl2pPr>
            <a:lvl3pPr marL="914400" defTabSz="457200">
              <a:defRPr>
                <a:solidFill>
                  <a:schemeClr val="tx1"/>
                </a:solidFill>
                <a:latin typeface="Arial" panose="020B0604020202020204" pitchFamily="34" charset="0"/>
                <a:cs typeface="Arial" panose="020B0604020202020204" pitchFamily="34" charset="0"/>
              </a:defRPr>
            </a:lvl3pPr>
            <a:lvl4pPr marL="1371600" defTabSz="457200">
              <a:defRPr>
                <a:solidFill>
                  <a:schemeClr val="tx1"/>
                </a:solidFill>
                <a:latin typeface="Arial" panose="020B0604020202020204" pitchFamily="34" charset="0"/>
                <a:cs typeface="Arial" panose="020B0604020202020204" pitchFamily="34" charset="0"/>
              </a:defRPr>
            </a:lvl4pPr>
            <a:lvl5pPr marL="1828800" defTabSz="457200">
              <a:defRPr>
                <a:solidFill>
                  <a:schemeClr val="tx1"/>
                </a:solidFill>
                <a:latin typeface="Arial" panose="020B0604020202020204" pitchFamily="34" charset="0"/>
                <a:cs typeface="Arial" panose="020B0604020202020204" pitchFamily="34" charset="0"/>
              </a:defRPr>
            </a:lvl5pPr>
            <a:lvl6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indent="10001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20000"/>
              </a:spcBef>
              <a:spcAft>
                <a:spcPts val="600"/>
              </a:spcAft>
              <a:buSzPct val="80000"/>
              <a:buFont typeface="Wingdings" panose="05000000000000000000" pitchFamily="2" charset="2"/>
              <a:buChar char="Ø"/>
              <a:defRPr/>
            </a:pPr>
            <a:r>
              <a:rPr lang="en-US" altLang="en-US" sz="2400" dirty="0">
                <a:solidFill>
                  <a:srgbClr val="000000"/>
                </a:solidFill>
                <a:latin typeface="Arial "/>
              </a:rPr>
              <a:t>Information Desk 915-742-7777 – Monday to Friday 24 hours – general information only; maps and phone books are available at the front desk</a:t>
            </a:r>
          </a:p>
          <a:p>
            <a:pPr marL="457200" indent="-457200" eaLnBrk="1" hangingPunct="1">
              <a:spcBef>
                <a:spcPct val="20000"/>
              </a:spcBef>
              <a:spcAft>
                <a:spcPts val="600"/>
              </a:spcAft>
              <a:buSzPct val="80000"/>
              <a:buFont typeface="Wingdings" panose="05000000000000000000" pitchFamily="2" charset="2"/>
              <a:buChar char="Ø"/>
              <a:defRPr/>
            </a:pPr>
            <a:endParaRPr lang="en-US" altLang="en-US" sz="2400" dirty="0">
              <a:solidFill>
                <a:srgbClr val="000000"/>
              </a:solidFill>
              <a:latin typeface="Arial "/>
            </a:endParaRPr>
          </a:p>
          <a:p>
            <a:pPr marL="457200" indent="-457200" eaLnBrk="1" hangingPunct="1">
              <a:spcBef>
                <a:spcPct val="20000"/>
              </a:spcBef>
              <a:spcAft>
                <a:spcPts val="600"/>
              </a:spcAft>
              <a:buSzPct val="80000"/>
              <a:buFont typeface="Wingdings" panose="05000000000000000000" pitchFamily="2" charset="2"/>
              <a:buChar char="Ø"/>
              <a:defRPr/>
            </a:pPr>
            <a:r>
              <a:rPr lang="en-US" altLang="en-US" sz="2400" dirty="0">
                <a:solidFill>
                  <a:srgbClr val="000000"/>
                </a:solidFill>
                <a:latin typeface="Arial "/>
              </a:rPr>
              <a:t>Wheelchairs (regular and electric) can be signed out at the front desks in the East Clinic (Monday through Friday 0730 – 1630) and the Rotunda (Monday through Friday 24 hours a day). If needed after hours, please contact security</a:t>
            </a:r>
          </a:p>
          <a:p>
            <a:pPr marL="457200" indent="-457200" eaLnBrk="1" hangingPunct="1">
              <a:spcBef>
                <a:spcPct val="20000"/>
              </a:spcBef>
              <a:spcAft>
                <a:spcPts val="600"/>
              </a:spcAft>
              <a:buSzPct val="80000"/>
              <a:buFont typeface="Wingdings" panose="05000000000000000000" pitchFamily="2" charset="2"/>
              <a:buChar char="Ø"/>
              <a:defRPr/>
            </a:pPr>
            <a:endParaRPr lang="en-US" altLang="en-US" sz="2400" dirty="0">
              <a:solidFill>
                <a:srgbClr val="000000"/>
              </a:solidFill>
              <a:latin typeface="Arial "/>
            </a:endParaRPr>
          </a:p>
          <a:p>
            <a:pPr marL="457200" indent="-457200" eaLnBrk="1" hangingPunct="1">
              <a:spcBef>
                <a:spcPct val="20000"/>
              </a:spcBef>
              <a:spcAft>
                <a:spcPts val="600"/>
              </a:spcAft>
              <a:buSzPct val="80000"/>
              <a:buFont typeface="Wingdings" panose="05000000000000000000" pitchFamily="2" charset="2"/>
              <a:buChar char="Ø"/>
              <a:defRPr/>
            </a:pPr>
            <a:r>
              <a:rPr lang="en-US" altLang="en-US" sz="2400" dirty="0">
                <a:solidFill>
                  <a:srgbClr val="000000"/>
                </a:solidFill>
                <a:latin typeface="Arial "/>
              </a:rPr>
              <a:t>MHS Genesis Portal navigation assistance – please contact the Patient Experience Department </a:t>
            </a:r>
          </a:p>
          <a:p>
            <a:pPr eaLnBrk="1" hangingPunct="1">
              <a:spcBef>
                <a:spcPct val="20000"/>
              </a:spcBef>
              <a:spcAft>
                <a:spcPts val="600"/>
              </a:spcAft>
              <a:buSzPct val="80000"/>
              <a:defRPr/>
            </a:pPr>
            <a:r>
              <a:rPr lang="en-US" altLang="en-US" sz="2400" dirty="0">
                <a:solidFill>
                  <a:srgbClr val="000000"/>
                </a:solidFill>
                <a:latin typeface="Arial "/>
              </a:rPr>
              <a:t>      915-742-2692  </a:t>
            </a:r>
          </a:p>
          <a:p>
            <a:pPr marL="457200" indent="-457200" eaLnBrk="1" hangingPunct="1">
              <a:spcBef>
                <a:spcPct val="20000"/>
              </a:spcBef>
              <a:spcAft>
                <a:spcPts val="600"/>
              </a:spcAft>
              <a:buSzPct val="80000"/>
              <a:buFont typeface="Wingdings" panose="05000000000000000000" pitchFamily="2" charset="2"/>
              <a:buChar char="Ø"/>
              <a:defRPr/>
            </a:pPr>
            <a:endParaRPr lang="en-US" altLang="en-US" sz="2400" dirty="0">
              <a:solidFill>
                <a:srgbClr val="000000"/>
              </a:solidFill>
              <a:latin typeface="Arial "/>
            </a:endParaRPr>
          </a:p>
          <a:p>
            <a:pPr eaLnBrk="1" hangingPunct="1">
              <a:spcBef>
                <a:spcPct val="20000"/>
              </a:spcBef>
              <a:spcAft>
                <a:spcPts val="600"/>
              </a:spcAft>
              <a:buClr>
                <a:srgbClr val="660033"/>
              </a:buClr>
              <a:buSzPct val="80000"/>
              <a:buFont typeface="Wingdings 3" panose="05040102010807070707" pitchFamily="18" charset="2"/>
              <a:buNone/>
              <a:defRPr/>
            </a:pPr>
            <a:endParaRPr lang="en-US" altLang="en-US" sz="2800" dirty="0">
              <a:solidFill>
                <a:srgbClr val="000000"/>
              </a:solidFill>
              <a:latin typeface="Arial "/>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9074" y="336550"/>
            <a:ext cx="4932363"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6"/>
          <p:cNvSpPr txBox="1">
            <a:spLocks noChangeArrowheads="1"/>
          </p:cNvSpPr>
          <p:nvPr/>
        </p:nvSpPr>
        <p:spPr bwMode="auto">
          <a:xfrm>
            <a:off x="489354" y="782637"/>
            <a:ext cx="30178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t>Although we have a huge parking lot, did you know you can use the Emergency and Assistant Stations (E&amp;A Stations) to call someone to assist you for pick up? If you find yourself parked in an area where you may have difficulty walking to the hospital, simply look for one of these E&amp;A Stations, and push the button for service. Assistance will be provided to help you reach the facility. There are 32 stations located through our parking lot.</a:t>
            </a:r>
          </a:p>
        </p:txBody>
      </p:sp>
    </p:spTree>
  </p:cSld>
  <p:clrMapOvr>
    <a:masterClrMapping/>
  </p:clrMapOvr>
</p:sld>
</file>

<file path=ppt/theme/theme1.xml><?xml version="1.0" encoding="utf-8"?>
<a:theme xmlns:a="http://schemas.openxmlformats.org/drawingml/2006/main" name="1_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7BACECEC72C045B539E3825EA845B8" ma:contentTypeVersion="0" ma:contentTypeDescription="Create a new document." ma:contentTypeScope="" ma:versionID="6b5d5d94f2437561136181d9026969e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4589E0BB-B8D6-4E90-B24A-2EF63ED8FED2}">
  <ds:schemaRefs>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C06892A-51E6-4F5C-8EEB-9E77E8FFA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FDAF189-4C7A-4BDB-87B8-9FE49781820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34561</TotalTime>
  <Words>2771</Words>
  <Application>Microsoft Office PowerPoint</Application>
  <PresentationFormat>On-screen Show (4:3)</PresentationFormat>
  <Paragraphs>312</Paragraphs>
  <Slides>40</Slides>
  <Notes>25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7" baseType="lpstr">
      <vt:lpstr> Arial</vt:lpstr>
      <vt:lpstr>Arial</vt:lpstr>
      <vt:lpstr>Arial </vt:lpstr>
      <vt:lpstr>Arial Narrow</vt:lpstr>
      <vt:lpstr>Barlow Condensed</vt:lpstr>
      <vt:lpstr>Calibri</vt:lpstr>
      <vt:lpstr>Courier New</vt:lpstr>
      <vt:lpstr>Franklin Gothic Book</vt:lpstr>
      <vt:lpstr>Franklin Gothic Demi</vt:lpstr>
      <vt:lpstr>Franklin Gothic Medium</vt:lpstr>
      <vt:lpstr>Garamond</vt:lpstr>
      <vt:lpstr>Symbol</vt:lpstr>
      <vt:lpstr>Times New Roman</vt:lpstr>
      <vt:lpstr>Wingdings</vt:lpstr>
      <vt:lpstr>Wingdings 3</vt:lpstr>
      <vt:lpstr>1_Office Theme</vt:lpstr>
      <vt:lpstr>Clip</vt:lpstr>
      <vt:lpstr>PowerPoint Presentation</vt:lpstr>
      <vt:lpstr>AGENDA</vt:lpstr>
      <vt:lpstr>PowerPoint Presentation</vt:lpstr>
      <vt:lpstr>Patient Satisfaction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Identification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Exceptional Family Member Program  (EFMP- Medical) is MOVING</vt:lpstr>
      <vt:lpstr>E-EFMP</vt:lpstr>
      <vt:lpstr>PowerPoint Presentation</vt:lpstr>
      <vt:lpstr>TRICARE Stateside Regions</vt:lpstr>
      <vt:lpstr>Keep DEERS Information Up To Date</vt:lpstr>
      <vt:lpstr>DURABLE MEDICAL EQUIPMENT (DME)</vt:lpstr>
      <vt:lpstr>PowerPoint Presentation</vt:lpstr>
      <vt:lpstr>DME Repairs, Replacement and Maintenance</vt:lpstr>
      <vt:lpstr>DME Cost</vt:lpstr>
      <vt:lpstr>TRICARE Self-Service Options Online</vt:lpstr>
      <vt:lpstr>Looking for More Information?</vt:lpstr>
      <vt:lpstr>PowerPoint Presentation</vt:lpstr>
      <vt:lpstr>PowerPoint Presentation</vt:lpstr>
      <vt:lpstr>PowerPoint Presentation</vt:lpstr>
      <vt:lpstr>PowerPoint Presentation</vt:lpstr>
      <vt:lpstr>PowerPoint Presentation</vt:lpstr>
    </vt:vector>
  </TitlesOfParts>
  <Company>OTSG, 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Cultural Diversity</dc:title>
  <dc:creator>Jennifer Donnelly</dc:creator>
  <cp:lastModifiedBy>Payen, Amabilia G CIV DHA WILLIAM BEAUMONT AMC (USA)</cp:lastModifiedBy>
  <cp:revision>1523</cp:revision>
  <cp:lastPrinted>2024-06-05T19:58:48Z</cp:lastPrinted>
  <dcterms:created xsi:type="dcterms:W3CDTF">2006-01-23T14:59:19Z</dcterms:created>
  <dcterms:modified xsi:type="dcterms:W3CDTF">2024-06-06T22:50:45Z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F6UFAUZ7N4KA-252-1228</vt:lpwstr>
  </property>
  <property fmtid="{D5CDD505-2E9C-101B-9397-08002B2CF9AE}" pid="3" name="_dlc_DocIdItemGuid">
    <vt:lpwstr>0fbf4200-741a-489d-96a6-f53a8df91ee5</vt:lpwstr>
  </property>
  <property fmtid="{D5CDD505-2E9C-101B-9397-08002B2CF9AE}" pid="4" name="_dlc_DocIdUrl">
    <vt:lpwstr>https://wbamc-sp10.amed.ds.army.mil/nursing/edu/staffedu/HOINFO/_layouts/DocIdRedir.aspx?ID=F6UFAUZ7N4KA-252-1228, F6UFAUZ7N4KA-252-1228</vt:lpwstr>
  </property>
</Properties>
</file>