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 id="2147483688" r:id="rId2"/>
  </p:sldMasterIdLst>
  <p:notesMasterIdLst>
    <p:notesMasterId r:id="rId46"/>
  </p:notesMasterIdLst>
  <p:sldIdLst>
    <p:sldId id="256" r:id="rId3"/>
    <p:sldId id="258" r:id="rId4"/>
    <p:sldId id="900" r:id="rId5"/>
    <p:sldId id="268" r:id="rId6"/>
    <p:sldId id="270" r:id="rId7"/>
    <p:sldId id="1236" r:id="rId8"/>
    <p:sldId id="1131" r:id="rId9"/>
    <p:sldId id="299" r:id="rId10"/>
    <p:sldId id="1276" r:id="rId11"/>
    <p:sldId id="1277" r:id="rId12"/>
    <p:sldId id="277" r:id="rId13"/>
    <p:sldId id="1265" r:id="rId14"/>
    <p:sldId id="271" r:id="rId15"/>
    <p:sldId id="1238" r:id="rId16"/>
    <p:sldId id="272" r:id="rId17"/>
    <p:sldId id="1239" r:id="rId18"/>
    <p:sldId id="1241" r:id="rId19"/>
    <p:sldId id="1243" r:id="rId20"/>
    <p:sldId id="1244" r:id="rId21"/>
    <p:sldId id="1281" r:id="rId22"/>
    <p:sldId id="1282" r:id="rId23"/>
    <p:sldId id="1246" r:id="rId24"/>
    <p:sldId id="1266" r:id="rId25"/>
    <p:sldId id="1283" r:id="rId26"/>
    <p:sldId id="1278" r:id="rId27"/>
    <p:sldId id="1284" r:id="rId28"/>
    <p:sldId id="1267" r:id="rId29"/>
    <p:sldId id="1269" r:id="rId30"/>
    <p:sldId id="1270" r:id="rId31"/>
    <p:sldId id="1271" r:id="rId32"/>
    <p:sldId id="1272" r:id="rId33"/>
    <p:sldId id="1273" r:id="rId34"/>
    <p:sldId id="1263" r:id="rId35"/>
    <p:sldId id="1280" r:id="rId36"/>
    <p:sldId id="1248" r:id="rId37"/>
    <p:sldId id="1257" r:id="rId38"/>
    <p:sldId id="1261" r:id="rId39"/>
    <p:sldId id="1262" r:id="rId40"/>
    <p:sldId id="1274" r:id="rId41"/>
    <p:sldId id="1275" r:id="rId42"/>
    <p:sldId id="1134" r:id="rId43"/>
    <p:sldId id="1038" r:id="rId44"/>
    <p:sldId id="927" r:id="rId45"/>
  </p:sldIdLst>
  <p:sldSz cx="9144000" cy="6858000" type="screen4x3"/>
  <p:notesSz cx="7010400" cy="9296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596011-70F7-4402-BCDF-E3A14A1DB53D}" v="2" dt="2026-08-20T18:01:43.88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40" autoAdjust="0"/>
  </p:normalViewPr>
  <p:slideViewPr>
    <p:cSldViewPr snapToGrid="0">
      <p:cViewPr varScale="1">
        <p:scale>
          <a:sx n="90" d="100"/>
          <a:sy n="90" d="100"/>
        </p:scale>
        <p:origin x="2214" y="66"/>
      </p:cViewPr>
      <p:guideLst>
        <p:guide orient="horz" pos="2880"/>
        <p:guide pos="2160"/>
      </p:guideLst>
    </p:cSldViewPr>
  </p:slideViewPr>
  <p:notesTextViewPr>
    <p:cViewPr>
      <p:scale>
        <a:sx n="1" d="1"/>
        <a:sy n="1" d="1"/>
      </p:scale>
      <p:origin x="0" y="0"/>
    </p:cViewPr>
  </p:notesTextViewPr>
  <p:notesViewPr>
    <p:cSldViewPr snapToGrid="0">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51" Type="http://schemas.microsoft.com/office/2016/11/relationships/changesInfo" Target="changesInfos/changesInfo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nkney, Kristal A CIV DHA WILLIAM BEAUMONT AMC (USA)" userId="3597df77-7ac5-476c-825f-5ceba223280f" providerId="ADAL" clId="{6CAFBB0D-D08F-44E5-8DEA-95242F78B1E7}"/>
    <pc:docChg chg="undo custSel addSld delSld modSld sldOrd">
      <pc:chgData name="Pinkney, Kristal A CIV DHA WILLIAM BEAUMONT AMC (USA)" userId="3597df77-7ac5-476c-825f-5ceba223280f" providerId="ADAL" clId="{6CAFBB0D-D08F-44E5-8DEA-95242F78B1E7}" dt="2026-08-20T18:02:40.492" v="950"/>
      <pc:docMkLst>
        <pc:docMk/>
      </pc:docMkLst>
      <pc:sldChg chg="modSp mod">
        <pc:chgData name="Pinkney, Kristal A CIV DHA WILLIAM BEAUMONT AMC (USA)" userId="3597df77-7ac5-476c-825f-5ceba223280f" providerId="ADAL" clId="{6CAFBB0D-D08F-44E5-8DEA-95242F78B1E7}" dt="2026-08-18T14:21:50.394" v="642" actId="6549"/>
        <pc:sldMkLst>
          <pc:docMk/>
          <pc:sldMk cId="0" sldId="258"/>
        </pc:sldMkLst>
        <pc:spChg chg="mod">
          <ac:chgData name="Pinkney, Kristal A CIV DHA WILLIAM BEAUMONT AMC (USA)" userId="3597df77-7ac5-476c-825f-5ceba223280f" providerId="ADAL" clId="{6CAFBB0D-D08F-44E5-8DEA-95242F78B1E7}" dt="2026-08-18T14:21:50.394" v="642" actId="6549"/>
          <ac:spMkLst>
            <pc:docMk/>
            <pc:sldMk cId="0" sldId="258"/>
            <ac:spMk id="2" creationId="{00000000-0000-0000-0000-000000000000}"/>
          </ac:spMkLst>
        </pc:spChg>
      </pc:sldChg>
      <pc:sldChg chg="addSp delSp modSp add del mod setBg modClrScheme chgLayout">
        <pc:chgData name="Pinkney, Kristal A CIV DHA WILLIAM BEAUMONT AMC (USA)" userId="3597df77-7ac5-476c-825f-5ceba223280f" providerId="ADAL" clId="{6CAFBB0D-D08F-44E5-8DEA-95242F78B1E7}" dt="2026-08-20T17:55:07.009" v="940" actId="14100"/>
        <pc:sldMkLst>
          <pc:docMk/>
          <pc:sldMk cId="1626897007" sldId="268"/>
        </pc:sldMkLst>
        <pc:spChg chg="mod">
          <ac:chgData name="Pinkney, Kristal A CIV DHA WILLIAM BEAUMONT AMC (USA)" userId="3597df77-7ac5-476c-825f-5ceba223280f" providerId="ADAL" clId="{6CAFBB0D-D08F-44E5-8DEA-95242F78B1E7}" dt="2026-08-20T17:55:07.009" v="940" actId="14100"/>
          <ac:spMkLst>
            <pc:docMk/>
            <pc:sldMk cId="1626897007" sldId="268"/>
            <ac:spMk id="3" creationId="{404B6B65-DDA0-2ED5-4FFB-C755E020574D}"/>
          </ac:spMkLst>
        </pc:spChg>
        <pc:spChg chg="mod ord">
          <ac:chgData name="Pinkney, Kristal A CIV DHA WILLIAM BEAUMONT AMC (USA)" userId="3597df77-7ac5-476c-825f-5ceba223280f" providerId="ADAL" clId="{6CAFBB0D-D08F-44E5-8DEA-95242F78B1E7}" dt="2026-08-17T19:58:23.514" v="287" actId="700"/>
          <ac:spMkLst>
            <pc:docMk/>
            <pc:sldMk cId="1626897007" sldId="268"/>
            <ac:spMk id="16" creationId="{3BC39879-3EE2-C231-EB43-762DE73F0FF2}"/>
          </ac:spMkLst>
        </pc:spChg>
      </pc:sldChg>
      <pc:sldChg chg="addSp delSp modSp add del mod setBg modClrScheme chgLayout">
        <pc:chgData name="Pinkney, Kristal A CIV DHA WILLIAM BEAUMONT AMC (USA)" userId="3597df77-7ac5-476c-825f-5ceba223280f" providerId="ADAL" clId="{6CAFBB0D-D08F-44E5-8DEA-95242F78B1E7}" dt="2026-08-17T20:04:30.753" v="546" actId="1076"/>
        <pc:sldMkLst>
          <pc:docMk/>
          <pc:sldMk cId="2233949145" sldId="270"/>
        </pc:sldMkLst>
        <pc:spChg chg="mod">
          <ac:chgData name="Pinkney, Kristal A CIV DHA WILLIAM BEAUMONT AMC (USA)" userId="3597df77-7ac5-476c-825f-5ceba223280f" providerId="ADAL" clId="{6CAFBB0D-D08F-44E5-8DEA-95242F78B1E7}" dt="2026-08-17T20:03:35.043" v="538" actId="6549"/>
          <ac:spMkLst>
            <pc:docMk/>
            <pc:sldMk cId="2233949145" sldId="270"/>
            <ac:spMk id="3" creationId="{1C2F8146-32E0-2F7F-0C2C-C3BFF4062AC7}"/>
          </ac:spMkLst>
        </pc:spChg>
        <pc:picChg chg="mod">
          <ac:chgData name="Pinkney, Kristal A CIV DHA WILLIAM BEAUMONT AMC (USA)" userId="3597df77-7ac5-476c-825f-5ceba223280f" providerId="ADAL" clId="{6CAFBB0D-D08F-44E5-8DEA-95242F78B1E7}" dt="2026-08-17T20:04:30.753" v="546" actId="1076"/>
          <ac:picMkLst>
            <pc:docMk/>
            <pc:sldMk cId="2233949145" sldId="270"/>
            <ac:picMk id="4" creationId="{D2CCE614-D1F1-7213-70B1-E6F02EE70EBA}"/>
          </ac:picMkLst>
        </pc:picChg>
      </pc:sldChg>
      <pc:sldChg chg="add del">
        <pc:chgData name="Pinkney, Kristal A CIV DHA WILLIAM BEAUMONT AMC (USA)" userId="3597df77-7ac5-476c-825f-5ceba223280f" providerId="ADAL" clId="{6CAFBB0D-D08F-44E5-8DEA-95242F78B1E7}" dt="2026-08-20T18:01:26.121" v="947"/>
        <pc:sldMkLst>
          <pc:docMk/>
          <pc:sldMk cId="2605548233" sldId="271"/>
        </pc:sldMkLst>
      </pc:sldChg>
      <pc:sldChg chg="add del">
        <pc:chgData name="Pinkney, Kristal A CIV DHA WILLIAM BEAUMONT AMC (USA)" userId="3597df77-7ac5-476c-825f-5ceba223280f" providerId="ADAL" clId="{6CAFBB0D-D08F-44E5-8DEA-95242F78B1E7}" dt="2026-08-20T18:01:26.121" v="947"/>
        <pc:sldMkLst>
          <pc:docMk/>
          <pc:sldMk cId="3409242130" sldId="272"/>
        </pc:sldMkLst>
      </pc:sldChg>
      <pc:sldChg chg="add del">
        <pc:chgData name="Pinkney, Kristal A CIV DHA WILLIAM BEAUMONT AMC (USA)" userId="3597df77-7ac5-476c-825f-5ceba223280f" providerId="ADAL" clId="{6CAFBB0D-D08F-44E5-8DEA-95242F78B1E7}" dt="2026-08-20T18:01:43.880" v="948"/>
        <pc:sldMkLst>
          <pc:docMk/>
          <pc:sldMk cId="0" sldId="277"/>
        </pc:sldMkLst>
      </pc:sldChg>
      <pc:sldChg chg="modSp mod modClrScheme chgLayout">
        <pc:chgData name="Pinkney, Kristal A CIV DHA WILLIAM BEAUMONT AMC (USA)" userId="3597df77-7ac5-476c-825f-5ceba223280f" providerId="ADAL" clId="{6CAFBB0D-D08F-44E5-8DEA-95242F78B1E7}" dt="2026-08-20T14:25:12.927" v="893" actId="20577"/>
        <pc:sldMkLst>
          <pc:docMk/>
          <pc:sldMk cId="0" sldId="900"/>
        </pc:sldMkLst>
        <pc:spChg chg="mod">
          <ac:chgData name="Pinkney, Kristal A CIV DHA WILLIAM BEAUMONT AMC (USA)" userId="3597df77-7ac5-476c-825f-5ceba223280f" providerId="ADAL" clId="{6CAFBB0D-D08F-44E5-8DEA-95242F78B1E7}" dt="2026-08-20T14:25:12.927" v="893" actId="20577"/>
          <ac:spMkLst>
            <pc:docMk/>
            <pc:sldMk cId="0" sldId="900"/>
            <ac:spMk id="6" creationId="{A458286E-6F42-64E7-D07F-757DF1B422F1}"/>
          </ac:spMkLst>
        </pc:spChg>
      </pc:sldChg>
      <pc:sldChg chg="modSp mod">
        <pc:chgData name="Pinkney, Kristal A CIV DHA WILLIAM BEAUMONT AMC (USA)" userId="3597df77-7ac5-476c-825f-5ceba223280f" providerId="ADAL" clId="{6CAFBB0D-D08F-44E5-8DEA-95242F78B1E7}" dt="2026-08-17T18:01:38.221" v="11" actId="20577"/>
        <pc:sldMkLst>
          <pc:docMk/>
          <pc:sldMk cId="3638544778" sldId="1038"/>
        </pc:sldMkLst>
        <pc:spChg chg="mod">
          <ac:chgData name="Pinkney, Kristal A CIV DHA WILLIAM BEAUMONT AMC (USA)" userId="3597df77-7ac5-476c-825f-5ceba223280f" providerId="ADAL" clId="{6CAFBB0D-D08F-44E5-8DEA-95242F78B1E7}" dt="2026-08-17T18:01:38.221" v="11" actId="20577"/>
          <ac:spMkLst>
            <pc:docMk/>
            <pc:sldMk cId="3638544778" sldId="1038"/>
            <ac:spMk id="4" creationId="{00000000-0000-0000-0000-000000000000}"/>
          </ac:spMkLst>
        </pc:spChg>
      </pc:sldChg>
      <pc:sldChg chg="modNotes">
        <pc:chgData name="Pinkney, Kristal A CIV DHA WILLIAM BEAUMONT AMC (USA)" userId="3597df77-7ac5-476c-825f-5ceba223280f" providerId="ADAL" clId="{6CAFBB0D-D08F-44E5-8DEA-95242F78B1E7}" dt="2026-08-17T20:02:02.891" v="529"/>
        <pc:sldMkLst>
          <pc:docMk/>
          <pc:sldMk cId="1332858285" sldId="1131"/>
        </pc:sldMkLst>
      </pc:sldChg>
      <pc:sldChg chg="modSp mod">
        <pc:chgData name="Pinkney, Kristal A CIV DHA WILLIAM BEAUMONT AMC (USA)" userId="3597df77-7ac5-476c-825f-5ceba223280f" providerId="ADAL" clId="{6CAFBB0D-D08F-44E5-8DEA-95242F78B1E7}" dt="2026-08-17T18:02:14.253" v="116" actId="20577"/>
        <pc:sldMkLst>
          <pc:docMk/>
          <pc:sldMk cId="3106799496" sldId="1134"/>
        </pc:sldMkLst>
        <pc:graphicFrameChg chg="modGraphic">
          <ac:chgData name="Pinkney, Kristal A CIV DHA WILLIAM BEAUMONT AMC (USA)" userId="3597df77-7ac5-476c-825f-5ceba223280f" providerId="ADAL" clId="{6CAFBB0D-D08F-44E5-8DEA-95242F78B1E7}" dt="2026-08-17T18:02:14.253" v="116" actId="20577"/>
          <ac:graphicFrameMkLst>
            <pc:docMk/>
            <pc:sldMk cId="3106799496" sldId="1134"/>
            <ac:graphicFrameMk id="2" creationId="{67C36E81-66C1-D0E2-EDBF-9DB6705AF043}"/>
          </ac:graphicFrameMkLst>
        </pc:graphicFrameChg>
      </pc:sldChg>
      <pc:sldChg chg="modNotes">
        <pc:chgData name="Pinkney, Kristal A CIV DHA WILLIAM BEAUMONT AMC (USA)" userId="3597df77-7ac5-476c-825f-5ceba223280f" providerId="ADAL" clId="{6CAFBB0D-D08F-44E5-8DEA-95242F78B1E7}" dt="2026-08-17T20:01:37.132" v="527"/>
        <pc:sldMkLst>
          <pc:docMk/>
          <pc:sldMk cId="3196869768" sldId="1236"/>
        </pc:sldMkLst>
      </pc:sldChg>
      <pc:sldChg chg="modSp add del mod">
        <pc:chgData name="Pinkney, Kristal A CIV DHA WILLIAM BEAUMONT AMC (USA)" userId="3597df77-7ac5-476c-825f-5ceba223280f" providerId="ADAL" clId="{6CAFBB0D-D08F-44E5-8DEA-95242F78B1E7}" dt="2026-08-20T18:01:26.121" v="947"/>
        <pc:sldMkLst>
          <pc:docMk/>
          <pc:sldMk cId="30152384" sldId="1238"/>
        </pc:sldMkLst>
        <pc:spChg chg="mod">
          <ac:chgData name="Pinkney, Kristal A CIV DHA WILLIAM BEAUMONT AMC (USA)" userId="3597df77-7ac5-476c-825f-5ceba223280f" providerId="ADAL" clId="{6CAFBB0D-D08F-44E5-8DEA-95242F78B1E7}" dt="2026-08-19T13:41:53.473" v="681" actId="27636"/>
          <ac:spMkLst>
            <pc:docMk/>
            <pc:sldMk cId="30152384" sldId="1238"/>
            <ac:spMk id="3" creationId="{510BA558-FED9-D6DE-5A41-49DACE941933}"/>
          </ac:spMkLst>
        </pc:spChg>
      </pc:sldChg>
      <pc:sldChg chg="add del">
        <pc:chgData name="Pinkney, Kristal A CIV DHA WILLIAM BEAUMONT AMC (USA)" userId="3597df77-7ac5-476c-825f-5ceba223280f" providerId="ADAL" clId="{6CAFBB0D-D08F-44E5-8DEA-95242F78B1E7}" dt="2026-08-20T18:01:26.121" v="947"/>
        <pc:sldMkLst>
          <pc:docMk/>
          <pc:sldMk cId="3408608398" sldId="1239"/>
        </pc:sldMkLst>
      </pc:sldChg>
      <pc:sldChg chg="add del">
        <pc:chgData name="Pinkney, Kristal A CIV DHA WILLIAM BEAUMONT AMC (USA)" userId="3597df77-7ac5-476c-825f-5ceba223280f" providerId="ADAL" clId="{6CAFBB0D-D08F-44E5-8DEA-95242F78B1E7}" dt="2026-08-20T18:01:26.121" v="947"/>
        <pc:sldMkLst>
          <pc:docMk/>
          <pc:sldMk cId="3637021810" sldId="1241"/>
        </pc:sldMkLst>
      </pc:sldChg>
      <pc:sldChg chg="add del">
        <pc:chgData name="Pinkney, Kristal A CIV DHA WILLIAM BEAUMONT AMC (USA)" userId="3597df77-7ac5-476c-825f-5ceba223280f" providerId="ADAL" clId="{6CAFBB0D-D08F-44E5-8DEA-95242F78B1E7}" dt="2026-08-20T18:01:26.121" v="947"/>
        <pc:sldMkLst>
          <pc:docMk/>
          <pc:sldMk cId="2728716205" sldId="1243"/>
        </pc:sldMkLst>
      </pc:sldChg>
      <pc:sldChg chg="modSp add del mod">
        <pc:chgData name="Pinkney, Kristal A CIV DHA WILLIAM BEAUMONT AMC (USA)" userId="3597df77-7ac5-476c-825f-5ceba223280f" providerId="ADAL" clId="{6CAFBB0D-D08F-44E5-8DEA-95242F78B1E7}" dt="2026-08-20T18:01:26.121" v="947"/>
        <pc:sldMkLst>
          <pc:docMk/>
          <pc:sldMk cId="3318227850" sldId="1244"/>
        </pc:sldMkLst>
        <pc:spChg chg="mod">
          <ac:chgData name="Pinkney, Kristal A CIV DHA WILLIAM BEAUMONT AMC (USA)" userId="3597df77-7ac5-476c-825f-5ceba223280f" providerId="ADAL" clId="{6CAFBB0D-D08F-44E5-8DEA-95242F78B1E7}" dt="2026-08-19T13:43:27.069" v="686" actId="255"/>
          <ac:spMkLst>
            <pc:docMk/>
            <pc:sldMk cId="3318227850" sldId="1244"/>
            <ac:spMk id="3" creationId="{D89839B9-B791-42F2-EA8C-060E050EBC06}"/>
          </ac:spMkLst>
        </pc:spChg>
      </pc:sldChg>
      <pc:sldChg chg="add del">
        <pc:chgData name="Pinkney, Kristal A CIV DHA WILLIAM BEAUMONT AMC (USA)" userId="3597df77-7ac5-476c-825f-5ceba223280f" providerId="ADAL" clId="{6CAFBB0D-D08F-44E5-8DEA-95242F78B1E7}" dt="2026-08-20T18:01:26.121" v="947"/>
        <pc:sldMkLst>
          <pc:docMk/>
          <pc:sldMk cId="314735636" sldId="1246"/>
        </pc:sldMkLst>
      </pc:sldChg>
      <pc:sldChg chg="modSp mod">
        <pc:chgData name="Pinkney, Kristal A CIV DHA WILLIAM BEAUMONT AMC (USA)" userId="3597df77-7ac5-476c-825f-5ceba223280f" providerId="ADAL" clId="{6CAFBB0D-D08F-44E5-8DEA-95242F78B1E7}" dt="2026-08-17T21:57:09.962" v="639" actId="1076"/>
        <pc:sldMkLst>
          <pc:docMk/>
          <pc:sldMk cId="4048625870" sldId="1257"/>
        </pc:sldMkLst>
        <pc:spChg chg="mod">
          <ac:chgData name="Pinkney, Kristal A CIV DHA WILLIAM BEAUMONT AMC (USA)" userId="3597df77-7ac5-476c-825f-5ceba223280f" providerId="ADAL" clId="{6CAFBB0D-D08F-44E5-8DEA-95242F78B1E7}" dt="2026-08-17T21:57:09.962" v="639" actId="1076"/>
          <ac:spMkLst>
            <pc:docMk/>
            <pc:sldMk cId="4048625870" sldId="1257"/>
            <ac:spMk id="4" creationId="{CEDD7F1E-F742-2485-44B8-B706E4D2F8B5}"/>
          </ac:spMkLst>
        </pc:spChg>
      </pc:sldChg>
      <pc:sldChg chg="modSp mod">
        <pc:chgData name="Pinkney, Kristal A CIV DHA WILLIAM BEAUMONT AMC (USA)" userId="3597df77-7ac5-476c-825f-5ceba223280f" providerId="ADAL" clId="{6CAFBB0D-D08F-44E5-8DEA-95242F78B1E7}" dt="2026-08-18T14:37:32.577" v="655" actId="2711"/>
        <pc:sldMkLst>
          <pc:docMk/>
          <pc:sldMk cId="1547550589" sldId="1263"/>
        </pc:sldMkLst>
        <pc:spChg chg="mod">
          <ac:chgData name="Pinkney, Kristal A CIV DHA WILLIAM BEAUMONT AMC (USA)" userId="3597df77-7ac5-476c-825f-5ceba223280f" providerId="ADAL" clId="{6CAFBB0D-D08F-44E5-8DEA-95242F78B1E7}" dt="2026-08-18T14:37:32.577" v="655" actId="2711"/>
          <ac:spMkLst>
            <pc:docMk/>
            <pc:sldMk cId="1547550589" sldId="1263"/>
            <ac:spMk id="2" creationId="{764BBB96-9174-9586-4AF8-3BE84F3994A8}"/>
          </ac:spMkLst>
        </pc:spChg>
      </pc:sldChg>
      <pc:sldChg chg="modSp add del mod ord">
        <pc:chgData name="Pinkney, Kristal A CIV DHA WILLIAM BEAUMONT AMC (USA)" userId="3597df77-7ac5-476c-825f-5ceba223280f" providerId="ADAL" clId="{6CAFBB0D-D08F-44E5-8DEA-95242F78B1E7}" dt="2026-08-20T18:02:40.492" v="950"/>
        <pc:sldMkLst>
          <pc:docMk/>
          <pc:sldMk cId="1458266792" sldId="1265"/>
        </pc:sldMkLst>
        <pc:spChg chg="mod">
          <ac:chgData name="Pinkney, Kristal A CIV DHA WILLIAM BEAUMONT AMC (USA)" userId="3597df77-7ac5-476c-825f-5ceba223280f" providerId="ADAL" clId="{6CAFBB0D-D08F-44E5-8DEA-95242F78B1E7}" dt="2026-08-19T13:41:35.386" v="678" actId="1076"/>
          <ac:spMkLst>
            <pc:docMk/>
            <pc:sldMk cId="1458266792" sldId="1265"/>
            <ac:spMk id="7" creationId="{33F129FB-DCD6-C901-6C27-8FB21B0948CC}"/>
          </ac:spMkLst>
        </pc:spChg>
      </pc:sldChg>
      <pc:sldChg chg="add del">
        <pc:chgData name="Pinkney, Kristal A CIV DHA WILLIAM BEAUMONT AMC (USA)" userId="3597df77-7ac5-476c-825f-5ceba223280f" providerId="ADAL" clId="{6CAFBB0D-D08F-44E5-8DEA-95242F78B1E7}" dt="2026-08-20T18:01:26.121" v="947"/>
        <pc:sldMkLst>
          <pc:docMk/>
          <pc:sldMk cId="2544703047" sldId="1266"/>
        </pc:sldMkLst>
      </pc:sldChg>
      <pc:sldChg chg="add del ord">
        <pc:chgData name="Pinkney, Kristal A CIV DHA WILLIAM BEAUMONT AMC (USA)" userId="3597df77-7ac5-476c-825f-5ceba223280f" providerId="ADAL" clId="{6CAFBB0D-D08F-44E5-8DEA-95242F78B1E7}" dt="2026-08-20T18:01:26.121" v="947"/>
        <pc:sldMkLst>
          <pc:docMk/>
          <pc:sldMk cId="1202220102" sldId="1267"/>
        </pc:sldMkLst>
      </pc:sldChg>
      <pc:sldChg chg="add del">
        <pc:chgData name="Pinkney, Kristal A CIV DHA WILLIAM BEAUMONT AMC (USA)" userId="3597df77-7ac5-476c-825f-5ceba223280f" providerId="ADAL" clId="{6CAFBB0D-D08F-44E5-8DEA-95242F78B1E7}" dt="2026-08-20T18:01:26.121" v="947"/>
        <pc:sldMkLst>
          <pc:docMk/>
          <pc:sldMk cId="40596553" sldId="1269"/>
        </pc:sldMkLst>
      </pc:sldChg>
      <pc:sldChg chg="add del">
        <pc:chgData name="Pinkney, Kristal A CIV DHA WILLIAM BEAUMONT AMC (USA)" userId="3597df77-7ac5-476c-825f-5ceba223280f" providerId="ADAL" clId="{6CAFBB0D-D08F-44E5-8DEA-95242F78B1E7}" dt="2026-08-20T18:01:26.121" v="947"/>
        <pc:sldMkLst>
          <pc:docMk/>
          <pc:sldMk cId="1164971225" sldId="1270"/>
        </pc:sldMkLst>
      </pc:sldChg>
      <pc:sldChg chg="addSp delSp modSp add del mod">
        <pc:chgData name="Pinkney, Kristal A CIV DHA WILLIAM BEAUMONT AMC (USA)" userId="3597df77-7ac5-476c-825f-5ceba223280f" providerId="ADAL" clId="{6CAFBB0D-D08F-44E5-8DEA-95242F78B1E7}" dt="2026-08-20T18:01:26.121" v="947"/>
        <pc:sldMkLst>
          <pc:docMk/>
          <pc:sldMk cId="2494490496" sldId="1271"/>
        </pc:sldMkLst>
        <pc:spChg chg="add del mod">
          <ac:chgData name="Pinkney, Kristal A CIV DHA WILLIAM BEAUMONT AMC (USA)" userId="3597df77-7ac5-476c-825f-5ceba223280f" providerId="ADAL" clId="{6CAFBB0D-D08F-44E5-8DEA-95242F78B1E7}" dt="2026-08-19T13:53:02.800" v="786" actId="22"/>
          <ac:spMkLst>
            <pc:docMk/>
            <pc:sldMk cId="2494490496" sldId="1271"/>
            <ac:spMk id="3" creationId="{95292A3A-68D0-5C57-96D8-304239EACED8}"/>
          </ac:spMkLst>
        </pc:spChg>
        <pc:spChg chg="mod">
          <ac:chgData name="Pinkney, Kristal A CIV DHA WILLIAM BEAUMONT AMC (USA)" userId="3597df77-7ac5-476c-825f-5ceba223280f" providerId="ADAL" clId="{6CAFBB0D-D08F-44E5-8DEA-95242F78B1E7}" dt="2026-08-19T13:54:17.599" v="828" actId="20578"/>
          <ac:spMkLst>
            <pc:docMk/>
            <pc:sldMk cId="2494490496" sldId="1271"/>
            <ac:spMk id="5" creationId="{B2169108-2DA1-C4B3-6F4E-01989DD81891}"/>
          </ac:spMkLst>
        </pc:spChg>
        <pc:spChg chg="del mod">
          <ac:chgData name="Pinkney, Kristal A CIV DHA WILLIAM BEAUMONT AMC (USA)" userId="3597df77-7ac5-476c-825f-5ceba223280f" providerId="ADAL" clId="{6CAFBB0D-D08F-44E5-8DEA-95242F78B1E7}" dt="2026-08-19T13:51:24.743" v="727" actId="478"/>
          <ac:spMkLst>
            <pc:docMk/>
            <pc:sldMk cId="2494490496" sldId="1271"/>
            <ac:spMk id="6" creationId="{67DB1D14-720F-1590-942B-8F228405C624}"/>
          </ac:spMkLst>
        </pc:spChg>
        <pc:spChg chg="add">
          <ac:chgData name="Pinkney, Kristal A CIV DHA WILLIAM BEAUMONT AMC (USA)" userId="3597df77-7ac5-476c-825f-5ceba223280f" providerId="ADAL" clId="{6CAFBB0D-D08F-44E5-8DEA-95242F78B1E7}" dt="2026-08-19T13:54:07.801" v="825" actId="22"/>
          <ac:spMkLst>
            <pc:docMk/>
            <pc:sldMk cId="2494490496" sldId="1271"/>
            <ac:spMk id="18" creationId="{10A9A47F-C465-8693-3BA6-CFAE53917800}"/>
          </ac:spMkLst>
        </pc:spChg>
        <pc:spChg chg="add del mod">
          <ac:chgData name="Pinkney, Kristal A CIV DHA WILLIAM BEAUMONT AMC (USA)" userId="3597df77-7ac5-476c-825f-5ceba223280f" providerId="ADAL" clId="{6CAFBB0D-D08F-44E5-8DEA-95242F78B1E7}" dt="2026-08-19T14:12:04.868" v="841"/>
          <ac:spMkLst>
            <pc:docMk/>
            <pc:sldMk cId="2494490496" sldId="1271"/>
            <ac:spMk id="19" creationId="{5359F0CC-8C31-533D-5D14-1151595681B8}"/>
          </ac:spMkLst>
        </pc:spChg>
        <pc:spChg chg="add mod">
          <ac:chgData name="Pinkney, Kristal A CIV DHA WILLIAM BEAUMONT AMC (USA)" userId="3597df77-7ac5-476c-825f-5ceba223280f" providerId="ADAL" clId="{6CAFBB0D-D08F-44E5-8DEA-95242F78B1E7}" dt="2026-08-19T14:13:57.593" v="844" actId="14100"/>
          <ac:spMkLst>
            <pc:docMk/>
            <pc:sldMk cId="2494490496" sldId="1271"/>
            <ac:spMk id="21" creationId="{0D1E3642-FD45-B87D-0430-27A3A985B836}"/>
          </ac:spMkLst>
        </pc:spChg>
        <pc:spChg chg="mod">
          <ac:chgData name="Pinkney, Kristal A CIV DHA WILLIAM BEAUMONT AMC (USA)" userId="3597df77-7ac5-476c-825f-5ceba223280f" providerId="ADAL" clId="{6CAFBB0D-D08F-44E5-8DEA-95242F78B1E7}" dt="2026-08-19T13:55:09.260" v="834" actId="14100"/>
          <ac:spMkLst>
            <pc:docMk/>
            <pc:sldMk cId="2494490496" sldId="1271"/>
            <ac:spMk id="31" creationId="{DABBCCD7-D433-CB74-094A-D0EE22944B8D}"/>
          </ac:spMkLst>
        </pc:spChg>
        <pc:spChg chg="mod">
          <ac:chgData name="Pinkney, Kristal A CIV DHA WILLIAM BEAUMONT AMC (USA)" userId="3597df77-7ac5-476c-825f-5ceba223280f" providerId="ADAL" clId="{6CAFBB0D-D08F-44E5-8DEA-95242F78B1E7}" dt="2026-08-19T13:55:22.428" v="835" actId="255"/>
          <ac:spMkLst>
            <pc:docMk/>
            <pc:sldMk cId="2494490496" sldId="1271"/>
            <ac:spMk id="32" creationId="{B609B853-E7AB-A0E3-AFAA-AD39F5EBBACE}"/>
          </ac:spMkLst>
        </pc:spChg>
        <pc:spChg chg="mod">
          <ac:chgData name="Pinkney, Kristal A CIV DHA WILLIAM BEAUMONT AMC (USA)" userId="3597df77-7ac5-476c-825f-5ceba223280f" providerId="ADAL" clId="{6CAFBB0D-D08F-44E5-8DEA-95242F78B1E7}" dt="2026-08-19T13:55:39.229" v="837" actId="255"/>
          <ac:spMkLst>
            <pc:docMk/>
            <pc:sldMk cId="2494490496" sldId="1271"/>
            <ac:spMk id="36" creationId="{CA1D6DDE-3887-6275-45E1-58D94A0A5F7B}"/>
          </ac:spMkLst>
        </pc:spChg>
        <pc:spChg chg="mod">
          <ac:chgData name="Pinkney, Kristal A CIV DHA WILLIAM BEAUMONT AMC (USA)" userId="3597df77-7ac5-476c-825f-5ceba223280f" providerId="ADAL" clId="{6CAFBB0D-D08F-44E5-8DEA-95242F78B1E7}" dt="2026-08-19T13:55:47.933" v="838" actId="255"/>
          <ac:spMkLst>
            <pc:docMk/>
            <pc:sldMk cId="2494490496" sldId="1271"/>
            <ac:spMk id="37" creationId="{ACA58441-DC2C-390B-F730-754A06208E75}"/>
          </ac:spMkLst>
        </pc:spChg>
        <pc:cxnChg chg="mod">
          <ac:chgData name="Pinkney, Kristal A CIV DHA WILLIAM BEAUMONT AMC (USA)" userId="3597df77-7ac5-476c-825f-5ceba223280f" providerId="ADAL" clId="{6CAFBB0D-D08F-44E5-8DEA-95242F78B1E7}" dt="2026-08-19T13:49:28.848" v="712" actId="1076"/>
          <ac:cxnSpMkLst>
            <pc:docMk/>
            <pc:sldMk cId="2494490496" sldId="1271"/>
            <ac:cxnSpMk id="15" creationId="{DE910D57-70FF-745E-40CB-C5236B072E83}"/>
          </ac:cxnSpMkLst>
        </pc:cxnChg>
      </pc:sldChg>
      <pc:sldChg chg="modSp add del mod">
        <pc:chgData name="Pinkney, Kristal A CIV DHA WILLIAM BEAUMONT AMC (USA)" userId="3597df77-7ac5-476c-825f-5ceba223280f" providerId="ADAL" clId="{6CAFBB0D-D08F-44E5-8DEA-95242F78B1E7}" dt="2026-08-20T18:01:26.121" v="947"/>
        <pc:sldMkLst>
          <pc:docMk/>
          <pc:sldMk cId="36093892" sldId="1272"/>
        </pc:sldMkLst>
        <pc:spChg chg="mod">
          <ac:chgData name="Pinkney, Kristal A CIV DHA WILLIAM BEAUMONT AMC (USA)" userId="3597df77-7ac5-476c-825f-5ceba223280f" providerId="ADAL" clId="{6CAFBB0D-D08F-44E5-8DEA-95242F78B1E7}" dt="2026-08-19T14:14:48.932" v="851" actId="948"/>
          <ac:spMkLst>
            <pc:docMk/>
            <pc:sldMk cId="36093892" sldId="1272"/>
            <ac:spMk id="6" creationId="{EFBE4D10-B024-0CAF-9008-8B2AA3EB1DB2}"/>
          </ac:spMkLst>
        </pc:spChg>
      </pc:sldChg>
      <pc:sldChg chg="add del">
        <pc:chgData name="Pinkney, Kristal A CIV DHA WILLIAM BEAUMONT AMC (USA)" userId="3597df77-7ac5-476c-825f-5ceba223280f" providerId="ADAL" clId="{6CAFBB0D-D08F-44E5-8DEA-95242F78B1E7}" dt="2026-08-17T21:46:04.007" v="635" actId="47"/>
        <pc:sldMkLst>
          <pc:docMk/>
          <pc:sldMk cId="1791463776" sldId="1273"/>
        </pc:sldMkLst>
      </pc:sldChg>
      <pc:sldChg chg="modSp mod">
        <pc:chgData name="Pinkney, Kristal A CIV DHA WILLIAM BEAUMONT AMC (USA)" userId="3597df77-7ac5-476c-825f-5ceba223280f" providerId="ADAL" clId="{6CAFBB0D-D08F-44E5-8DEA-95242F78B1E7}" dt="2026-08-17T21:13:00.037" v="547" actId="1076"/>
        <pc:sldMkLst>
          <pc:docMk/>
          <pc:sldMk cId="3272674383" sldId="1276"/>
        </pc:sldMkLst>
        <pc:spChg chg="mod">
          <ac:chgData name="Pinkney, Kristal A CIV DHA WILLIAM BEAUMONT AMC (USA)" userId="3597df77-7ac5-476c-825f-5ceba223280f" providerId="ADAL" clId="{6CAFBB0D-D08F-44E5-8DEA-95242F78B1E7}" dt="2026-08-17T21:13:00.037" v="547" actId="1076"/>
          <ac:spMkLst>
            <pc:docMk/>
            <pc:sldMk cId="3272674383" sldId="1276"/>
            <ac:spMk id="4" creationId="{0AC9613D-0E7A-AB3E-276E-8E6EF0DC27AD}"/>
          </ac:spMkLst>
        </pc:spChg>
      </pc:sldChg>
      <pc:sldChg chg="modSp mod">
        <pc:chgData name="Pinkney, Kristal A CIV DHA WILLIAM BEAUMONT AMC (USA)" userId="3597df77-7ac5-476c-825f-5ceba223280f" providerId="ADAL" clId="{6CAFBB0D-D08F-44E5-8DEA-95242F78B1E7}" dt="2026-08-17T21:44:44.685" v="616" actId="20577"/>
        <pc:sldMkLst>
          <pc:docMk/>
          <pc:sldMk cId="806876038" sldId="1277"/>
        </pc:sldMkLst>
        <pc:spChg chg="mod">
          <ac:chgData name="Pinkney, Kristal A CIV DHA WILLIAM BEAUMONT AMC (USA)" userId="3597df77-7ac5-476c-825f-5ceba223280f" providerId="ADAL" clId="{6CAFBB0D-D08F-44E5-8DEA-95242F78B1E7}" dt="2026-08-17T21:44:44.685" v="616" actId="20577"/>
          <ac:spMkLst>
            <pc:docMk/>
            <pc:sldMk cId="806876038" sldId="1277"/>
            <ac:spMk id="4" creationId="{9D65F123-F3AC-A49C-24D6-EA6E276C7F74}"/>
          </ac:spMkLst>
        </pc:spChg>
      </pc:sldChg>
      <pc:sldChg chg="add">
        <pc:chgData name="Pinkney, Kristal A CIV DHA WILLIAM BEAUMONT AMC (USA)" userId="3597df77-7ac5-476c-825f-5ceba223280f" providerId="ADAL" clId="{6CAFBB0D-D08F-44E5-8DEA-95242F78B1E7}" dt="2026-08-20T18:01:26.121" v="947"/>
        <pc:sldMkLst>
          <pc:docMk/>
          <pc:sldMk cId="2721045049" sldId="1278"/>
        </pc:sldMkLst>
      </pc:sldChg>
      <pc:sldChg chg="modSp mod">
        <pc:chgData name="Pinkney, Kristal A CIV DHA WILLIAM BEAUMONT AMC (USA)" userId="3597df77-7ac5-476c-825f-5ceba223280f" providerId="ADAL" clId="{6CAFBB0D-D08F-44E5-8DEA-95242F78B1E7}" dt="2026-08-18T14:37:40.620" v="656" actId="2711"/>
        <pc:sldMkLst>
          <pc:docMk/>
          <pc:sldMk cId="913696555" sldId="1280"/>
        </pc:sldMkLst>
        <pc:spChg chg="mod">
          <ac:chgData name="Pinkney, Kristal A CIV DHA WILLIAM BEAUMONT AMC (USA)" userId="3597df77-7ac5-476c-825f-5ceba223280f" providerId="ADAL" clId="{6CAFBB0D-D08F-44E5-8DEA-95242F78B1E7}" dt="2026-08-18T14:37:40.620" v="656" actId="2711"/>
          <ac:spMkLst>
            <pc:docMk/>
            <pc:sldMk cId="913696555" sldId="1280"/>
            <ac:spMk id="2" creationId="{7AC5D998-4F13-AAA8-2FDD-6567F8598E2E}"/>
          </ac:spMkLst>
        </pc:spChg>
      </pc:sldChg>
      <pc:sldChg chg="modSp add del mod">
        <pc:chgData name="Pinkney, Kristal A CIV DHA WILLIAM BEAUMONT AMC (USA)" userId="3597df77-7ac5-476c-825f-5ceba223280f" providerId="ADAL" clId="{6CAFBB0D-D08F-44E5-8DEA-95242F78B1E7}" dt="2026-08-20T18:01:26.121" v="947"/>
        <pc:sldMkLst>
          <pc:docMk/>
          <pc:sldMk cId="3044576162" sldId="1281"/>
        </pc:sldMkLst>
        <pc:spChg chg="mod">
          <ac:chgData name="Pinkney, Kristal A CIV DHA WILLIAM BEAUMONT AMC (USA)" userId="3597df77-7ac5-476c-825f-5ceba223280f" providerId="ADAL" clId="{6CAFBB0D-D08F-44E5-8DEA-95242F78B1E7}" dt="2026-08-19T13:44:01.969" v="689" actId="255"/>
          <ac:spMkLst>
            <pc:docMk/>
            <pc:sldMk cId="3044576162" sldId="1281"/>
            <ac:spMk id="6" creationId="{C9348820-48EC-14AA-47F5-ACCC07AEB76E}"/>
          </ac:spMkLst>
        </pc:spChg>
      </pc:sldChg>
      <pc:sldChg chg="modSp add del">
        <pc:chgData name="Pinkney, Kristal A CIV DHA WILLIAM BEAUMONT AMC (USA)" userId="3597df77-7ac5-476c-825f-5ceba223280f" providerId="ADAL" clId="{6CAFBB0D-D08F-44E5-8DEA-95242F78B1E7}" dt="2026-08-20T18:01:26.121" v="947"/>
        <pc:sldMkLst>
          <pc:docMk/>
          <pc:sldMk cId="1970940558" sldId="1282"/>
        </pc:sldMkLst>
        <pc:graphicFrameChg chg="mod">
          <ac:chgData name="Pinkney, Kristal A CIV DHA WILLIAM BEAUMONT AMC (USA)" userId="3597df77-7ac5-476c-825f-5ceba223280f" providerId="ADAL" clId="{6CAFBB0D-D08F-44E5-8DEA-95242F78B1E7}" dt="2026-08-19T13:44:43.440" v="691" actId="2711"/>
          <ac:graphicFrameMkLst>
            <pc:docMk/>
            <pc:sldMk cId="1970940558" sldId="1282"/>
            <ac:graphicFrameMk id="8" creationId="{E7EAD8A4-D267-865A-411D-0FD21FB5345E}"/>
          </ac:graphicFrameMkLst>
        </pc:graphicFrameChg>
      </pc:sldChg>
      <pc:sldChg chg="modSp add del mod">
        <pc:chgData name="Pinkney, Kristal A CIV DHA WILLIAM BEAUMONT AMC (USA)" userId="3597df77-7ac5-476c-825f-5ceba223280f" providerId="ADAL" clId="{6CAFBB0D-D08F-44E5-8DEA-95242F78B1E7}" dt="2026-08-20T18:01:26.121" v="947"/>
        <pc:sldMkLst>
          <pc:docMk/>
          <pc:sldMk cId="3890892695" sldId="1283"/>
        </pc:sldMkLst>
        <pc:spChg chg="mod">
          <ac:chgData name="Pinkney, Kristal A CIV DHA WILLIAM BEAUMONT AMC (USA)" userId="3597df77-7ac5-476c-825f-5ceba223280f" providerId="ADAL" clId="{6CAFBB0D-D08F-44E5-8DEA-95242F78B1E7}" dt="2026-08-19T14:27:37.029" v="852" actId="13926"/>
          <ac:spMkLst>
            <pc:docMk/>
            <pc:sldMk cId="3890892695" sldId="1283"/>
            <ac:spMk id="3" creationId="{B8259027-F692-0F61-D7B4-63D8D4E22E24}"/>
          </ac:spMkLst>
        </pc:spChg>
      </pc:sldChg>
      <pc:sldChg chg="modSp add del mod">
        <pc:chgData name="Pinkney, Kristal A CIV DHA WILLIAM BEAUMONT AMC (USA)" userId="3597df77-7ac5-476c-825f-5ceba223280f" providerId="ADAL" clId="{6CAFBB0D-D08F-44E5-8DEA-95242F78B1E7}" dt="2026-08-20T18:01:26.121" v="947"/>
        <pc:sldMkLst>
          <pc:docMk/>
          <pc:sldMk cId="2800987058" sldId="1284"/>
        </pc:sldMkLst>
        <pc:spChg chg="mod">
          <ac:chgData name="Pinkney, Kristal A CIV DHA WILLIAM BEAUMONT AMC (USA)" userId="3597df77-7ac5-476c-825f-5ceba223280f" providerId="ADAL" clId="{6CAFBB0D-D08F-44E5-8DEA-95242F78B1E7}" dt="2026-08-19T13:46:52.524" v="698" actId="14100"/>
          <ac:spMkLst>
            <pc:docMk/>
            <pc:sldMk cId="2800987058" sldId="1284"/>
            <ac:spMk id="5" creationId="{53E561B1-0CB3-2667-6F2E-CCEF1F60AE64}"/>
          </ac:spMkLst>
        </pc:spChg>
      </pc:sldChg>
      <pc:sldChg chg="modSp add del mod">
        <pc:chgData name="Pinkney, Kristal A CIV DHA WILLIAM BEAUMONT AMC (USA)" userId="3597df77-7ac5-476c-825f-5ceba223280f" providerId="ADAL" clId="{6CAFBB0D-D08F-44E5-8DEA-95242F78B1E7}" dt="2026-08-19T13:41:08.593" v="676" actId="47"/>
        <pc:sldMkLst>
          <pc:docMk/>
          <pc:sldMk cId="2800987058" sldId="1285"/>
        </pc:sldMkLst>
      </pc:sldChg>
      <pc:sldMasterChg chg="delSldLayout">
        <pc:chgData name="Pinkney, Kristal A CIV DHA WILLIAM BEAUMONT AMC (USA)" userId="3597df77-7ac5-476c-825f-5ceba223280f" providerId="ADAL" clId="{6CAFBB0D-D08F-44E5-8DEA-95242F78B1E7}" dt="2026-08-20T18:00:59.295" v="946" actId="47"/>
        <pc:sldMasterMkLst>
          <pc:docMk/>
          <pc:sldMasterMk cId="2614621528" sldId="2147483679"/>
        </pc:sldMasterMkLst>
        <pc:sldLayoutChg chg="del">
          <pc:chgData name="Pinkney, Kristal A CIV DHA WILLIAM BEAUMONT AMC (USA)" userId="3597df77-7ac5-476c-825f-5ceba223280f" providerId="ADAL" clId="{6CAFBB0D-D08F-44E5-8DEA-95242F78B1E7}" dt="2026-08-20T18:00:59.295" v="946" actId="47"/>
          <pc:sldLayoutMkLst>
            <pc:docMk/>
            <pc:sldMasterMk cId="2614621528" sldId="2147483679"/>
            <pc:sldLayoutMk cId="1132033889" sldId="2147483703"/>
          </pc:sldLayoutMkLst>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mailto:teandra.l.tate.civ@health.mil"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teandra.l.tate.civ@health.mi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4AD7EE-0AF8-4EE3-AD78-C4B7F580D94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65336EB5-05D4-45BA-8E00-704F27018621}">
      <dgm:prSet/>
      <dgm:spPr/>
      <dgm:t>
        <a:bodyPr/>
        <a:lstStyle/>
        <a:p>
          <a:r>
            <a:rPr lang="en-US" b="1"/>
            <a:t>Do you have feedback concerning our WBAMC Summer Sports/School Physicals offering, and challenges you may have experienced?</a:t>
          </a:r>
          <a:endParaRPr lang="en-US"/>
        </a:p>
      </dgm:t>
    </dgm:pt>
    <dgm:pt modelId="{5FD04A13-689F-4A73-B94A-1B8380FD7EE7}" type="parTrans" cxnId="{F63AE0BE-F6F3-4459-B9DD-1D12A62C0F0E}">
      <dgm:prSet/>
      <dgm:spPr/>
      <dgm:t>
        <a:bodyPr/>
        <a:lstStyle/>
        <a:p>
          <a:endParaRPr lang="en-US"/>
        </a:p>
      </dgm:t>
    </dgm:pt>
    <dgm:pt modelId="{DE01139C-D029-49DE-A8A0-753BAC8A8B8A}" type="sibTrans" cxnId="{F63AE0BE-F6F3-4459-B9DD-1D12A62C0F0E}">
      <dgm:prSet/>
      <dgm:spPr/>
      <dgm:t>
        <a:bodyPr/>
        <a:lstStyle/>
        <a:p>
          <a:endParaRPr lang="en-US"/>
        </a:p>
      </dgm:t>
    </dgm:pt>
    <dgm:pt modelId="{EFBB39A4-F088-45F8-A8CA-D9D8064E9744}">
      <dgm:prSet/>
      <dgm:spPr/>
      <dgm:t>
        <a:bodyPr/>
        <a:lstStyle/>
        <a:p>
          <a:r>
            <a:rPr lang="en-US" dirty="0"/>
            <a:t>Send an email to Peds SHSS- Ms. Tate at </a:t>
          </a:r>
          <a:r>
            <a:rPr lang="en-US" dirty="0">
              <a:hlinkClick xmlns:r="http://schemas.openxmlformats.org/officeDocument/2006/relationships" r:id="rId1"/>
            </a:rPr>
            <a:t>teandra.l.tate.civ@health.mil</a:t>
          </a:r>
          <a:r>
            <a:rPr lang="en-US" dirty="0"/>
            <a:t> who will be gathering the necessary feedback</a:t>
          </a:r>
        </a:p>
      </dgm:t>
    </dgm:pt>
    <dgm:pt modelId="{095FAC34-864C-4526-8278-2260AD0077A0}" type="parTrans" cxnId="{BC392CFF-6072-4E56-B3C8-9D36EF9D1858}">
      <dgm:prSet/>
      <dgm:spPr/>
      <dgm:t>
        <a:bodyPr/>
        <a:lstStyle/>
        <a:p>
          <a:endParaRPr lang="en-US"/>
        </a:p>
      </dgm:t>
    </dgm:pt>
    <dgm:pt modelId="{6E4FF2E7-FC6B-4AA3-88DE-7229B6B2559F}" type="sibTrans" cxnId="{BC392CFF-6072-4E56-B3C8-9D36EF9D1858}">
      <dgm:prSet/>
      <dgm:spPr/>
      <dgm:t>
        <a:bodyPr/>
        <a:lstStyle/>
        <a:p>
          <a:endParaRPr lang="en-US"/>
        </a:p>
      </dgm:t>
    </dgm:pt>
    <dgm:pt modelId="{59F9CFA9-67FF-458B-98C3-C14AE2F9168F}">
      <dgm:prSet/>
      <dgm:spPr/>
      <dgm:t>
        <a:bodyPr/>
        <a:lstStyle/>
        <a:p>
          <a:r>
            <a:rPr lang="en-US" dirty="0"/>
            <a:t>Your feedback will shape how we administer next summer’s offering! </a:t>
          </a:r>
        </a:p>
      </dgm:t>
    </dgm:pt>
    <dgm:pt modelId="{2FBC626C-861F-42B9-A669-26C83CD3FF28}" type="parTrans" cxnId="{8C064FA8-BC3E-42D0-A6F3-12E59BC140E5}">
      <dgm:prSet/>
      <dgm:spPr/>
      <dgm:t>
        <a:bodyPr/>
        <a:lstStyle/>
        <a:p>
          <a:endParaRPr lang="en-US"/>
        </a:p>
      </dgm:t>
    </dgm:pt>
    <dgm:pt modelId="{0B8C1E2C-1C73-4103-90E7-F6BAB109230F}" type="sibTrans" cxnId="{8C064FA8-BC3E-42D0-A6F3-12E59BC140E5}">
      <dgm:prSet/>
      <dgm:spPr/>
      <dgm:t>
        <a:bodyPr/>
        <a:lstStyle/>
        <a:p>
          <a:endParaRPr lang="en-US"/>
        </a:p>
      </dgm:t>
    </dgm:pt>
    <dgm:pt modelId="{C0F20CD3-C38B-427C-8B7D-F0FE065DAAB8}">
      <dgm:prSet/>
      <dgm:spPr/>
      <dgm:t>
        <a:bodyPr/>
        <a:lstStyle/>
        <a:p>
          <a:r>
            <a:rPr lang="en-US" b="1" dirty="0"/>
            <a:t>PCS Season:</a:t>
          </a:r>
        </a:p>
        <a:p>
          <a:r>
            <a:rPr lang="en-US" b="1" i="1" dirty="0"/>
            <a:t>New inbound providers</a:t>
          </a:r>
        </a:p>
      </dgm:t>
    </dgm:pt>
    <dgm:pt modelId="{C8DCDBD8-1A05-49C8-9FBA-6AC98964483D}" type="parTrans" cxnId="{9E74DACE-3DA1-42C1-A3C5-1FAEA95575A6}">
      <dgm:prSet/>
      <dgm:spPr/>
      <dgm:t>
        <a:bodyPr/>
        <a:lstStyle/>
        <a:p>
          <a:endParaRPr lang="en-US"/>
        </a:p>
      </dgm:t>
    </dgm:pt>
    <dgm:pt modelId="{E7C5B32E-5CF1-468A-8420-22B3CCBEAB33}" type="sibTrans" cxnId="{9E74DACE-3DA1-42C1-A3C5-1FAEA95575A6}">
      <dgm:prSet/>
      <dgm:spPr/>
      <dgm:t>
        <a:bodyPr/>
        <a:lstStyle/>
        <a:p>
          <a:endParaRPr lang="en-US"/>
        </a:p>
      </dgm:t>
    </dgm:pt>
    <dgm:pt modelId="{976B3343-2268-4F70-AEE5-20F5C193D59F}">
      <dgm:prSet/>
      <dgm:spPr/>
      <dgm:t>
        <a:bodyPr/>
        <a:lstStyle/>
        <a:p>
          <a:r>
            <a:rPr lang="en-US" dirty="0"/>
            <a:t>New medical providers inbound</a:t>
          </a:r>
        </a:p>
      </dgm:t>
    </dgm:pt>
    <dgm:pt modelId="{E63AB319-502C-4C29-8385-F07D54FAB043}" type="parTrans" cxnId="{4D8D7673-3C56-4486-AAD9-D0D7D1F9ABBA}">
      <dgm:prSet/>
      <dgm:spPr/>
      <dgm:t>
        <a:bodyPr/>
        <a:lstStyle/>
        <a:p>
          <a:endParaRPr lang="en-US"/>
        </a:p>
      </dgm:t>
    </dgm:pt>
    <dgm:pt modelId="{107DC4EB-3FE9-479A-812D-D08B72177D1B}" type="sibTrans" cxnId="{4D8D7673-3C56-4486-AAD9-D0D7D1F9ABBA}">
      <dgm:prSet/>
      <dgm:spPr/>
      <dgm:t>
        <a:bodyPr/>
        <a:lstStyle/>
        <a:p>
          <a:endParaRPr lang="en-US"/>
        </a:p>
      </dgm:t>
    </dgm:pt>
    <dgm:pt modelId="{D966CEBD-554A-41AF-A299-292EDD6EDDB1}">
      <dgm:prSet/>
      <dgm:spPr/>
      <dgm:t>
        <a:bodyPr/>
        <a:lstStyle/>
        <a:p>
          <a:r>
            <a:rPr lang="en-US"/>
            <a:t>Civilian and military</a:t>
          </a:r>
        </a:p>
      </dgm:t>
    </dgm:pt>
    <dgm:pt modelId="{7CD81700-731A-4D08-A7F2-F65A0A829879}" type="parTrans" cxnId="{B2D81A89-79C5-412A-A9D3-941339C41219}">
      <dgm:prSet/>
      <dgm:spPr/>
      <dgm:t>
        <a:bodyPr/>
        <a:lstStyle/>
        <a:p>
          <a:endParaRPr lang="en-US"/>
        </a:p>
      </dgm:t>
    </dgm:pt>
    <dgm:pt modelId="{168CC942-D1A4-41A8-8518-B33B4267B3B3}" type="sibTrans" cxnId="{B2D81A89-79C5-412A-A9D3-941339C41219}">
      <dgm:prSet/>
      <dgm:spPr/>
      <dgm:t>
        <a:bodyPr/>
        <a:lstStyle/>
        <a:p>
          <a:endParaRPr lang="en-US"/>
        </a:p>
      </dgm:t>
    </dgm:pt>
    <dgm:pt modelId="{700027DC-00FE-4E7B-AFCE-C13C9B272830}">
      <dgm:prSet/>
      <dgm:spPr/>
      <dgm:t>
        <a:bodyPr/>
        <a:lstStyle/>
        <a:p>
          <a:r>
            <a:rPr lang="en-US"/>
            <a:t>Once fully onboarded we will plan to introduce you virtually</a:t>
          </a:r>
        </a:p>
      </dgm:t>
    </dgm:pt>
    <dgm:pt modelId="{D45DB01F-7DCC-4FEC-8E7E-9092AA4E5676}" type="parTrans" cxnId="{DA63FEF6-DB9E-408B-8319-C86EBF7DB354}">
      <dgm:prSet/>
      <dgm:spPr/>
      <dgm:t>
        <a:bodyPr/>
        <a:lstStyle/>
        <a:p>
          <a:endParaRPr lang="en-US"/>
        </a:p>
      </dgm:t>
    </dgm:pt>
    <dgm:pt modelId="{F3288F09-4991-4410-9113-CAD3C2CCC718}" type="sibTrans" cxnId="{DA63FEF6-DB9E-408B-8319-C86EBF7DB354}">
      <dgm:prSet/>
      <dgm:spPr/>
      <dgm:t>
        <a:bodyPr/>
        <a:lstStyle/>
        <a:p>
          <a:endParaRPr lang="en-US"/>
        </a:p>
      </dgm:t>
    </dgm:pt>
    <dgm:pt modelId="{20CE434F-21F1-4C5E-8B9C-CD04A0F9ED26}">
      <dgm:prSet/>
      <dgm:spPr/>
      <dgm:t>
        <a:bodyPr/>
        <a:lstStyle/>
        <a:p>
          <a:r>
            <a:rPr lang="en-US"/>
            <a:t>New faces, names, and capabilities! </a:t>
          </a:r>
        </a:p>
      </dgm:t>
    </dgm:pt>
    <dgm:pt modelId="{ADB221CA-7F71-40BE-806B-68BE0AAB016C}" type="parTrans" cxnId="{CCFF5340-5800-4CB0-8892-4313E92F3384}">
      <dgm:prSet/>
      <dgm:spPr/>
      <dgm:t>
        <a:bodyPr/>
        <a:lstStyle/>
        <a:p>
          <a:endParaRPr lang="en-US"/>
        </a:p>
      </dgm:t>
    </dgm:pt>
    <dgm:pt modelId="{6E347D9A-804D-44D1-92EC-0024609DC4B1}" type="sibTrans" cxnId="{CCFF5340-5800-4CB0-8892-4313E92F3384}">
      <dgm:prSet/>
      <dgm:spPr/>
      <dgm:t>
        <a:bodyPr/>
        <a:lstStyle/>
        <a:p>
          <a:endParaRPr lang="en-US"/>
        </a:p>
      </dgm:t>
    </dgm:pt>
    <dgm:pt modelId="{0A093DC0-FB03-4E64-9E2C-674B624BF535}" type="pres">
      <dgm:prSet presAssocID="{7E4AD7EE-0AF8-4EE3-AD78-C4B7F580D944}" presName="Name0" presStyleCnt="0">
        <dgm:presLayoutVars>
          <dgm:dir/>
          <dgm:animLvl val="lvl"/>
          <dgm:resizeHandles val="exact"/>
        </dgm:presLayoutVars>
      </dgm:prSet>
      <dgm:spPr/>
    </dgm:pt>
    <dgm:pt modelId="{68429413-A27A-44FD-8160-F93614554DDF}" type="pres">
      <dgm:prSet presAssocID="{65336EB5-05D4-45BA-8E00-704F27018621}" presName="composite" presStyleCnt="0"/>
      <dgm:spPr/>
    </dgm:pt>
    <dgm:pt modelId="{BC51050D-391F-4D28-B09D-D8E93F44DCF0}" type="pres">
      <dgm:prSet presAssocID="{65336EB5-05D4-45BA-8E00-704F27018621}" presName="parTx" presStyleLbl="alignNode1" presStyleIdx="0" presStyleCnt="2">
        <dgm:presLayoutVars>
          <dgm:chMax val="0"/>
          <dgm:chPref val="0"/>
          <dgm:bulletEnabled val="1"/>
        </dgm:presLayoutVars>
      </dgm:prSet>
      <dgm:spPr/>
    </dgm:pt>
    <dgm:pt modelId="{08BDC742-23A2-421F-A7AF-3814B4FE2D6F}" type="pres">
      <dgm:prSet presAssocID="{65336EB5-05D4-45BA-8E00-704F27018621}" presName="desTx" presStyleLbl="alignAccFollowNode1" presStyleIdx="0" presStyleCnt="2">
        <dgm:presLayoutVars>
          <dgm:bulletEnabled val="1"/>
        </dgm:presLayoutVars>
      </dgm:prSet>
      <dgm:spPr/>
    </dgm:pt>
    <dgm:pt modelId="{DDC9F732-E7B9-4E80-B4DE-A9C66CEC18E9}" type="pres">
      <dgm:prSet presAssocID="{DE01139C-D029-49DE-A8A0-753BAC8A8B8A}" presName="space" presStyleCnt="0"/>
      <dgm:spPr/>
    </dgm:pt>
    <dgm:pt modelId="{0E515C8D-24D5-4D17-AA80-7B81C1C7DB64}" type="pres">
      <dgm:prSet presAssocID="{C0F20CD3-C38B-427C-8B7D-F0FE065DAAB8}" presName="composite" presStyleCnt="0"/>
      <dgm:spPr/>
    </dgm:pt>
    <dgm:pt modelId="{ADA21A47-4D49-475B-8B07-4F3F9AA18681}" type="pres">
      <dgm:prSet presAssocID="{C0F20CD3-C38B-427C-8B7D-F0FE065DAAB8}" presName="parTx" presStyleLbl="alignNode1" presStyleIdx="1" presStyleCnt="2">
        <dgm:presLayoutVars>
          <dgm:chMax val="0"/>
          <dgm:chPref val="0"/>
          <dgm:bulletEnabled val="1"/>
        </dgm:presLayoutVars>
      </dgm:prSet>
      <dgm:spPr/>
    </dgm:pt>
    <dgm:pt modelId="{6DE1626F-7810-40F6-8779-709ABE812CAE}" type="pres">
      <dgm:prSet presAssocID="{C0F20CD3-C38B-427C-8B7D-F0FE065DAAB8}" presName="desTx" presStyleLbl="alignAccFollowNode1" presStyleIdx="1" presStyleCnt="2">
        <dgm:presLayoutVars>
          <dgm:bulletEnabled val="1"/>
        </dgm:presLayoutVars>
      </dgm:prSet>
      <dgm:spPr/>
    </dgm:pt>
  </dgm:ptLst>
  <dgm:cxnLst>
    <dgm:cxn modelId="{F1DF1D06-06DB-4998-8177-B6DB8C78C50E}" type="presOf" srcId="{D966CEBD-554A-41AF-A299-292EDD6EDDB1}" destId="{6DE1626F-7810-40F6-8779-709ABE812CAE}" srcOrd="0" destOrd="1" presId="urn:microsoft.com/office/officeart/2005/8/layout/hList1"/>
    <dgm:cxn modelId="{11BE7127-8C04-4CFF-AB19-5AF1A95D3945}" type="presOf" srcId="{700027DC-00FE-4E7B-AFCE-C13C9B272830}" destId="{6DE1626F-7810-40F6-8779-709ABE812CAE}" srcOrd="0" destOrd="2" presId="urn:microsoft.com/office/officeart/2005/8/layout/hList1"/>
    <dgm:cxn modelId="{DA0E093D-F86F-47F4-BFF0-CB5DAAA88B58}" type="presOf" srcId="{C0F20CD3-C38B-427C-8B7D-F0FE065DAAB8}" destId="{ADA21A47-4D49-475B-8B07-4F3F9AA18681}" srcOrd="0" destOrd="0" presId="urn:microsoft.com/office/officeart/2005/8/layout/hList1"/>
    <dgm:cxn modelId="{CCFF5340-5800-4CB0-8892-4313E92F3384}" srcId="{976B3343-2268-4F70-AEE5-20F5C193D59F}" destId="{20CE434F-21F1-4C5E-8B9C-CD04A0F9ED26}" srcOrd="2" destOrd="0" parTransId="{ADB221CA-7F71-40BE-806B-68BE0AAB016C}" sibTransId="{6E347D9A-804D-44D1-92EC-0024609DC4B1}"/>
    <dgm:cxn modelId="{8494934A-3ED0-4A01-9918-E8055FA0E9A6}" type="presOf" srcId="{7E4AD7EE-0AF8-4EE3-AD78-C4B7F580D944}" destId="{0A093DC0-FB03-4E64-9E2C-674B624BF535}" srcOrd="0" destOrd="0" presId="urn:microsoft.com/office/officeart/2005/8/layout/hList1"/>
    <dgm:cxn modelId="{4D8D7673-3C56-4486-AAD9-D0D7D1F9ABBA}" srcId="{C0F20CD3-C38B-427C-8B7D-F0FE065DAAB8}" destId="{976B3343-2268-4F70-AEE5-20F5C193D59F}" srcOrd="0" destOrd="0" parTransId="{E63AB319-502C-4C29-8385-F07D54FAB043}" sibTransId="{107DC4EB-3FE9-479A-812D-D08B72177D1B}"/>
    <dgm:cxn modelId="{1A06D756-D8B5-4E07-BAB0-3D63123F12E3}" type="presOf" srcId="{59F9CFA9-67FF-458B-98C3-C14AE2F9168F}" destId="{08BDC742-23A2-421F-A7AF-3814B4FE2D6F}" srcOrd="0" destOrd="1" presId="urn:microsoft.com/office/officeart/2005/8/layout/hList1"/>
    <dgm:cxn modelId="{BA03BB79-9A71-49DE-9713-5846E8F0DDEC}" type="presOf" srcId="{65336EB5-05D4-45BA-8E00-704F27018621}" destId="{BC51050D-391F-4D28-B09D-D8E93F44DCF0}" srcOrd="0" destOrd="0" presId="urn:microsoft.com/office/officeart/2005/8/layout/hList1"/>
    <dgm:cxn modelId="{90878782-19CB-4E14-96E8-0F628EB6DB15}" type="presOf" srcId="{EFBB39A4-F088-45F8-A8CA-D9D8064E9744}" destId="{08BDC742-23A2-421F-A7AF-3814B4FE2D6F}" srcOrd="0" destOrd="0" presId="urn:microsoft.com/office/officeart/2005/8/layout/hList1"/>
    <dgm:cxn modelId="{500C2588-7754-4DBD-BD2C-2270197E3AA0}" type="presOf" srcId="{20CE434F-21F1-4C5E-8B9C-CD04A0F9ED26}" destId="{6DE1626F-7810-40F6-8779-709ABE812CAE}" srcOrd="0" destOrd="3" presId="urn:microsoft.com/office/officeart/2005/8/layout/hList1"/>
    <dgm:cxn modelId="{B2D81A89-79C5-412A-A9D3-941339C41219}" srcId="{976B3343-2268-4F70-AEE5-20F5C193D59F}" destId="{D966CEBD-554A-41AF-A299-292EDD6EDDB1}" srcOrd="0" destOrd="0" parTransId="{7CD81700-731A-4D08-A7F2-F65A0A829879}" sibTransId="{168CC942-D1A4-41A8-8518-B33B4267B3B3}"/>
    <dgm:cxn modelId="{8C064FA8-BC3E-42D0-A6F3-12E59BC140E5}" srcId="{65336EB5-05D4-45BA-8E00-704F27018621}" destId="{59F9CFA9-67FF-458B-98C3-C14AE2F9168F}" srcOrd="1" destOrd="0" parTransId="{2FBC626C-861F-42B9-A669-26C83CD3FF28}" sibTransId="{0B8C1E2C-1C73-4103-90E7-F6BAB109230F}"/>
    <dgm:cxn modelId="{66C0E5AA-6518-4C2F-A783-B641FC0D653C}" type="presOf" srcId="{976B3343-2268-4F70-AEE5-20F5C193D59F}" destId="{6DE1626F-7810-40F6-8779-709ABE812CAE}" srcOrd="0" destOrd="0" presId="urn:microsoft.com/office/officeart/2005/8/layout/hList1"/>
    <dgm:cxn modelId="{F63AE0BE-F6F3-4459-B9DD-1D12A62C0F0E}" srcId="{7E4AD7EE-0AF8-4EE3-AD78-C4B7F580D944}" destId="{65336EB5-05D4-45BA-8E00-704F27018621}" srcOrd="0" destOrd="0" parTransId="{5FD04A13-689F-4A73-B94A-1B8380FD7EE7}" sibTransId="{DE01139C-D029-49DE-A8A0-753BAC8A8B8A}"/>
    <dgm:cxn modelId="{9E74DACE-3DA1-42C1-A3C5-1FAEA95575A6}" srcId="{7E4AD7EE-0AF8-4EE3-AD78-C4B7F580D944}" destId="{C0F20CD3-C38B-427C-8B7D-F0FE065DAAB8}" srcOrd="1" destOrd="0" parTransId="{C8DCDBD8-1A05-49C8-9FBA-6AC98964483D}" sibTransId="{E7C5B32E-5CF1-468A-8420-22B3CCBEAB33}"/>
    <dgm:cxn modelId="{DA63FEF6-DB9E-408B-8319-C86EBF7DB354}" srcId="{976B3343-2268-4F70-AEE5-20F5C193D59F}" destId="{700027DC-00FE-4E7B-AFCE-C13C9B272830}" srcOrd="1" destOrd="0" parTransId="{D45DB01F-7DCC-4FEC-8E7E-9092AA4E5676}" sibTransId="{F3288F09-4991-4410-9113-CAD3C2CCC718}"/>
    <dgm:cxn modelId="{BC392CFF-6072-4E56-B3C8-9D36EF9D1858}" srcId="{65336EB5-05D4-45BA-8E00-704F27018621}" destId="{EFBB39A4-F088-45F8-A8CA-D9D8064E9744}" srcOrd="0" destOrd="0" parTransId="{095FAC34-864C-4526-8278-2260AD0077A0}" sibTransId="{6E4FF2E7-FC6B-4AA3-88DE-7229B6B2559F}"/>
    <dgm:cxn modelId="{B100927D-A0B5-43A8-ACA1-8A83FA74B580}" type="presParOf" srcId="{0A093DC0-FB03-4E64-9E2C-674B624BF535}" destId="{68429413-A27A-44FD-8160-F93614554DDF}" srcOrd="0" destOrd="0" presId="urn:microsoft.com/office/officeart/2005/8/layout/hList1"/>
    <dgm:cxn modelId="{A30114F9-BAEF-4206-B7E2-CE6E87DF7ABB}" type="presParOf" srcId="{68429413-A27A-44FD-8160-F93614554DDF}" destId="{BC51050D-391F-4D28-B09D-D8E93F44DCF0}" srcOrd="0" destOrd="0" presId="urn:microsoft.com/office/officeart/2005/8/layout/hList1"/>
    <dgm:cxn modelId="{26D8D804-D8EE-4648-913D-0ADA8389EC31}" type="presParOf" srcId="{68429413-A27A-44FD-8160-F93614554DDF}" destId="{08BDC742-23A2-421F-A7AF-3814B4FE2D6F}" srcOrd="1" destOrd="0" presId="urn:microsoft.com/office/officeart/2005/8/layout/hList1"/>
    <dgm:cxn modelId="{4FE69E88-496E-4425-B9B7-EB026D0B9F31}" type="presParOf" srcId="{0A093DC0-FB03-4E64-9E2C-674B624BF535}" destId="{DDC9F732-E7B9-4E80-B4DE-A9C66CEC18E9}" srcOrd="1" destOrd="0" presId="urn:microsoft.com/office/officeart/2005/8/layout/hList1"/>
    <dgm:cxn modelId="{4505D6BF-1671-464E-893F-4D8085A6E700}" type="presParOf" srcId="{0A093DC0-FB03-4E64-9E2C-674B624BF535}" destId="{0E515C8D-24D5-4D17-AA80-7B81C1C7DB64}" srcOrd="2" destOrd="0" presId="urn:microsoft.com/office/officeart/2005/8/layout/hList1"/>
    <dgm:cxn modelId="{F829AD9E-8B06-4C3A-B9AA-5A40747BB72F}" type="presParOf" srcId="{0E515C8D-24D5-4D17-AA80-7B81C1C7DB64}" destId="{ADA21A47-4D49-475B-8B07-4F3F9AA18681}" srcOrd="0" destOrd="0" presId="urn:microsoft.com/office/officeart/2005/8/layout/hList1"/>
    <dgm:cxn modelId="{04DF6B3F-CD68-42F4-89D9-E65AC2370634}" type="presParOf" srcId="{0E515C8D-24D5-4D17-AA80-7B81C1C7DB64}" destId="{6DE1626F-7810-40F6-8779-709ABE812CA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1050D-391F-4D28-B09D-D8E93F44DCF0}">
      <dsp:nvSpPr>
        <dsp:cNvPr id="0" name=""/>
        <dsp:cNvSpPr/>
      </dsp:nvSpPr>
      <dsp:spPr>
        <a:xfrm>
          <a:off x="38" y="588186"/>
          <a:ext cx="3709462" cy="148378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a:t>Do you have feedback concerning our WBAMC Summer Sports/School Physicals offering, and challenges you may have experienced?</a:t>
          </a:r>
          <a:endParaRPr lang="en-US" sz="1900" kern="1200"/>
        </a:p>
      </dsp:txBody>
      <dsp:txXfrm>
        <a:off x="38" y="588186"/>
        <a:ext cx="3709462" cy="1483785"/>
      </dsp:txXfrm>
    </dsp:sp>
    <dsp:sp modelId="{08BDC742-23A2-421F-A7AF-3814B4FE2D6F}">
      <dsp:nvSpPr>
        <dsp:cNvPr id="0" name=""/>
        <dsp:cNvSpPr/>
      </dsp:nvSpPr>
      <dsp:spPr>
        <a:xfrm>
          <a:off x="38" y="2071972"/>
          <a:ext cx="3709462"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Send an email to Peds SHSS- Ms. Tate at </a:t>
          </a:r>
          <a:r>
            <a:rPr lang="en-US" sz="1900" kern="1200" dirty="0">
              <a:hlinkClick xmlns:r="http://schemas.openxmlformats.org/officeDocument/2006/relationships" r:id="rId1"/>
            </a:rPr>
            <a:t>teandra.l.tate.civ@health.mil</a:t>
          </a:r>
          <a:r>
            <a:rPr lang="en-US" sz="1900" kern="1200" dirty="0"/>
            <a:t> who will be gathering the necessary feedback</a:t>
          </a:r>
        </a:p>
        <a:p>
          <a:pPr marL="171450" lvl="1" indent="-171450" algn="l" defTabSz="844550">
            <a:lnSpc>
              <a:spcPct val="90000"/>
            </a:lnSpc>
            <a:spcBef>
              <a:spcPct val="0"/>
            </a:spcBef>
            <a:spcAft>
              <a:spcPct val="15000"/>
            </a:spcAft>
            <a:buChar char="•"/>
          </a:pPr>
          <a:r>
            <a:rPr lang="en-US" sz="1900" kern="1200" dirty="0"/>
            <a:t>Your feedback will shape how we administer next summer’s offering! </a:t>
          </a:r>
        </a:p>
      </dsp:txBody>
      <dsp:txXfrm>
        <a:off x="38" y="2071972"/>
        <a:ext cx="3709462" cy="2451284"/>
      </dsp:txXfrm>
    </dsp:sp>
    <dsp:sp modelId="{ADA21A47-4D49-475B-8B07-4F3F9AA18681}">
      <dsp:nvSpPr>
        <dsp:cNvPr id="0" name=""/>
        <dsp:cNvSpPr/>
      </dsp:nvSpPr>
      <dsp:spPr>
        <a:xfrm>
          <a:off x="4228826" y="588186"/>
          <a:ext cx="3709462" cy="1483785"/>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PCS Season:</a:t>
          </a:r>
        </a:p>
        <a:p>
          <a:pPr marL="0" lvl="0" indent="0" algn="ctr" defTabSz="844550">
            <a:lnSpc>
              <a:spcPct val="90000"/>
            </a:lnSpc>
            <a:spcBef>
              <a:spcPct val="0"/>
            </a:spcBef>
            <a:spcAft>
              <a:spcPct val="35000"/>
            </a:spcAft>
            <a:buNone/>
          </a:pPr>
          <a:r>
            <a:rPr lang="en-US" sz="1900" b="1" i="1" kern="1200" dirty="0"/>
            <a:t>New inbound providers</a:t>
          </a:r>
        </a:p>
      </dsp:txBody>
      <dsp:txXfrm>
        <a:off x="4228826" y="588186"/>
        <a:ext cx="3709462" cy="1483785"/>
      </dsp:txXfrm>
    </dsp:sp>
    <dsp:sp modelId="{6DE1626F-7810-40F6-8779-709ABE812CAE}">
      <dsp:nvSpPr>
        <dsp:cNvPr id="0" name=""/>
        <dsp:cNvSpPr/>
      </dsp:nvSpPr>
      <dsp:spPr>
        <a:xfrm>
          <a:off x="4228826" y="2071972"/>
          <a:ext cx="3709462" cy="245128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New medical providers inbound</a:t>
          </a:r>
        </a:p>
        <a:p>
          <a:pPr marL="342900" lvl="2" indent="-171450" algn="l" defTabSz="844550">
            <a:lnSpc>
              <a:spcPct val="90000"/>
            </a:lnSpc>
            <a:spcBef>
              <a:spcPct val="0"/>
            </a:spcBef>
            <a:spcAft>
              <a:spcPct val="15000"/>
            </a:spcAft>
            <a:buChar char="•"/>
          </a:pPr>
          <a:r>
            <a:rPr lang="en-US" sz="1900" kern="1200"/>
            <a:t>Civilian and military</a:t>
          </a:r>
        </a:p>
        <a:p>
          <a:pPr marL="342900" lvl="2" indent="-171450" algn="l" defTabSz="844550">
            <a:lnSpc>
              <a:spcPct val="90000"/>
            </a:lnSpc>
            <a:spcBef>
              <a:spcPct val="0"/>
            </a:spcBef>
            <a:spcAft>
              <a:spcPct val="15000"/>
            </a:spcAft>
            <a:buChar char="•"/>
          </a:pPr>
          <a:r>
            <a:rPr lang="en-US" sz="1900" kern="1200"/>
            <a:t>Once fully onboarded we will plan to introduce you virtually</a:t>
          </a:r>
        </a:p>
        <a:p>
          <a:pPr marL="342900" lvl="2" indent="-171450" algn="l" defTabSz="844550">
            <a:lnSpc>
              <a:spcPct val="90000"/>
            </a:lnSpc>
            <a:spcBef>
              <a:spcPct val="0"/>
            </a:spcBef>
            <a:spcAft>
              <a:spcPct val="15000"/>
            </a:spcAft>
            <a:buChar char="•"/>
          </a:pPr>
          <a:r>
            <a:rPr lang="en-US" sz="1900" kern="1200"/>
            <a:t>New faces, names, and capabilities! </a:t>
          </a:r>
        </a:p>
      </dsp:txBody>
      <dsp:txXfrm>
        <a:off x="4228826" y="2071972"/>
        <a:ext cx="3709462" cy="245128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19" cy="46524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885" y="0"/>
            <a:ext cx="3038319" cy="465242"/>
          </a:xfrm>
          <a:prstGeom prst="rect">
            <a:avLst/>
          </a:prstGeom>
        </p:spPr>
        <p:txBody>
          <a:bodyPr vert="horz" lIns="91440" tIns="45720" rIns="91440" bIns="45720" rtlCol="0"/>
          <a:lstStyle>
            <a:lvl1pPr algn="r">
              <a:defRPr sz="1200"/>
            </a:lvl1pPr>
          </a:lstStyle>
          <a:p>
            <a:fld id="{C1CB905A-AA61-4DD5-9262-671AE377EA77}" type="datetimeFigureOut">
              <a:rPr lang="en-US" smtClean="0"/>
              <a:t>8/20/2026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519" y="4473472"/>
            <a:ext cx="5607362" cy="366087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160"/>
            <a:ext cx="3038319" cy="46524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885" y="8831160"/>
            <a:ext cx="3038319" cy="465240"/>
          </a:xfrm>
          <a:prstGeom prst="rect">
            <a:avLst/>
          </a:prstGeom>
        </p:spPr>
        <p:txBody>
          <a:bodyPr vert="horz" lIns="91440" tIns="45720" rIns="91440" bIns="45720" rtlCol="0" anchor="b"/>
          <a:lstStyle>
            <a:lvl1pPr algn="r">
              <a:defRPr sz="1200"/>
            </a:lvl1pPr>
          </a:lstStyle>
          <a:p>
            <a:fld id="{673F17F7-B7A9-432C-8B24-11987409CA37}" type="slidenum">
              <a:rPr lang="en-US" smtClean="0"/>
              <a:t>‹#›</a:t>
            </a:fld>
            <a:endParaRPr lang="en-US" dirty="0"/>
          </a:p>
        </p:txBody>
      </p:sp>
    </p:spTree>
    <p:extLst>
      <p:ext uri="{BB962C8B-B14F-4D97-AF65-F5344CB8AC3E}">
        <p14:creationId xmlns:p14="http://schemas.microsoft.com/office/powerpoint/2010/main" val="2029211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redcross.org/volunteer" TargetMode="External"/><Relationship Id="rId2" Type="http://schemas.openxmlformats.org/officeDocument/2006/relationships/slide" Target="../slides/slide40.xml"/><Relationship Id="rId1" Type="http://schemas.openxmlformats.org/officeDocument/2006/relationships/notesMaster" Target="../notesMasters/notesMaster1.xml"/><Relationship Id="rId4" Type="http://schemas.openxmlformats.org/officeDocument/2006/relationships/hyperlink" Target="mailto:bliss@redcross.org"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19063F-07C4-4A68-B30B-C6916ABBA1D4}" type="slidenum">
              <a:rPr lang="en-US" altLang="en-US" smtClean="0"/>
              <a:pPr>
                <a:defRPr/>
              </a:pPr>
              <a:t>3</a:t>
            </a:fld>
            <a:endParaRPr lang="en-US" altLang="en-US" dirty="0"/>
          </a:p>
        </p:txBody>
      </p:sp>
    </p:spTree>
    <p:extLst>
      <p:ext uri="{BB962C8B-B14F-4D97-AF65-F5344CB8AC3E}">
        <p14:creationId xmlns:p14="http://schemas.microsoft.com/office/powerpoint/2010/main" val="4219740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65704-FC80-01BF-E5C1-00F52FF0C8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07CB3-8C23-EDFF-A2B4-06D1703B27F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D1705A0-8218-66A0-849D-DCC88990D06F}"/>
              </a:ext>
            </a:extLst>
          </p:cNvPr>
          <p:cNvSpPr>
            <a:spLocks noGrp="1"/>
          </p:cNvSpPr>
          <p:nvPr>
            <p:ph type="body" idx="1"/>
          </p:nvPr>
        </p:nvSpPr>
        <p:spPr/>
        <p:txBody>
          <a:bodyPr/>
          <a:lstStyle/>
          <a:p>
            <a:r>
              <a:rPr lang="en-US" dirty="0"/>
              <a:t>Join our WBAMC Red Cross team!  We have several ways that you too can serve our Red Cross mission. We are currently in high need of Shuttle Drivers, Information Desk Volunteers, and Leadership Volunteers. </a:t>
            </a:r>
          </a:p>
          <a:p>
            <a:r>
              <a:rPr lang="en-US" sz="1400" b="1" i="0" u="none" strike="noStrike" baseline="0" dirty="0">
                <a:solidFill>
                  <a:srgbClr val="000000"/>
                </a:solidFill>
                <a:latin typeface="Arial" panose="020B0604020202020204" pitchFamily="34" charset="0"/>
              </a:rPr>
              <a:t>Shuttle Drivers </a:t>
            </a:r>
            <a:r>
              <a:rPr lang="en-US" sz="1400" b="0" i="0" u="none" strike="noStrike" baseline="0" dirty="0">
                <a:solidFill>
                  <a:srgbClr val="000000"/>
                </a:solidFill>
                <a:latin typeface="Arial" panose="020B0604020202020204" pitchFamily="34" charset="0"/>
              </a:rPr>
              <a:t>- drive patients and visitors between the parking lot to/from hospital. </a:t>
            </a:r>
          </a:p>
          <a:p>
            <a:r>
              <a:rPr lang="en-US" sz="1200" b="0" i="0" u="none" strike="noStrike" baseline="0" dirty="0">
                <a:solidFill>
                  <a:srgbClr val="000000"/>
                </a:solidFill>
                <a:latin typeface="Arial" panose="020B0604020202020204" pitchFamily="34" charset="0"/>
              </a:rPr>
              <a:t>Be at least 21 years old </a:t>
            </a:r>
          </a:p>
          <a:p>
            <a:r>
              <a:rPr lang="en-US" sz="1200" b="0" i="0" u="none" strike="noStrike" baseline="0" dirty="0">
                <a:solidFill>
                  <a:srgbClr val="000000"/>
                </a:solidFill>
                <a:latin typeface="Arial" panose="020B0604020202020204" pitchFamily="34" charset="0"/>
              </a:rPr>
              <a:t>Have a current driver’s license and clean driving record </a:t>
            </a:r>
          </a:p>
          <a:p>
            <a:r>
              <a:rPr lang="en-US" sz="1200" b="0" i="0" u="none" strike="noStrike" baseline="0" dirty="0">
                <a:solidFill>
                  <a:srgbClr val="000000"/>
                </a:solidFill>
                <a:latin typeface="Arial" panose="020B0604020202020204" pitchFamily="34" charset="0"/>
              </a:rPr>
              <a:t>Be </a:t>
            </a:r>
            <a:r>
              <a:rPr lang="en-US" sz="1200" b="0" i="0" strike="noStrike" baseline="0" dirty="0">
                <a:solidFill>
                  <a:srgbClr val="000000"/>
                </a:solidFill>
                <a:latin typeface="Arial" panose="020B0604020202020204" pitchFamily="34" charset="0"/>
              </a:rPr>
              <a:t>friendly and willing to offer a helping hand </a:t>
            </a:r>
            <a:r>
              <a:rPr lang="en-US" sz="1200" b="0" i="0" u="none" strike="noStrike" baseline="0" dirty="0">
                <a:solidFill>
                  <a:srgbClr val="000000"/>
                </a:solidFill>
                <a:latin typeface="Arial" panose="020B0604020202020204" pitchFamily="34" charset="0"/>
              </a:rPr>
              <a:t>to assist people into and out of cart if necessary </a:t>
            </a:r>
          </a:p>
          <a:p>
            <a:r>
              <a:rPr lang="en-US" sz="1200" b="0" i="0" u="none" strike="noStrike" baseline="0" dirty="0">
                <a:solidFill>
                  <a:srgbClr val="000000"/>
                </a:solidFill>
                <a:latin typeface="Arial" panose="020B0604020202020204" pitchFamily="34" charset="0"/>
              </a:rPr>
              <a:t>Able to volunteer at least one shift a week (morning or afternoon); </a:t>
            </a:r>
            <a:r>
              <a:rPr lang="en-US" sz="1200" b="1" i="0" u="none" strike="noStrike" baseline="0" dirty="0">
                <a:solidFill>
                  <a:srgbClr val="000000"/>
                </a:solidFill>
                <a:latin typeface="Arial" panose="020B0604020202020204" pitchFamily="34" charset="0"/>
              </a:rPr>
              <a:t>may volunteer more often if desired! </a:t>
            </a:r>
          </a:p>
          <a:p>
            <a:r>
              <a:rPr lang="en-US" sz="1400" b="1" i="0" u="none" strike="noStrike" baseline="0" dirty="0">
                <a:solidFill>
                  <a:srgbClr val="000000"/>
                </a:solidFill>
                <a:latin typeface="Arial" panose="020B0604020202020204" pitchFamily="34" charset="0"/>
              </a:rPr>
              <a:t>Ambassador</a:t>
            </a:r>
            <a:r>
              <a:rPr lang="en-US" sz="1400" b="1" dirty="0">
                <a:solidFill>
                  <a:srgbClr val="000000"/>
                </a:solidFill>
                <a:latin typeface="Arial" panose="020B0604020202020204" pitchFamily="34" charset="0"/>
              </a:rPr>
              <a:t> &amp; </a:t>
            </a:r>
            <a:r>
              <a:rPr lang="en-US" sz="1400" b="1" i="0" u="none" strike="noStrike" baseline="0" dirty="0">
                <a:solidFill>
                  <a:srgbClr val="000000"/>
                </a:solidFill>
                <a:latin typeface="Arial" panose="020B0604020202020204" pitchFamily="34" charset="0"/>
              </a:rPr>
              <a:t>General Volunteers </a:t>
            </a:r>
            <a:r>
              <a:rPr lang="en-US" sz="1400" b="0" i="0" u="none" strike="noStrike" baseline="0" dirty="0">
                <a:solidFill>
                  <a:srgbClr val="000000"/>
                </a:solidFill>
                <a:latin typeface="Arial" panose="020B0604020202020204" pitchFamily="34" charset="0"/>
              </a:rPr>
              <a:t>- help direct and guide WBAMC patients/visitors</a:t>
            </a:r>
            <a:r>
              <a:rPr lang="en-US" sz="1400" dirty="0">
                <a:solidFill>
                  <a:srgbClr val="000000"/>
                </a:solidFill>
                <a:latin typeface="Arial" panose="020B0604020202020204" pitchFamily="34" charset="0"/>
              </a:rPr>
              <a:t> at reception desks.</a:t>
            </a:r>
            <a:endParaRPr lang="en-US" sz="1400" b="0" i="0" u="none" strike="noStrike" baseline="0" dirty="0">
              <a:solidFill>
                <a:srgbClr val="000000"/>
              </a:solidFill>
              <a:latin typeface="Arial" panose="020B0604020202020204" pitchFamily="34" charset="0"/>
            </a:endParaRPr>
          </a:p>
          <a:p>
            <a:r>
              <a:rPr lang="en-US" sz="1200" b="0" i="0" u="none" strike="noStrike" baseline="0" dirty="0">
                <a:solidFill>
                  <a:srgbClr val="000000"/>
                </a:solidFill>
                <a:latin typeface="Arial" panose="020B0604020202020204" pitchFamily="34" charset="0"/>
              </a:rPr>
              <a:t>Friendly and patient </a:t>
            </a:r>
          </a:p>
          <a:p>
            <a:r>
              <a:rPr lang="en-US" sz="1200" b="0" i="0" u="none" strike="noStrike" baseline="0" dirty="0">
                <a:solidFill>
                  <a:srgbClr val="000000"/>
                </a:solidFill>
                <a:latin typeface="Arial" panose="020B0604020202020204" pitchFamily="34" charset="0"/>
              </a:rPr>
              <a:t>Able to guide patients for long distances within WBAMC or assigned clinic area.</a:t>
            </a:r>
          </a:p>
          <a:p>
            <a:r>
              <a:rPr lang="en-US" sz="1200" b="0" i="0" u="none" strike="noStrike" baseline="0" dirty="0">
                <a:solidFill>
                  <a:srgbClr val="000000"/>
                </a:solidFill>
                <a:latin typeface="Arial" panose="020B0604020202020204" pitchFamily="34" charset="0"/>
              </a:rPr>
              <a:t>Able to volunteer at least one shift a week (morning or afternoon); </a:t>
            </a:r>
            <a:r>
              <a:rPr lang="en-US" sz="1200" b="1" i="0" u="none" strike="noStrike" baseline="0" dirty="0">
                <a:solidFill>
                  <a:srgbClr val="000000"/>
                </a:solidFill>
                <a:latin typeface="Arial" panose="020B0604020202020204" pitchFamily="34" charset="0"/>
              </a:rPr>
              <a:t>may volunteer more often if desired! </a:t>
            </a:r>
            <a:endParaRPr lang="en-US" sz="1000" b="1" dirty="0">
              <a:solidFill>
                <a:srgbClr val="000000"/>
              </a:solidFill>
              <a:latin typeface="Arial" panose="020B0604020202020204" pitchFamily="34" charset="0"/>
            </a:endParaRPr>
          </a:p>
          <a:p>
            <a:r>
              <a:rPr lang="en-US" sz="1200" b="1" i="0" u="none" strike="noStrike" baseline="0" dirty="0">
                <a:solidFill>
                  <a:srgbClr val="000000"/>
                </a:solidFill>
                <a:latin typeface="Arial" panose="020B0604020202020204" pitchFamily="34" charset="0"/>
              </a:rPr>
              <a:t>Leadership Volunteers</a:t>
            </a:r>
            <a:r>
              <a:rPr lang="en-US" sz="1200" i="0" u="none" strike="noStrike" baseline="0" dirty="0">
                <a:solidFill>
                  <a:srgbClr val="000000"/>
                </a:solidFill>
                <a:latin typeface="Arial" panose="020B0604020202020204" pitchFamily="34" charset="0"/>
              </a:rPr>
              <a:t> – support with program implementation and volunteer workforce management.</a:t>
            </a:r>
          </a:p>
          <a:p>
            <a:r>
              <a:rPr lang="en-US" b="1" dirty="0"/>
              <a:t>To become a Red Cross volunteer:</a:t>
            </a:r>
          </a:p>
          <a:p>
            <a:pPr marL="0" indent="0">
              <a:buFont typeface="Wingdings" panose="05000000000000000000" pitchFamily="2" charset="2"/>
              <a:buNone/>
            </a:pPr>
            <a:r>
              <a:rPr lang="en-US" sz="1200" b="0" i="0" u="none" strike="noStrike" baseline="0" dirty="0">
                <a:solidFill>
                  <a:srgbClr val="000000"/>
                </a:solidFill>
                <a:latin typeface="Arial" panose="020B0604020202020204" pitchFamily="34" charset="0"/>
              </a:rPr>
              <a:t>Fill out a Red Cross online application and background check at </a:t>
            </a:r>
            <a:r>
              <a:rPr lang="en-US" sz="1200" b="0" i="0" u="none" strike="noStrike" baseline="0" dirty="0">
                <a:solidFill>
                  <a:srgbClr val="000000"/>
                </a:solidFill>
                <a:latin typeface="Arial" panose="020B0604020202020204" pitchFamily="34" charset="0"/>
                <a:hlinkClick r:id="rId3"/>
              </a:rPr>
              <a:t>www.redcross.org/volunteer</a:t>
            </a:r>
            <a:r>
              <a:rPr lang="en-US" sz="1200" b="0" i="0" u="none" strike="noStrike" baseline="0" dirty="0">
                <a:solidFill>
                  <a:srgbClr val="000000"/>
                </a:solidFill>
                <a:latin typeface="Arial" panose="020B0604020202020204" pitchFamily="34" charset="0"/>
              </a:rPr>
              <a:t> </a:t>
            </a:r>
          </a:p>
          <a:p>
            <a:pPr marL="0" indent="0">
              <a:buFont typeface="Wingdings" panose="05000000000000000000" pitchFamily="2" charset="2"/>
              <a:buNone/>
            </a:pPr>
            <a:r>
              <a:rPr lang="en-US" sz="1200" b="0" i="0" u="none" strike="noStrike" baseline="0" dirty="0">
                <a:solidFill>
                  <a:srgbClr val="000000"/>
                </a:solidFill>
                <a:latin typeface="Arial" panose="020B0604020202020204" pitchFamily="34" charset="0"/>
              </a:rPr>
              <a:t>Once your application is complete, we will call you to schedule a Red Cross Orientation and start your in-processing. All volunteers are required to Complete WBAMC-Red Cross In-Processing Steps</a:t>
            </a:r>
          </a:p>
          <a:p>
            <a:pPr marL="0" indent="0">
              <a:buFont typeface="Wingdings" panose="05000000000000000000" pitchFamily="2" charset="2"/>
              <a:buNone/>
            </a:pPr>
            <a:r>
              <a:rPr lang="en-US" sz="1200" i="0" u="none" strike="noStrike" baseline="0" dirty="0">
                <a:solidFill>
                  <a:srgbClr val="000000"/>
                </a:solidFill>
                <a:latin typeface="Arial" panose="020B0604020202020204" pitchFamily="34" charset="0"/>
              </a:rPr>
              <a:t>Questions</a:t>
            </a:r>
            <a:r>
              <a:rPr lang="en-US" sz="1200" b="0" i="0" u="none" strike="noStrike" baseline="0" dirty="0">
                <a:solidFill>
                  <a:srgbClr val="000000"/>
                </a:solidFill>
                <a:latin typeface="Arial" panose="020B0604020202020204" pitchFamily="34" charset="0"/>
              </a:rPr>
              <a:t>, please reach us at 915-742-9433 or by Email: </a:t>
            </a:r>
            <a:r>
              <a:rPr lang="en-US" sz="1200" b="0" i="0" u="none" strike="noStrike" baseline="0" dirty="0">
                <a:solidFill>
                  <a:srgbClr val="000000"/>
                </a:solidFill>
                <a:latin typeface="Arial" panose="020B0604020202020204" pitchFamily="34" charset="0"/>
                <a:hlinkClick r:id="rId4"/>
              </a:rPr>
              <a:t>bliss@redcross.org</a:t>
            </a:r>
            <a:r>
              <a:rPr lang="en-US" sz="1200" b="0" i="0" u="none" strike="noStrike" baseline="0" dirty="0">
                <a:solidFill>
                  <a:srgbClr val="000000"/>
                </a:solidFill>
                <a:latin typeface="Arial" panose="020B0604020202020204" pitchFamily="34" charset="0"/>
              </a:rPr>
              <a:t> </a:t>
            </a:r>
            <a:endParaRPr lang="en-US" sz="1200" i="0" u="none" strike="noStrike" baseline="0" dirty="0">
              <a:solidFill>
                <a:srgbClr val="000000"/>
              </a:solidFill>
              <a:latin typeface="Arial" panose="020B0604020202020204" pitchFamily="34" charset="0"/>
            </a:endParaRPr>
          </a:p>
          <a:p>
            <a:endParaRPr lang="en-US" sz="1200" b="0" i="0" u="none" strike="noStrike" baseline="0" dirty="0">
              <a:solidFill>
                <a:srgbClr val="000000"/>
              </a:solidFill>
              <a:latin typeface="Arial" panose="020B0604020202020204" pitchFamily="34" charset="0"/>
            </a:endParaRPr>
          </a:p>
        </p:txBody>
      </p:sp>
      <p:sp>
        <p:nvSpPr>
          <p:cNvPr id="4" name="Slide Number Placeholder 3">
            <a:extLst>
              <a:ext uri="{FF2B5EF4-FFF2-40B4-BE49-F238E27FC236}">
                <a16:creationId xmlns:a16="http://schemas.microsoft.com/office/drawing/2014/main" id="{6EFE396B-DDD9-F43B-14AD-A35429D37F15}"/>
              </a:ext>
            </a:extLst>
          </p:cNvPr>
          <p:cNvSpPr>
            <a:spLocks noGrp="1"/>
          </p:cNvSpPr>
          <p:nvPr>
            <p:ph type="sldNum" sz="quarter" idx="5"/>
          </p:nvPr>
        </p:nvSpPr>
        <p:spPr/>
        <p:txBody>
          <a:bodyPr/>
          <a:lstStyle/>
          <a:p>
            <a:fld id="{673F17F7-B7A9-432C-8B24-11987409CA37}" type="slidenum">
              <a:rPr lang="en-US" smtClean="0"/>
              <a:t>40</a:t>
            </a:fld>
            <a:endParaRPr lang="en-US" dirty="0"/>
          </a:p>
        </p:txBody>
      </p:sp>
    </p:spTree>
    <p:extLst>
      <p:ext uri="{BB962C8B-B14F-4D97-AF65-F5344CB8AC3E}">
        <p14:creationId xmlns:p14="http://schemas.microsoft.com/office/powerpoint/2010/main" val="2836958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19063F-07C4-4A68-B30B-C6916ABBA1D4}" type="slidenum">
              <a:rPr lang="en-US" altLang="en-US" smtClean="0"/>
              <a:pPr>
                <a:defRPr/>
              </a:pPr>
              <a:t>41</a:t>
            </a:fld>
            <a:endParaRPr lang="en-US" altLang="en-US" dirty="0"/>
          </a:p>
        </p:txBody>
      </p:sp>
    </p:spTree>
    <p:extLst>
      <p:ext uri="{BB962C8B-B14F-4D97-AF65-F5344CB8AC3E}">
        <p14:creationId xmlns:p14="http://schemas.microsoft.com/office/powerpoint/2010/main" val="11563689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B19063F-07C4-4A68-B30B-C6916ABBA1D4}" type="slidenum">
              <a:rPr lang="en-US" altLang="en-US" smtClean="0"/>
              <a:pPr>
                <a:defRPr/>
              </a:pPr>
              <a:t>42</a:t>
            </a:fld>
            <a:endParaRPr lang="en-US" altLang="en-US" dirty="0"/>
          </a:p>
        </p:txBody>
      </p:sp>
    </p:spTree>
    <p:extLst>
      <p:ext uri="{BB962C8B-B14F-4D97-AF65-F5344CB8AC3E}">
        <p14:creationId xmlns:p14="http://schemas.microsoft.com/office/powerpoint/2010/main" val="3298586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txBody>
          <a:bodyPr/>
          <a:lstStyle/>
          <a:p>
            <a:endParaRPr lang="en-US" dirty="0"/>
          </a:p>
        </p:txBody>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3F17F7-B7A9-432C-8B24-11987409CA37}" type="slidenum">
              <a:rPr lang="en-US" smtClean="0"/>
              <a:t>4</a:t>
            </a:fld>
            <a:endParaRPr lang="en-US" dirty="0"/>
          </a:p>
        </p:txBody>
      </p:sp>
    </p:spTree>
    <p:extLst>
      <p:ext uri="{BB962C8B-B14F-4D97-AF65-F5344CB8AC3E}">
        <p14:creationId xmlns:p14="http://schemas.microsoft.com/office/powerpoint/2010/main" val="3395208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Chaperone Policy: </a:t>
            </a:r>
            <a:r>
              <a:rPr lang="en-US" dirty="0">
                <a:latin typeface="Arial" panose="020B0604020202020204" pitchFamily="34" charset="0"/>
                <a:cs typeface="Arial" panose="020B0604020202020204" pitchFamily="34" charset="0"/>
              </a:rPr>
              <a:t>Remember, you must be provided a chaperone for all sensitive exams, and you can request one for any appointment, at any time, for your comfort and peace of mind. Chaperones are trained, confidential healthcare staff (such as nurses, medics, or doctors) who serve as unbiased observers to protect your safety, privacy, and dignity. This policy reinforces your rights under the DoD Patient Bill of Rights, ensuring a healthcare environment rooted in respect and patient safety.</a:t>
            </a:r>
          </a:p>
          <a:p>
            <a:endParaRPr lang="en-US" dirty="0"/>
          </a:p>
        </p:txBody>
      </p:sp>
      <p:sp>
        <p:nvSpPr>
          <p:cNvPr id="4" name="Slide Number Placeholder 3"/>
          <p:cNvSpPr>
            <a:spLocks noGrp="1"/>
          </p:cNvSpPr>
          <p:nvPr>
            <p:ph type="sldNum" sz="quarter" idx="5"/>
          </p:nvPr>
        </p:nvSpPr>
        <p:spPr/>
        <p:txBody>
          <a:bodyPr/>
          <a:lstStyle/>
          <a:p>
            <a:fld id="{673F17F7-B7A9-432C-8B24-11987409CA37}" type="slidenum">
              <a:rPr lang="en-US" smtClean="0"/>
              <a:t>6</a:t>
            </a:fld>
            <a:endParaRPr lang="en-US" dirty="0"/>
          </a:p>
        </p:txBody>
      </p:sp>
    </p:spTree>
    <p:extLst>
      <p:ext uri="{BB962C8B-B14F-4D97-AF65-F5344CB8AC3E}">
        <p14:creationId xmlns:p14="http://schemas.microsoft.com/office/powerpoint/2010/main" val="212551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TRICARE Active Duty to Retiree Briefing is every 3</a:t>
            </a:r>
            <a:r>
              <a:rPr lang="en-US" baseline="30000" dirty="0">
                <a:latin typeface="Arial" panose="020B0604020202020204" pitchFamily="34" charset="0"/>
                <a:cs typeface="Arial" panose="020B0604020202020204" pitchFamily="34" charset="0"/>
              </a:rPr>
              <a:t>rd</a:t>
            </a:r>
            <a:r>
              <a:rPr lang="en-US" dirty="0">
                <a:latin typeface="Arial" panose="020B0604020202020204" pitchFamily="34" charset="0"/>
                <a:cs typeface="Arial" panose="020B0604020202020204" pitchFamily="34" charset="0"/>
              </a:rPr>
              <a:t> and 4</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Tuesday of the month at 2:00 p.m., 5</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Floor East Clinic, Referral Management </a:t>
            </a:r>
          </a:p>
          <a:p>
            <a:endParaRPr lang="en-US" dirty="0"/>
          </a:p>
        </p:txBody>
      </p:sp>
      <p:sp>
        <p:nvSpPr>
          <p:cNvPr id="4" name="Slide Number Placeholder 3"/>
          <p:cNvSpPr>
            <a:spLocks noGrp="1"/>
          </p:cNvSpPr>
          <p:nvPr>
            <p:ph type="sldNum" sz="quarter" idx="10"/>
          </p:nvPr>
        </p:nvSpPr>
        <p:spPr/>
        <p:txBody>
          <a:bodyPr/>
          <a:lstStyle/>
          <a:p>
            <a:pPr>
              <a:defRPr/>
            </a:pPr>
            <a:fld id="{EB19063F-07C4-4A68-B30B-C6916ABBA1D4}" type="slidenum">
              <a:rPr lang="en-US" altLang="en-US" smtClean="0"/>
              <a:pPr>
                <a:defRPr/>
              </a:pPr>
              <a:t>7</a:t>
            </a:fld>
            <a:endParaRPr lang="en-US" altLang="en-US" dirty="0"/>
          </a:p>
        </p:txBody>
      </p:sp>
    </p:spTree>
    <p:extLst>
      <p:ext uri="{BB962C8B-B14F-4D97-AF65-F5344CB8AC3E}">
        <p14:creationId xmlns:p14="http://schemas.microsoft.com/office/powerpoint/2010/main" val="3623670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Summer school physicals have been blocking one provider schedule per week in FCC to reserve for school physicals. Started on 29May2026 until 31 July 2026 Due to demand added three additional template days between 24 July and 7 August. </a:t>
            </a:r>
          </a:p>
        </p:txBody>
      </p:sp>
      <p:sp>
        <p:nvSpPr>
          <p:cNvPr id="4" name="Slide Number Placeholder 3"/>
          <p:cNvSpPr>
            <a:spLocks noGrp="1"/>
          </p:cNvSpPr>
          <p:nvPr>
            <p:ph type="sldNum" sz="quarter" idx="5"/>
          </p:nvPr>
        </p:nvSpPr>
        <p:spPr/>
        <p:txBody>
          <a:bodyPr/>
          <a:lstStyle/>
          <a:p>
            <a:fld id="{673F17F7-B7A9-432C-8B24-11987409CA37}" type="slidenum">
              <a:rPr lang="en-US" smtClean="0"/>
              <a:t>12</a:t>
            </a:fld>
            <a:endParaRPr lang="en-US" dirty="0"/>
          </a:p>
        </p:txBody>
      </p:sp>
    </p:spTree>
    <p:extLst>
      <p:ext uri="{BB962C8B-B14F-4D97-AF65-F5344CB8AC3E}">
        <p14:creationId xmlns:p14="http://schemas.microsoft.com/office/powerpoint/2010/main" val="4044710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3F17F7-B7A9-432C-8B24-11987409CA37}" type="slidenum">
              <a:rPr lang="en-US" smtClean="0"/>
              <a:t>13</a:t>
            </a:fld>
            <a:endParaRPr lang="en-US" dirty="0"/>
          </a:p>
        </p:txBody>
      </p:sp>
    </p:spTree>
    <p:extLst>
      <p:ext uri="{BB962C8B-B14F-4D97-AF65-F5344CB8AC3E}">
        <p14:creationId xmlns:p14="http://schemas.microsoft.com/office/powerpoint/2010/main" val="4251999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Mendoza Soldier Family Care Clinic has increased in serving over 11,000 additional </a:t>
            </a:r>
            <a:r>
              <a:rPr lang="en-US" sz="1200" dirty="0">
                <a:highlight>
                  <a:srgbClr val="FFFF00"/>
                </a:highlight>
              </a:rPr>
              <a:t>beneficiaries with the relocation of SFMC</a:t>
            </a:r>
            <a:r>
              <a:rPr lang="en-US" sz="1200" dirty="0"/>
              <a:t>.  Humbly ask for your patience with our ancillary services support (Pharm, Lab, Rad)- as they explore innovative ways to address any care delays.  To avoid extended wait times, Main Hospital William Beaumont is consistently ready to serve you in an expedited manner. </a:t>
            </a:r>
          </a:p>
          <a:p>
            <a:endParaRPr lang="en-US" dirty="0"/>
          </a:p>
        </p:txBody>
      </p:sp>
      <p:sp>
        <p:nvSpPr>
          <p:cNvPr id="4" name="Slide Number Placeholder 3"/>
          <p:cNvSpPr>
            <a:spLocks noGrp="1"/>
          </p:cNvSpPr>
          <p:nvPr>
            <p:ph type="sldNum" sz="quarter" idx="5"/>
          </p:nvPr>
        </p:nvSpPr>
        <p:spPr/>
        <p:txBody>
          <a:bodyPr/>
          <a:lstStyle/>
          <a:p>
            <a:fld id="{673F17F7-B7A9-432C-8B24-11987409CA37}" type="slidenum">
              <a:rPr lang="en-US" smtClean="0"/>
              <a:t>14</a:t>
            </a:fld>
            <a:endParaRPr lang="en-US" dirty="0"/>
          </a:p>
        </p:txBody>
      </p:sp>
    </p:spTree>
    <p:extLst>
      <p:ext uri="{BB962C8B-B14F-4D97-AF65-F5344CB8AC3E}">
        <p14:creationId xmlns:p14="http://schemas.microsoft.com/office/powerpoint/2010/main" val="358787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DPC, along with the support of Dept of Mental health; have onboarded and projected to onboard new MHC personnel.  By December, our clinics are projected to have full support, with one MHC in each of our outpatient clinics</a:t>
            </a:r>
          </a:p>
        </p:txBody>
      </p:sp>
      <p:sp>
        <p:nvSpPr>
          <p:cNvPr id="4" name="Slide Number Placeholder 3"/>
          <p:cNvSpPr>
            <a:spLocks noGrp="1"/>
          </p:cNvSpPr>
          <p:nvPr>
            <p:ph type="sldNum" sz="quarter" idx="5"/>
          </p:nvPr>
        </p:nvSpPr>
        <p:spPr/>
        <p:txBody>
          <a:bodyPr/>
          <a:lstStyle/>
          <a:p>
            <a:fld id="{673F17F7-B7A9-432C-8B24-11987409CA37}" type="slidenum">
              <a:rPr lang="en-US" smtClean="0"/>
              <a:t>20</a:t>
            </a:fld>
            <a:endParaRPr lang="en-US" dirty="0"/>
          </a:p>
        </p:txBody>
      </p:sp>
    </p:spTree>
    <p:extLst>
      <p:ext uri="{BB962C8B-B14F-4D97-AF65-F5344CB8AC3E}">
        <p14:creationId xmlns:p14="http://schemas.microsoft.com/office/powerpoint/2010/main" val="2277275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evaluate diagnostic measures completed</a:t>
            </a:r>
          </a:p>
          <a:p>
            <a:endParaRPr lang="en-US" dirty="0"/>
          </a:p>
        </p:txBody>
      </p:sp>
      <p:sp>
        <p:nvSpPr>
          <p:cNvPr id="4" name="Slide Number Placeholder 3"/>
          <p:cNvSpPr>
            <a:spLocks noGrp="1"/>
          </p:cNvSpPr>
          <p:nvPr>
            <p:ph type="sldNum" sz="quarter" idx="5"/>
          </p:nvPr>
        </p:nvSpPr>
        <p:spPr/>
        <p:txBody>
          <a:bodyPr/>
          <a:lstStyle/>
          <a:p>
            <a:fld id="{673F17F7-B7A9-432C-8B24-11987409CA37}" type="slidenum">
              <a:rPr lang="en-US" smtClean="0"/>
              <a:t>25</a:t>
            </a:fld>
            <a:endParaRPr lang="en-US" dirty="0"/>
          </a:p>
        </p:txBody>
      </p:sp>
    </p:spTree>
    <p:extLst>
      <p:ext uri="{BB962C8B-B14F-4D97-AF65-F5344CB8AC3E}">
        <p14:creationId xmlns:p14="http://schemas.microsoft.com/office/powerpoint/2010/main" val="912244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38B74B7-8D09-6989-D6F2-70C6468F8223}"/>
              </a:ext>
            </a:extLst>
          </p:cNvPr>
          <p:cNvSpPr>
            <a:spLocks noGrp="1" noChangeArrowheads="1"/>
          </p:cNvSpPr>
          <p:nvPr>
            <p:ph type="title"/>
          </p:nvPr>
        </p:nvSpPr>
        <p:spPr bwMode="gray">
          <a:xfrm>
            <a:off x="906088" y="293420"/>
            <a:ext cx="7094913" cy="461665"/>
          </a:xfrm>
          <a:prstGeom prst="rect">
            <a:avLst/>
          </a:prstGeom>
          <a:noFill/>
          <a:ln w="9525">
            <a:noFill/>
            <a:miter lim="800000"/>
            <a:headEnd/>
            <a:tailEnd/>
          </a:ln>
        </p:spPr>
        <p:txBody>
          <a:bodyPr vert="horz" wrap="square" lIns="91440" tIns="0" rIns="91440" bIns="0" numCol="1" anchor="ctr" anchorCtr="0" compatLnSpc="1">
            <a:prstTxWarp prst="textNoShape">
              <a:avLst/>
            </a:prstTxWarp>
            <a:spAutoFit/>
          </a:bodyPr>
          <a:lstStyle/>
          <a:p>
            <a:pPr lvl="0"/>
            <a:r>
              <a:rPr lang="en-US"/>
              <a:t>Click to edit</a:t>
            </a:r>
          </a:p>
        </p:txBody>
      </p:sp>
    </p:spTree>
    <p:extLst>
      <p:ext uri="{BB962C8B-B14F-4D97-AF65-F5344CB8AC3E}">
        <p14:creationId xmlns:p14="http://schemas.microsoft.com/office/powerpoint/2010/main" val="1598091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1"/>
            <a:ext cx="9144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752238" y="194784"/>
            <a:ext cx="7065883" cy="769493"/>
          </a:xfrm>
        </p:spPr>
        <p:txBody>
          <a:bodyPr anchor="ctr"/>
          <a:lstStyle>
            <a:lvl1pPr>
              <a:lnSpc>
                <a:spcPct val="100000"/>
              </a:lnSpc>
              <a:defRPr spc="-20" baseline="0">
                <a:solidFill>
                  <a:schemeClr val="bg1"/>
                </a:solidFill>
              </a:defRPr>
            </a:lvl1pPr>
          </a:lstStyle>
          <a:p>
            <a:r>
              <a:rPr lang="en-US" dirty="0"/>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698898" y="1695451"/>
            <a:ext cx="7746206" cy="4314825"/>
          </a:xfrm>
        </p:spPr>
        <p:txBody>
          <a:bodyPr/>
          <a:lstStyle>
            <a:lvl1pPr>
              <a:defRPr/>
            </a:lvl1pPr>
          </a:lstStyle>
          <a:p>
            <a:pPr lvl="0"/>
            <a:r>
              <a:rPr lang="en-US" dirty="0"/>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150876" y="6356351"/>
            <a:ext cx="3627882" cy="365125"/>
          </a:xfrm>
        </p:spPr>
        <p:txBody>
          <a:bodyPr/>
          <a:lstStyle>
            <a:lvl1pPr>
              <a:defRPr/>
            </a:lvl1pPr>
          </a:lstStyle>
          <a:p>
            <a:r>
              <a:rPr lang="en-US" dirty="0">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5260086" y="6355081"/>
            <a:ext cx="3264408" cy="365125"/>
          </a:xfrm>
        </p:spPr>
        <p:txBody>
          <a:bodyPr/>
          <a:lstStyle>
            <a:lvl1pPr>
              <a:defRPr/>
            </a:lvl1pPr>
          </a:lstStyle>
          <a:p>
            <a:pPr>
              <a:defRPr/>
            </a:pPr>
            <a:r>
              <a:rPr lang="en-US" dirty="0">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8524494" y="6356351"/>
            <a:ext cx="473202" cy="365125"/>
          </a:xfrm>
        </p:spPr>
        <p:txBody>
          <a:bodyPr/>
          <a:lstStyle/>
          <a:p>
            <a:pPr algn="r" defTabSz="914400">
              <a:defRPr/>
            </a:pPr>
            <a:fld id="{06B786C7-B8F9-4072-AAAA-17258464D730}" type="slidenum">
              <a:rPr lang="en-US" sz="1050" smtClean="0">
                <a:solidFill>
                  <a:prstClr val="black"/>
                </a:solidFill>
                <a:latin typeface="Avenir Next LT Pro"/>
              </a:rPr>
              <a:pPr algn="r" defTabSz="914400">
                <a:defRPr/>
              </a:pPr>
              <a:t>‹#›</a:t>
            </a:fld>
            <a:endParaRPr lang="en-US" sz="1050" dirty="0">
              <a:solidFill>
                <a:prstClr val="black"/>
              </a:solidFill>
              <a:latin typeface="Avenir Next LT Pro"/>
            </a:endParaRPr>
          </a:p>
        </p:txBody>
      </p:sp>
    </p:spTree>
    <p:extLst>
      <p:ext uri="{BB962C8B-B14F-4D97-AF65-F5344CB8AC3E}">
        <p14:creationId xmlns:p14="http://schemas.microsoft.com/office/powerpoint/2010/main" val="3267196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00099" y="3381379"/>
            <a:ext cx="7543800" cy="1470025"/>
          </a:xfrm>
        </p:spPr>
        <p:txBody>
          <a:bodyPr>
            <a:normAutofit/>
          </a:bodyPr>
          <a:lstStyle>
            <a:lvl1pPr>
              <a:defRPr sz="2400" b="1" baseline="0">
                <a:solidFill>
                  <a:srgbClr val="092068"/>
                </a:solidFill>
                <a:latin typeface="Franklin Gothic Medium" panose="020B0603020102020204" pitchFamily="34" charset="0"/>
              </a:defRPr>
            </a:lvl1pPr>
          </a:lstStyle>
          <a:p>
            <a:r>
              <a:rPr lang="en-US"/>
              <a:t>Title, Franklin Gothic Medium, 32pt</a:t>
            </a:r>
          </a:p>
        </p:txBody>
      </p:sp>
      <p:sp>
        <p:nvSpPr>
          <p:cNvPr id="3" name="Subtitle 2"/>
          <p:cNvSpPr>
            <a:spLocks noGrp="1"/>
          </p:cNvSpPr>
          <p:nvPr>
            <p:ph type="subTitle" idx="1" hasCustomPrompt="1"/>
          </p:nvPr>
        </p:nvSpPr>
        <p:spPr>
          <a:xfrm>
            <a:off x="1371599" y="4851400"/>
            <a:ext cx="6400800" cy="1219200"/>
          </a:xfrm>
        </p:spPr>
        <p:txBody>
          <a:bodyPr>
            <a:normAutofit/>
          </a:bodyPr>
          <a:lstStyle>
            <a:lvl1pPr marL="0" indent="0" algn="ctr">
              <a:buNone/>
              <a:defRPr sz="1800" b="1" baseline="0">
                <a:solidFill>
                  <a:srgbClr val="454545"/>
                </a:solidFill>
                <a:latin typeface="Franklin Gothic Book" panose="020B0503020102020204" pitchFamily="34" charset="0"/>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Presenter Name</a:t>
            </a:r>
            <a:br>
              <a:rPr lang="en-US"/>
            </a:br>
            <a:r>
              <a:rPr lang="en-US"/>
              <a:t>Month DD, YYYY</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49267" y="433920"/>
            <a:ext cx="1845469" cy="2460625"/>
          </a:xfrm>
          <a:prstGeom prst="rect">
            <a:avLst/>
          </a:prstGeom>
        </p:spPr>
      </p:pic>
    </p:spTree>
    <p:extLst>
      <p:ext uri="{BB962C8B-B14F-4D97-AF65-F5344CB8AC3E}">
        <p14:creationId xmlns:p14="http://schemas.microsoft.com/office/powerpoint/2010/main" val="1337988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100" b="1" baseline="0">
                <a:solidFill>
                  <a:srgbClr val="092068"/>
                </a:solidFill>
              </a:defRPr>
            </a:lvl1pPr>
          </a:lstStyle>
          <a:p>
            <a:r>
              <a:rPr lang="en-US"/>
              <a:t>Different title per slide, Franklin Gothic Medium 28pt</a:t>
            </a:r>
          </a:p>
        </p:txBody>
      </p:sp>
      <p:sp>
        <p:nvSpPr>
          <p:cNvPr id="3" name="Content Placeholder 2"/>
          <p:cNvSpPr>
            <a:spLocks noGrp="1"/>
          </p:cNvSpPr>
          <p:nvPr>
            <p:ph idx="1" hasCustomPrompt="1"/>
          </p:nvPr>
        </p:nvSpPr>
        <p:spPr>
          <a:xfrm>
            <a:off x="457200" y="1498604"/>
            <a:ext cx="8229600" cy="4368799"/>
          </a:xfrm>
        </p:spPr>
        <p:txBody>
          <a:bodyPr/>
          <a:lstStyle>
            <a:lvl1pPr marL="257169" indent="-257169">
              <a:buClr>
                <a:srgbClr val="582831"/>
              </a:buClr>
              <a:buSzPct val="125000"/>
              <a:buFont typeface="Arial" panose="020B0604020202020204" pitchFamily="34" charset="0"/>
              <a:buChar char="•"/>
              <a:defRPr sz="1650">
                <a:solidFill>
                  <a:srgbClr val="454545"/>
                </a:solidFill>
                <a:latin typeface="Franklin Gothic Book" panose="020B0503020102020204" pitchFamily="34" charset="0"/>
              </a:defRPr>
            </a:lvl1pPr>
            <a:lvl2pPr marL="557198" indent="-214307">
              <a:buClr>
                <a:srgbClr val="092068"/>
              </a:buClr>
              <a:buFont typeface="Wingdings" panose="05000000000000000000" pitchFamily="2" charset="2"/>
              <a:buChar char="§"/>
              <a:defRPr sz="1500">
                <a:solidFill>
                  <a:srgbClr val="454545"/>
                </a:solidFill>
                <a:latin typeface="Franklin Gothic Book" panose="020B0503020102020204" pitchFamily="34" charset="0"/>
              </a:defRPr>
            </a:lvl2pPr>
            <a:lvl3pPr marL="857229" indent="-171446">
              <a:buClr>
                <a:srgbClr val="6C82A7"/>
              </a:buClr>
              <a:buFont typeface="Wingdings" panose="05000000000000000000" pitchFamily="2" charset="2"/>
              <a:buChar char="ü"/>
              <a:defRPr sz="1350">
                <a:solidFill>
                  <a:srgbClr val="454545"/>
                </a:solidFill>
                <a:latin typeface="Franklin Gothic Book" panose="020B0503020102020204" pitchFamily="34" charset="0"/>
              </a:defRPr>
            </a:lvl3pPr>
          </a:lstStyle>
          <a:p>
            <a:pPr lvl="0"/>
            <a:r>
              <a:rPr lang="en-US"/>
              <a:t>Click to edit Master text styles</a:t>
            </a:r>
          </a:p>
          <a:p>
            <a:pPr lvl="1"/>
            <a:r>
              <a:rPr lang="en-US"/>
              <a:t>Second level</a:t>
            </a:r>
          </a:p>
          <a:p>
            <a:pPr lvl="2"/>
            <a:r>
              <a:rPr lang="en-US"/>
              <a:t>Third level</a:t>
            </a:r>
          </a:p>
          <a:p>
            <a:pPr lvl="0"/>
            <a:endParaRPr lang="en-US"/>
          </a:p>
          <a:p>
            <a:pPr lvl="2"/>
            <a:endParaRPr lang="en-US"/>
          </a:p>
          <a:p>
            <a:pPr lvl="2"/>
            <a:endParaRPr lang="en-US"/>
          </a:p>
        </p:txBody>
      </p:sp>
      <p:sp>
        <p:nvSpPr>
          <p:cNvPr id="4" name="TextBox 3"/>
          <p:cNvSpPr txBox="1"/>
          <p:nvPr userDrawn="1"/>
        </p:nvSpPr>
        <p:spPr>
          <a:xfrm>
            <a:off x="1182432" y="6260503"/>
            <a:ext cx="6779136" cy="415498"/>
          </a:xfrm>
          <a:prstGeom prst="rect">
            <a:avLst/>
          </a:prstGeom>
          <a:noFill/>
        </p:spPr>
        <p:txBody>
          <a:bodyPr wrap="square" rtlCol="0">
            <a:spAutoFit/>
          </a:bodyPr>
          <a:lstStyle/>
          <a:p>
            <a:pPr marL="0" marR="0" lvl="0" indent="0" algn="ctr" defTabSz="685784"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bg1"/>
                </a:solidFill>
                <a:latin typeface="Garamond" panose="02020404030301010803" pitchFamily="18" charset="0"/>
                <a:ea typeface="+mn-ea"/>
                <a:cs typeface="+mn-cs"/>
              </a:rPr>
              <a:t>Medically Ready Force… Ready Medical Force</a:t>
            </a:r>
          </a:p>
          <a:p>
            <a:pPr algn="ctr"/>
            <a:endParaRPr lang="en-US" sz="900" baseline="0" dirty="0">
              <a:solidFill>
                <a:schemeClr val="bg1"/>
              </a:solidFill>
              <a:latin typeface="Garamond" panose="02020404030301010803" pitchFamily="18" charset="0"/>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298" y="6126164"/>
            <a:ext cx="555804" cy="741072"/>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8200" y="6191900"/>
            <a:ext cx="457200" cy="609600"/>
          </a:xfrm>
          <a:prstGeom prst="rect">
            <a:avLst/>
          </a:prstGeom>
        </p:spPr>
      </p:pic>
      <p:grpSp>
        <p:nvGrpSpPr>
          <p:cNvPr id="17" name="Group 16"/>
          <p:cNvGrpSpPr/>
          <p:nvPr userDrawn="1"/>
        </p:nvGrpSpPr>
        <p:grpSpPr>
          <a:xfrm>
            <a:off x="457200" y="1320800"/>
            <a:ext cx="8229600" cy="0"/>
            <a:chOff x="457200" y="990600"/>
            <a:chExt cx="8229600" cy="0"/>
          </a:xfrm>
        </p:grpSpPr>
        <p:cxnSp>
          <p:nvCxnSpPr>
            <p:cNvPr id="18" name="Straight Connector 17"/>
            <p:cNvCxnSpPr/>
            <p:nvPr userDrawn="1"/>
          </p:nvCxnSpPr>
          <p:spPr>
            <a:xfrm>
              <a:off x="4572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3716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22860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2004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41148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0292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59436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68580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77724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66600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100" b="1">
                <a:solidFill>
                  <a:srgbClr val="051C48"/>
                </a:solidFill>
              </a:defRPr>
            </a:lvl1pPr>
          </a:lstStyle>
          <a:p>
            <a:r>
              <a:rPr lang="en-US"/>
              <a:t>Different title per slide, Franklin Gothic Medium 28pt</a:t>
            </a:r>
          </a:p>
        </p:txBody>
      </p:sp>
      <p:sp>
        <p:nvSpPr>
          <p:cNvPr id="3" name="Content Placeholder 2"/>
          <p:cNvSpPr>
            <a:spLocks noGrp="1"/>
          </p:cNvSpPr>
          <p:nvPr>
            <p:ph sz="half" idx="1"/>
          </p:nvPr>
        </p:nvSpPr>
        <p:spPr>
          <a:xfrm>
            <a:off x="457200" y="1498600"/>
            <a:ext cx="4038600" cy="4368800"/>
          </a:xfrm>
        </p:spPr>
        <p:txBody>
          <a:bodyPr/>
          <a:lstStyle>
            <a:lvl1pPr marL="257169" indent="-257169">
              <a:buClr>
                <a:srgbClr val="582831"/>
              </a:buClr>
              <a:buFont typeface="Arial" panose="020B0604020202020204" pitchFamily="34" charset="0"/>
              <a:buChar char="•"/>
              <a:defRPr sz="1650">
                <a:solidFill>
                  <a:srgbClr val="454545"/>
                </a:solidFill>
              </a:defRPr>
            </a:lvl1pPr>
            <a:lvl2pPr marL="557198" indent="-214307">
              <a:buClr>
                <a:srgbClr val="092068"/>
              </a:buClr>
              <a:buFont typeface="Wingdings" panose="05000000000000000000" pitchFamily="2" charset="2"/>
              <a:buChar char="§"/>
              <a:defRPr sz="1500">
                <a:solidFill>
                  <a:srgbClr val="454545"/>
                </a:solidFill>
              </a:defRPr>
            </a:lvl2pPr>
            <a:lvl3pPr marL="857229" indent="-171446">
              <a:buFont typeface="Wingdings" panose="05000000000000000000" pitchFamily="2" charset="2"/>
              <a:buChar char="ü"/>
              <a:defRPr sz="1350">
                <a:solidFill>
                  <a:srgbClr val="454545"/>
                </a:solidFill>
              </a:defRPr>
            </a:lvl3pPr>
            <a:lvl4pPr>
              <a:defRPr sz="1350">
                <a:solidFill>
                  <a:srgbClr val="002060"/>
                </a:solidFill>
              </a:defRPr>
            </a:lvl4pPr>
            <a:lvl5pPr>
              <a:defRPr sz="1350">
                <a:solidFill>
                  <a:srgbClr val="00206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8200" y="1498600"/>
            <a:ext cx="4038600" cy="4368800"/>
          </a:xfrm>
        </p:spPr>
        <p:txBody>
          <a:bodyPr>
            <a:normAutofit/>
          </a:bodyPr>
          <a:lstStyle>
            <a:lvl1pPr marL="257169" indent="-257169" algn="l" defTabSz="685784" rtl="0" eaLnBrk="1" latinLnBrk="0" hangingPunct="1">
              <a:spcBef>
                <a:spcPct val="20000"/>
              </a:spcBef>
              <a:buClr>
                <a:srgbClr val="582831"/>
              </a:buClr>
              <a:buFont typeface="Arial" panose="020B0604020202020204" pitchFamily="34" charset="0"/>
              <a:buChar char="•"/>
              <a:defRPr lang="en-US" sz="1650" kern="1200" dirty="0" smtClean="0">
                <a:solidFill>
                  <a:srgbClr val="454545"/>
                </a:solidFill>
                <a:latin typeface="+mn-lt"/>
                <a:ea typeface="+mn-ea"/>
                <a:cs typeface="+mn-cs"/>
              </a:defRPr>
            </a:lvl1pPr>
            <a:lvl2pPr marL="600060" indent="-257169" algn="l" defTabSz="685784" rtl="0" eaLnBrk="1" latinLnBrk="0" hangingPunct="1">
              <a:spcBef>
                <a:spcPct val="20000"/>
              </a:spcBef>
              <a:buClr>
                <a:srgbClr val="092068"/>
              </a:buClr>
              <a:buFont typeface="Wingdings" panose="05000000000000000000" pitchFamily="2" charset="2"/>
              <a:buChar char="§"/>
              <a:defRPr lang="en-US" sz="1500" kern="1200" dirty="0" smtClean="0">
                <a:solidFill>
                  <a:srgbClr val="454545"/>
                </a:solidFill>
                <a:latin typeface="+mn-lt"/>
                <a:ea typeface="+mn-ea"/>
                <a:cs typeface="+mn-cs"/>
              </a:defRPr>
            </a:lvl2pPr>
            <a:lvl3pPr marL="857229" indent="-171446" algn="l" defTabSz="685784" rtl="0" eaLnBrk="1" latinLnBrk="0" hangingPunct="1">
              <a:spcBef>
                <a:spcPct val="20000"/>
              </a:spcBef>
              <a:buFont typeface="Wingdings" panose="05000000000000000000" pitchFamily="2" charset="2"/>
              <a:buChar char="ü"/>
              <a:defRPr lang="en-US" sz="1350" kern="1200" dirty="0" smtClean="0">
                <a:solidFill>
                  <a:srgbClr val="454545"/>
                </a:solidFill>
                <a:latin typeface="+mn-lt"/>
                <a:ea typeface="+mn-ea"/>
                <a:cs typeface="+mn-cs"/>
              </a:defRPr>
            </a:lvl3pPr>
            <a:lvl4pPr>
              <a:defRPr sz="1350">
                <a:solidFill>
                  <a:srgbClr val="002060"/>
                </a:solidFill>
              </a:defRPr>
            </a:lvl4pPr>
            <a:lvl5pPr>
              <a:defRPr sz="1350">
                <a:solidFill>
                  <a:srgbClr val="002060"/>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p:txBody>
      </p:sp>
      <p:sp>
        <p:nvSpPr>
          <p:cNvPr id="11" name="TextBox 10"/>
          <p:cNvSpPr txBox="1"/>
          <p:nvPr userDrawn="1"/>
        </p:nvSpPr>
        <p:spPr>
          <a:xfrm>
            <a:off x="1182432" y="6260503"/>
            <a:ext cx="6779136" cy="415498"/>
          </a:xfrm>
          <a:prstGeom prst="rect">
            <a:avLst/>
          </a:prstGeom>
          <a:noFill/>
        </p:spPr>
        <p:txBody>
          <a:bodyPr wrap="square" rtlCol="0">
            <a:spAutoFit/>
          </a:bodyPr>
          <a:lstStyle/>
          <a:p>
            <a:pPr marL="0" marR="0" lvl="0" indent="0" algn="ctr" defTabSz="685784"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bg1"/>
                </a:solidFill>
                <a:latin typeface="Garamond" panose="02020404030301010803" pitchFamily="18" charset="0"/>
                <a:ea typeface="+mn-ea"/>
                <a:cs typeface="+mn-cs"/>
              </a:rPr>
              <a:t>Medically Ready Force… Ready Medical Force</a:t>
            </a:r>
          </a:p>
          <a:p>
            <a:pPr algn="ctr"/>
            <a:endParaRPr lang="en-US" sz="900" baseline="0" dirty="0">
              <a:solidFill>
                <a:schemeClr val="bg1"/>
              </a:solidFill>
              <a:latin typeface="Garamond" panose="02020404030301010803" pitchFamily="18" charset="0"/>
            </a:endParaRP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298" y="6126164"/>
            <a:ext cx="555804" cy="741072"/>
          </a:xfrm>
          <a:prstGeom prst="rect">
            <a:avLst/>
          </a:prstGeom>
        </p:spPr>
      </p:pic>
      <p:pic>
        <p:nvPicPr>
          <p:cNvPr id="24" name="Picture 2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8200" y="6191900"/>
            <a:ext cx="457200" cy="609600"/>
          </a:xfrm>
          <a:prstGeom prst="rect">
            <a:avLst/>
          </a:prstGeom>
        </p:spPr>
      </p:pic>
      <p:grpSp>
        <p:nvGrpSpPr>
          <p:cNvPr id="25" name="Group 24"/>
          <p:cNvGrpSpPr/>
          <p:nvPr userDrawn="1"/>
        </p:nvGrpSpPr>
        <p:grpSpPr>
          <a:xfrm>
            <a:off x="457200" y="1320800"/>
            <a:ext cx="8229600" cy="0"/>
            <a:chOff x="457200" y="990600"/>
            <a:chExt cx="8229600" cy="0"/>
          </a:xfrm>
        </p:grpSpPr>
        <p:cxnSp>
          <p:nvCxnSpPr>
            <p:cNvPr id="26" name="Straight Connector 25"/>
            <p:cNvCxnSpPr/>
            <p:nvPr userDrawn="1"/>
          </p:nvCxnSpPr>
          <p:spPr>
            <a:xfrm>
              <a:off x="4572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13716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22860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32004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41148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0292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59436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68580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77724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3115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2100" b="1">
                <a:solidFill>
                  <a:srgbClr val="051C48"/>
                </a:solidFill>
              </a:defRPr>
            </a:lvl1pPr>
          </a:lstStyle>
          <a:p>
            <a:r>
              <a:rPr lang="en-US"/>
              <a:t>Different title per slide, Franklin Gothic Medium 28pt</a:t>
            </a:r>
          </a:p>
        </p:txBody>
      </p:sp>
      <p:sp>
        <p:nvSpPr>
          <p:cNvPr id="9" name="TextBox 8"/>
          <p:cNvSpPr txBox="1"/>
          <p:nvPr userDrawn="1"/>
        </p:nvSpPr>
        <p:spPr>
          <a:xfrm>
            <a:off x="1182432" y="6260503"/>
            <a:ext cx="6779136" cy="415498"/>
          </a:xfrm>
          <a:prstGeom prst="rect">
            <a:avLst/>
          </a:prstGeom>
          <a:noFill/>
        </p:spPr>
        <p:txBody>
          <a:bodyPr wrap="square" rtlCol="0">
            <a:spAutoFit/>
          </a:bodyPr>
          <a:lstStyle/>
          <a:p>
            <a:pPr marL="0" marR="0" lvl="0" indent="0" algn="ctr" defTabSz="685784"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bg1"/>
                </a:solidFill>
                <a:latin typeface="Garamond" panose="02020404030301010803" pitchFamily="18" charset="0"/>
                <a:ea typeface="+mn-ea"/>
                <a:cs typeface="+mn-cs"/>
              </a:rPr>
              <a:t>Medically Ready Force… Ready Medical Force</a:t>
            </a:r>
          </a:p>
          <a:p>
            <a:pPr algn="ctr"/>
            <a:endParaRPr lang="en-US" sz="900" baseline="0" dirty="0">
              <a:solidFill>
                <a:schemeClr val="bg1"/>
              </a:solidFill>
              <a:latin typeface="Garamond" panose="02020404030301010803" pitchFamily="18" charset="0"/>
            </a:endParaRP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298" y="6126164"/>
            <a:ext cx="555804" cy="741072"/>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8200" y="6191900"/>
            <a:ext cx="457200" cy="609600"/>
          </a:xfrm>
          <a:prstGeom prst="rect">
            <a:avLst/>
          </a:prstGeom>
        </p:spPr>
      </p:pic>
      <p:grpSp>
        <p:nvGrpSpPr>
          <p:cNvPr id="23" name="Group 22"/>
          <p:cNvGrpSpPr/>
          <p:nvPr userDrawn="1"/>
        </p:nvGrpSpPr>
        <p:grpSpPr>
          <a:xfrm>
            <a:off x="457200" y="1320800"/>
            <a:ext cx="8229600" cy="0"/>
            <a:chOff x="457200" y="990600"/>
            <a:chExt cx="8229600" cy="0"/>
          </a:xfrm>
        </p:grpSpPr>
        <p:cxnSp>
          <p:nvCxnSpPr>
            <p:cNvPr id="24" name="Straight Connector 23"/>
            <p:cNvCxnSpPr/>
            <p:nvPr userDrawn="1"/>
          </p:nvCxnSpPr>
          <p:spPr>
            <a:xfrm>
              <a:off x="4572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13716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a:xfrm>
              <a:off x="22860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32004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userDrawn="1"/>
          </p:nvCxnSpPr>
          <p:spPr>
            <a:xfrm>
              <a:off x="41148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50292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59436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68580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77724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882528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TextBox 7"/>
          <p:cNvSpPr txBox="1"/>
          <p:nvPr userDrawn="1"/>
        </p:nvSpPr>
        <p:spPr>
          <a:xfrm>
            <a:off x="1182432" y="6260503"/>
            <a:ext cx="6779136" cy="415498"/>
          </a:xfrm>
          <a:prstGeom prst="rect">
            <a:avLst/>
          </a:prstGeom>
          <a:noFill/>
        </p:spPr>
        <p:txBody>
          <a:bodyPr wrap="square" rtlCol="0">
            <a:spAutoFit/>
          </a:bodyPr>
          <a:lstStyle/>
          <a:p>
            <a:pPr marL="0" marR="0" lvl="0" indent="0" algn="ctr" defTabSz="685784" rtl="0" eaLnBrk="1" fontAlgn="auto" latinLnBrk="0" hangingPunct="1">
              <a:lnSpc>
                <a:spcPct val="100000"/>
              </a:lnSpc>
              <a:spcBef>
                <a:spcPts val="0"/>
              </a:spcBef>
              <a:spcAft>
                <a:spcPts val="0"/>
              </a:spcAft>
              <a:buClrTx/>
              <a:buSzTx/>
              <a:buFontTx/>
              <a:buNone/>
              <a:tabLst/>
              <a:defRPr/>
            </a:pPr>
            <a:r>
              <a:rPr lang="en-US" sz="1200" b="0" i="1" u="none" strike="noStrike" kern="1200" baseline="0" dirty="0">
                <a:solidFill>
                  <a:schemeClr val="bg1"/>
                </a:solidFill>
                <a:latin typeface="Garamond" panose="02020404030301010803" pitchFamily="18" charset="0"/>
                <a:ea typeface="+mn-ea"/>
                <a:cs typeface="+mn-cs"/>
              </a:rPr>
              <a:t>Medically Ready Force… Ready Medical Force</a:t>
            </a:r>
          </a:p>
          <a:p>
            <a:pPr algn="ctr"/>
            <a:endParaRPr lang="en-US" sz="900" baseline="0" dirty="0">
              <a:solidFill>
                <a:schemeClr val="bg1"/>
              </a:solidFill>
              <a:latin typeface="Garamond" panose="02020404030301010803" pitchFamily="18" charset="0"/>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298" y="6126164"/>
            <a:ext cx="555804" cy="741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8200" y="6191900"/>
            <a:ext cx="457200" cy="609600"/>
          </a:xfrm>
          <a:prstGeom prst="rect">
            <a:avLst/>
          </a:prstGeom>
        </p:spPr>
      </p:pic>
    </p:spTree>
    <p:extLst>
      <p:ext uri="{BB962C8B-B14F-4D97-AF65-F5344CB8AC3E}">
        <p14:creationId xmlns:p14="http://schemas.microsoft.com/office/powerpoint/2010/main" val="3624934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7" name="Text Placeholder 2"/>
          <p:cNvSpPr>
            <a:spLocks noGrp="1"/>
          </p:cNvSpPr>
          <p:nvPr>
            <p:ph type="body" sz="quarter" idx="11"/>
          </p:nvPr>
        </p:nvSpPr>
        <p:spPr>
          <a:xfrm>
            <a:off x="2502268" y="6202338"/>
            <a:ext cx="4231508" cy="326406"/>
          </a:xfrm>
          <a:prstGeom prst="rect">
            <a:avLst/>
          </a:prstGeom>
        </p:spPr>
        <p:txBody>
          <a:bodyPr>
            <a:normAutofit/>
          </a:bodyPr>
          <a:lstStyle>
            <a:lvl1pPr marL="0" indent="0" algn="ctr">
              <a:buNone/>
              <a:defRPr sz="825"/>
            </a:lvl1pPr>
          </a:lstStyle>
          <a:p>
            <a:pPr lvl="0"/>
            <a:endParaRPr lang="en-US"/>
          </a:p>
        </p:txBody>
      </p:sp>
      <p:sp>
        <p:nvSpPr>
          <p:cNvPr id="4" name="Slide Number Placeholder 5"/>
          <p:cNvSpPr>
            <a:spLocks noGrp="1"/>
          </p:cNvSpPr>
          <p:nvPr>
            <p:ph type="sldNum" sz="quarter" idx="12"/>
          </p:nvPr>
        </p:nvSpPr>
        <p:spPr>
          <a:xfrm>
            <a:off x="8167689" y="6238875"/>
            <a:ext cx="614362" cy="184150"/>
          </a:xfrm>
          <a:prstGeom prst="rect">
            <a:avLst/>
          </a:prstGeom>
        </p:spPr>
        <p:txBody>
          <a:bodyPr anchor="t"/>
          <a:lstStyle>
            <a:lvl1pPr>
              <a:defRPr sz="750"/>
            </a:lvl1pPr>
          </a:lstStyle>
          <a:p>
            <a:pPr>
              <a:defRPr/>
            </a:pPr>
            <a:fld id="{942B5E99-110E-4491-9ECC-F31283340D6F}" type="slidenum">
              <a:rPr lang="en-US" altLang="en-US"/>
              <a:pPr>
                <a:defRPr/>
              </a:pPr>
              <a:t>‹#›</a:t>
            </a:fld>
            <a:endParaRPr lang="en-US" altLang="en-US" dirty="0"/>
          </a:p>
        </p:txBody>
      </p:sp>
    </p:spTree>
    <p:extLst>
      <p:ext uri="{BB962C8B-B14F-4D97-AF65-F5344CB8AC3E}">
        <p14:creationId xmlns:p14="http://schemas.microsoft.com/office/powerpoint/2010/main" val="2161070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5" name="Title 1"/>
          <p:cNvSpPr txBox="1">
            <a:spLocks/>
          </p:cNvSpPr>
          <p:nvPr userDrawn="1"/>
        </p:nvSpPr>
        <p:spPr>
          <a:xfrm>
            <a:off x="4449764" y="53975"/>
            <a:ext cx="4694237" cy="577850"/>
          </a:xfrm>
          <a:prstGeom prst="rect">
            <a:avLst/>
          </a:prstGeom>
        </p:spPr>
        <p:txBody>
          <a:bodyPr anchor="ctr"/>
          <a:lstStyle>
            <a:lvl1pPr algn="l" defTabSz="914400" rtl="0" eaLnBrk="1" latinLnBrk="0" hangingPunct="1">
              <a:lnSpc>
                <a:spcPct val="90000"/>
              </a:lnSpc>
              <a:spcBef>
                <a:spcPct val="0"/>
              </a:spcBef>
              <a:buNone/>
              <a:defRPr sz="2800" kern="1200">
                <a:solidFill>
                  <a:schemeClr val="bg1"/>
                </a:solidFill>
                <a:latin typeface="+mj-lt"/>
                <a:ea typeface="+mj-ea"/>
                <a:cs typeface="+mj-cs"/>
              </a:defRPr>
            </a:lvl1pPr>
          </a:lstStyle>
          <a:p>
            <a:pPr algn="ctr">
              <a:defRPr/>
            </a:pPr>
            <a:r>
              <a:rPr lang="en-US" sz="1125" dirty="0">
                <a:solidFill>
                  <a:prstClr val="white"/>
                </a:solidFill>
                <a:latin typeface="Arial" panose="020B0604020202020204" pitchFamily="34" charset="0"/>
                <a:cs typeface="Arial" panose="020B0604020202020204" pitchFamily="34" charset="0"/>
              </a:rPr>
              <a:t>Click to edit Master title style</a:t>
            </a:r>
          </a:p>
        </p:txBody>
      </p:sp>
      <p:sp>
        <p:nvSpPr>
          <p:cNvPr id="3" name="Content Placeholder 2"/>
          <p:cNvSpPr>
            <a:spLocks noGrp="1"/>
          </p:cNvSpPr>
          <p:nvPr>
            <p:ph sz="half" idx="1"/>
          </p:nvPr>
        </p:nvSpPr>
        <p:spPr>
          <a:xfrm>
            <a:off x="628650" y="931653"/>
            <a:ext cx="3867150" cy="52453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31653"/>
            <a:ext cx="3867150" cy="52453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cNvSpPr txBox="1">
            <a:spLocks noGrp="1"/>
          </p:cNvSpPr>
          <p:nvPr>
            <p:ph type="sldNum" sz="quarter" idx="10"/>
          </p:nvPr>
        </p:nvSpPr>
        <p:spPr>
          <a:xfrm>
            <a:off x="8848726" y="6669088"/>
            <a:ext cx="295275" cy="138112"/>
          </a:xfrm>
          <a:prstGeom prst="rect">
            <a:avLst/>
          </a:prstGeom>
        </p:spPr>
        <p:txBody>
          <a:bodyPr anchor="t"/>
          <a:lstStyle>
            <a:lvl1pPr>
              <a:defRPr sz="338">
                <a:solidFill>
                  <a:prstClr val="black"/>
                </a:solidFill>
              </a:defRPr>
            </a:lvl1pPr>
          </a:lstStyle>
          <a:p>
            <a:pPr>
              <a:defRPr/>
            </a:pPr>
            <a:fld id="{0BF79573-46DB-4C21-8F3C-6AAA0416AC62}" type="slidenum">
              <a:rPr lang="en-US"/>
              <a:pPr>
                <a:defRPr/>
              </a:pPr>
              <a:t>‹#›</a:t>
            </a:fld>
            <a:endParaRPr lang="en-US" dirty="0"/>
          </a:p>
        </p:txBody>
      </p:sp>
    </p:spTree>
    <p:extLst>
      <p:ext uri="{BB962C8B-B14F-4D97-AF65-F5344CB8AC3E}">
        <p14:creationId xmlns:p14="http://schemas.microsoft.com/office/powerpoint/2010/main" val="3449431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27" name="Content Placeholder 26"/>
          <p:cNvSpPr>
            <a:spLocks noGrp="1"/>
          </p:cNvSpPr>
          <p:nvPr>
            <p:ph idx="1"/>
          </p:nvPr>
        </p:nvSpPr>
        <p:spPr>
          <a:xfrm>
            <a:off x="228600" y="1600202"/>
            <a:ext cx="8686800" cy="4525963"/>
          </a:xfrm>
          <a:prstGeom prst="rect">
            <a:avLst/>
          </a:prstGeom>
        </p:spPr>
        <p:txBody>
          <a:bodyPr/>
          <a:lstStyle>
            <a:lvl1pPr>
              <a:buClr>
                <a:srgbClr val="C00000"/>
              </a:buClr>
              <a:buFont typeface="Arial Narrow" pitchFamily="34" charset="0"/>
              <a:buChar char="-"/>
              <a:defRPr>
                <a:solidFill>
                  <a:schemeClr val="bg1"/>
                </a:solidFill>
              </a:defRPr>
            </a:lvl1pPr>
            <a:lvl2pPr>
              <a:buClr>
                <a:srgbClr val="C00000"/>
              </a:buClr>
              <a:buFont typeface="Arial Narrow" pitchFamily="34" charset="0"/>
              <a:buChar char="-"/>
              <a:defRPr>
                <a:solidFill>
                  <a:schemeClr val="bg1"/>
                </a:solidFill>
              </a:defRPr>
            </a:lvl2pPr>
            <a:lvl3pPr>
              <a:buClr>
                <a:srgbClr val="C00000"/>
              </a:buClr>
              <a:buFont typeface="Arial Narrow" pitchFamily="34" charset="0"/>
              <a:buChar char="-"/>
              <a:defRPr>
                <a:solidFill>
                  <a:schemeClr val="bg1"/>
                </a:solidFill>
              </a:defRPr>
            </a:lvl3pPr>
            <a:lvl4pPr>
              <a:buClr>
                <a:srgbClr val="C00000"/>
              </a:buClr>
              <a:buFont typeface="Arial Narrow" pitchFamily="34" charset="0"/>
              <a:buChar char="-"/>
              <a:defRPr>
                <a:solidFill>
                  <a:schemeClr val="bg1"/>
                </a:solidFill>
              </a:defRPr>
            </a:lvl4pPr>
            <a:lvl5pPr>
              <a:buClr>
                <a:srgbClr val="C00000"/>
              </a:buClr>
              <a:buFont typeface="Arial Narrow" pitchFamily="34" charset="0"/>
              <a:buChar char="-"/>
              <a:defRPr>
                <a:solidFill>
                  <a:schemeClr val="bg1"/>
                </a:solidFill>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a:xfrm>
            <a:off x="6477000" y="76202"/>
            <a:ext cx="2514600" cy="288925"/>
          </a:xfrm>
          <a:prstGeom prst="rect">
            <a:avLst/>
          </a:prstGeom>
        </p:spPr>
        <p:txBody>
          <a:bodyPr/>
          <a:lstStyle/>
          <a:p>
            <a:fld id="{886D6874-E95B-4CBE-97AF-E0CC4514D73D}" type="datetimeFigureOut">
              <a:rPr lang="en-US" smtClean="0"/>
              <a:pPr/>
              <a:t>8/20/2026</a:t>
            </a:fld>
            <a:endParaRPr lang="en-US" dirty="0"/>
          </a:p>
        </p:txBody>
      </p:sp>
      <p:sp>
        <p:nvSpPr>
          <p:cNvPr id="19" name="Footer Placeholder 18"/>
          <p:cNvSpPr>
            <a:spLocks noGrp="1"/>
          </p:cNvSpPr>
          <p:nvPr>
            <p:ph type="ftr" sz="quarter" idx="11"/>
          </p:nvPr>
        </p:nvSpPr>
        <p:spPr>
          <a:xfrm>
            <a:off x="3581400" y="76202"/>
            <a:ext cx="2895600" cy="288925"/>
          </a:xfrm>
          <a:prstGeom prst="rect">
            <a:avLst/>
          </a:prstGeom>
        </p:spPr>
        <p:txBody>
          <a:bodyPr/>
          <a:lstStyle/>
          <a:p>
            <a:endParaRPr lang="en-US" dirty="0"/>
          </a:p>
        </p:txBody>
      </p:sp>
      <p:sp>
        <p:nvSpPr>
          <p:cNvPr id="16" name="Slide Number Placeholder 15"/>
          <p:cNvSpPr>
            <a:spLocks noGrp="1"/>
          </p:cNvSpPr>
          <p:nvPr>
            <p:ph type="sldNum" sz="quarter" idx="12"/>
          </p:nvPr>
        </p:nvSpPr>
        <p:spPr>
          <a:xfrm>
            <a:off x="8229600" y="6473952"/>
            <a:ext cx="758952" cy="246888"/>
          </a:xfrm>
        </p:spPr>
        <p:txBody>
          <a:bodyPr/>
          <a:lstStyle/>
          <a:p>
            <a:fld id="{50D1FB3B-DF1B-4484-A483-75E59CFA9973}" type="slidenum">
              <a:rPr lang="en-US" smtClean="0"/>
              <a:pPr/>
              <a:t>‹#›</a:t>
            </a:fld>
            <a:endParaRPr lang="en-US" dirty="0"/>
          </a:p>
        </p:txBody>
      </p:sp>
      <p:pic>
        <p:nvPicPr>
          <p:cNvPr id="7" name="Picture 6" descr="logo black white color.JPG"/>
          <p:cNvPicPr>
            <a:picLocks noChangeAspect="1"/>
          </p:cNvPicPr>
          <p:nvPr userDrawn="1"/>
        </p:nvPicPr>
        <p:blipFill>
          <a:blip r:embed="rId2" cstate="print"/>
          <a:stretch>
            <a:fillRect/>
          </a:stretch>
        </p:blipFill>
        <p:spPr>
          <a:xfrm>
            <a:off x="7696200" y="6145306"/>
            <a:ext cx="1143000" cy="403412"/>
          </a:xfrm>
          <a:prstGeom prst="rect">
            <a:avLst/>
          </a:prstGeom>
        </p:spPr>
      </p:pic>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4716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818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F868E9-E4BA-220D-8C7D-626FE3B75767}"/>
              </a:ext>
            </a:extLst>
          </p:cNvPr>
          <p:cNvSpPr>
            <a:spLocks noGrp="1"/>
          </p:cNvSpPr>
          <p:nvPr>
            <p:ph type="sldNum" sz="quarter" idx="10"/>
          </p:nvPr>
        </p:nvSpPr>
        <p:spPr>
          <a:xfrm>
            <a:off x="8723870" y="6553202"/>
            <a:ext cx="383185" cy="365125"/>
          </a:xfrm>
          <a:prstGeom prst="rect">
            <a:avLst/>
          </a:prstGeom>
        </p:spPr>
        <p:txBody>
          <a:bodyPr/>
          <a:lstStyle/>
          <a:p>
            <a:fld id="{3734C1BA-07FB-4840-A752-36177B0F1115}" type="slidenum">
              <a:rPr lang="en-US" smtClean="0"/>
              <a:pPr/>
              <a:t>‹#›</a:t>
            </a:fld>
            <a:endParaRPr lang="en-US" dirty="0"/>
          </a:p>
        </p:txBody>
      </p:sp>
    </p:spTree>
    <p:extLst>
      <p:ext uri="{BB962C8B-B14F-4D97-AF65-F5344CB8AC3E}">
        <p14:creationId xmlns:p14="http://schemas.microsoft.com/office/powerpoint/2010/main" val="37011930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0090_Sports_Template_SlidesMania_1">
  <p:cSld name="0090_Sports_Template_SlidesMania_1">
    <p:bg>
      <p:bgPr>
        <a:solidFill>
          <a:srgbClr val="548135"/>
        </a:solidFill>
        <a:effectLst/>
      </p:bgPr>
    </p:bg>
    <p:spTree>
      <p:nvGrpSpPr>
        <p:cNvPr id="1" name="Shape 6"/>
        <p:cNvGrpSpPr/>
        <p:nvPr/>
      </p:nvGrpSpPr>
      <p:grpSpPr>
        <a:xfrm>
          <a:off x="0" y="0"/>
          <a:ext cx="0" cy="0"/>
          <a:chOff x="0" y="0"/>
          <a:chExt cx="0" cy="0"/>
        </a:xfrm>
      </p:grpSpPr>
      <p:sp>
        <p:nvSpPr>
          <p:cNvPr id="7" name="Google Shape;7;p2"/>
          <p:cNvSpPr txBox="1"/>
          <p:nvPr/>
        </p:nvSpPr>
        <p:spPr>
          <a:xfrm rot="5400000">
            <a:off x="-706988" y="6474239"/>
            <a:ext cx="1579800" cy="280125"/>
          </a:xfrm>
          <a:prstGeom prst="rect">
            <a:avLst/>
          </a:prstGeom>
          <a:noFill/>
          <a:ln>
            <a:noFill/>
          </a:ln>
        </p:spPr>
        <p:txBody>
          <a:bodyPr spcFirstLastPara="1" wrap="square" lIns="51427" tIns="51427" rIns="51427" bIns="51427" anchor="t" anchorCtr="0">
            <a:noAutofit/>
          </a:bodyPr>
          <a:lstStyle/>
          <a:p>
            <a:pPr marL="0" lvl="0" indent="0" algn="l" rtl="0">
              <a:spcBef>
                <a:spcPts val="0"/>
              </a:spcBef>
              <a:spcAft>
                <a:spcPts val="0"/>
              </a:spcAft>
              <a:buNone/>
            </a:pPr>
            <a:r>
              <a:rPr lang="es-ES" sz="619" dirty="0">
                <a:solidFill>
                  <a:srgbClr val="F1E6E2"/>
                </a:solidFill>
                <a:latin typeface="Barlow Condensed"/>
                <a:ea typeface="Barlow Condensed"/>
                <a:cs typeface="Barlow Condensed"/>
                <a:sym typeface="Barlow Condensed"/>
              </a:rPr>
              <a:t>SLIDESMANIA.COM</a:t>
            </a:r>
            <a:endParaRPr sz="619" dirty="0">
              <a:solidFill>
                <a:srgbClr val="F1E6E2"/>
              </a:solidFill>
              <a:latin typeface="Barlow Condensed"/>
              <a:ea typeface="Barlow Condensed"/>
              <a:cs typeface="Barlow Condensed"/>
              <a:sym typeface="Barlow Condensed"/>
            </a:endParaRPr>
          </a:p>
        </p:txBody>
      </p:sp>
    </p:spTree>
    <p:extLst>
      <p:ext uri="{BB962C8B-B14F-4D97-AF65-F5344CB8AC3E}">
        <p14:creationId xmlns:p14="http://schemas.microsoft.com/office/powerpoint/2010/main" val="324442235"/>
      </p:ext>
    </p:extLst>
  </p:cSld>
  <p:clrMapOvr>
    <a:masterClrMapping/>
  </p:clrMapOvr>
  <p:transition spd="slow">
    <p:push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ue_Large Graphic">
    <p:spTree>
      <p:nvGrpSpPr>
        <p:cNvPr id="1" name=""/>
        <p:cNvGrpSpPr/>
        <p:nvPr/>
      </p:nvGrpSpPr>
      <p:grpSpPr>
        <a:xfrm>
          <a:off x="0" y="0"/>
          <a:ext cx="0" cy="0"/>
          <a:chOff x="0" y="0"/>
          <a:chExt cx="0" cy="0"/>
        </a:xfrm>
      </p:grpSpPr>
      <p:pic>
        <p:nvPicPr>
          <p:cNvPr id="7" name="Picture 6" descr="dottedline.png"/>
          <p:cNvPicPr>
            <a:picLocks noChangeAspect="1"/>
          </p:cNvPicPr>
          <p:nvPr userDrawn="1"/>
        </p:nvPicPr>
        <p:blipFill rotWithShape="1">
          <a:blip r:embed="rId2">
            <a:extLst>
              <a:ext uri="{28A0092B-C50C-407E-A947-70E740481C1C}">
                <a14:useLocalDpi xmlns:a14="http://schemas.microsoft.com/office/drawing/2010/main" val="0"/>
              </a:ext>
            </a:extLst>
          </a:blip>
          <a:srcRect t="430" r="17127" b="-430"/>
          <a:stretch/>
        </p:blipFill>
        <p:spPr>
          <a:xfrm>
            <a:off x="0" y="769874"/>
            <a:ext cx="2743200" cy="292608"/>
          </a:xfrm>
          <a:prstGeom prst="rect">
            <a:avLst/>
          </a:prstGeom>
        </p:spPr>
      </p:pic>
      <p:sp>
        <p:nvSpPr>
          <p:cNvPr id="6" name="Title Placeholder 1"/>
          <p:cNvSpPr>
            <a:spLocks noGrp="1"/>
          </p:cNvSpPr>
          <p:nvPr>
            <p:ph type="title"/>
          </p:nvPr>
        </p:nvSpPr>
        <p:spPr bwMode="auto">
          <a:xfrm>
            <a:off x="342291" y="311196"/>
            <a:ext cx="5508178" cy="543706"/>
          </a:xfrm>
          <a:prstGeom prst="rect">
            <a:avLst/>
          </a:prstGeom>
          <a:noFill/>
          <a:ln>
            <a:noFill/>
          </a:ln>
        </p:spPr>
        <p:txBody>
          <a:bodyPr>
            <a:normAutofit/>
          </a:bodyPr>
          <a:lstStyle>
            <a:lvl1pPr>
              <a:defRPr sz="1800">
                <a:solidFill>
                  <a:schemeClr val="tx2"/>
                </a:solidFill>
              </a:defRPr>
            </a:lvl1pPr>
          </a:lstStyle>
          <a:p>
            <a:pPr lvl="0"/>
            <a:r>
              <a:rPr lang="en-US"/>
              <a:t>Click to edit Master title style</a:t>
            </a:r>
          </a:p>
        </p:txBody>
      </p:sp>
      <p:sp>
        <p:nvSpPr>
          <p:cNvPr id="5" name="Slide Number Placeholder 5"/>
          <p:cNvSpPr>
            <a:spLocks noGrp="1"/>
          </p:cNvSpPr>
          <p:nvPr>
            <p:ph type="sldNum" sz="quarter" idx="11"/>
          </p:nvPr>
        </p:nvSpPr>
        <p:spPr>
          <a:xfrm>
            <a:off x="8539985" y="255592"/>
            <a:ext cx="411163" cy="365125"/>
          </a:xfrm>
          <a:prstGeom prst="rect">
            <a:avLst/>
          </a:prstGeom>
        </p:spPr>
        <p:txBody>
          <a:bodyPr/>
          <a:lstStyle>
            <a:lvl1pPr>
              <a:defRPr sz="788">
                <a:solidFill>
                  <a:srgbClr val="7F7F7F"/>
                </a:solidFill>
              </a:defRPr>
            </a:lvl1pPr>
          </a:lstStyle>
          <a:p>
            <a:pPr>
              <a:defRPr/>
            </a:pPr>
            <a:fld id="{1273CEC7-DB3D-4A23-BD0B-83710A3D3A24}" type="slidenum">
              <a:rPr lang="en-US" altLang="en-US" smtClean="0"/>
              <a:pPr>
                <a:defRPr/>
              </a:pPr>
              <a:t>‹#›</a:t>
            </a:fld>
            <a:endParaRPr lang="en-US" altLang="en-US" dirty="0"/>
          </a:p>
        </p:txBody>
      </p:sp>
      <p:sp>
        <p:nvSpPr>
          <p:cNvPr id="2" name="Rectangle 1"/>
          <p:cNvSpPr/>
          <p:nvPr userDrawn="1"/>
        </p:nvSpPr>
        <p:spPr>
          <a:xfrm>
            <a:off x="0" y="1032388"/>
            <a:ext cx="9144000" cy="582561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8" name="TextBox 7"/>
          <p:cNvSpPr txBox="1"/>
          <p:nvPr userDrawn="1"/>
        </p:nvSpPr>
        <p:spPr>
          <a:xfrm>
            <a:off x="48721" y="6571259"/>
            <a:ext cx="7785769" cy="196208"/>
          </a:xfrm>
          <a:prstGeom prst="rect">
            <a:avLst/>
          </a:prstGeom>
          <a:noFill/>
        </p:spPr>
        <p:txBody>
          <a:bodyPr wrap="square" rtlCol="0">
            <a:spAutoFit/>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altLang="en-US" sz="675" dirty="0">
                <a:solidFill>
                  <a:schemeClr val="bg2"/>
                </a:solidFill>
              </a:rPr>
              <a:t>This document is protected as privileged and business sensitive pursuant to FOIA Exemption 4 as a result of commercial and financial information contained herein.</a:t>
            </a:r>
          </a:p>
        </p:txBody>
      </p:sp>
    </p:spTree>
    <p:extLst>
      <p:ext uri="{BB962C8B-B14F-4D97-AF65-F5344CB8AC3E}">
        <p14:creationId xmlns:p14="http://schemas.microsoft.com/office/powerpoint/2010/main" val="1956921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9843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defTabSz="514337" hangingPunct="0"/>
            <a:fld id="{3734C1BA-07FB-4840-A752-36177B0F1115}" type="slidenum">
              <a:rPr lang="en-US" sz="1013" smtClean="0">
                <a:solidFill>
                  <a:srgbClr val="000000"/>
                </a:solidFill>
                <a:cs typeface="Times New Roman"/>
                <a:sym typeface="Times New Roman"/>
              </a:rPr>
              <a:pPr defTabSz="514337" hangingPunct="0"/>
              <a:t>‹#›</a:t>
            </a:fld>
            <a:endParaRPr lang="en-US" sz="1013" dirty="0">
              <a:solidFill>
                <a:srgbClr val="000000"/>
              </a:solidFill>
              <a:cs typeface="Times New Roman"/>
              <a:sym typeface="Times New Roman"/>
            </a:endParaRPr>
          </a:p>
        </p:txBody>
      </p:sp>
    </p:spTree>
    <p:extLst>
      <p:ext uri="{BB962C8B-B14F-4D97-AF65-F5344CB8AC3E}">
        <p14:creationId xmlns:p14="http://schemas.microsoft.com/office/powerpoint/2010/main" val="2744658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TextBox 7"/>
          <p:cNvSpPr txBox="1"/>
          <p:nvPr userDrawn="1"/>
        </p:nvSpPr>
        <p:spPr>
          <a:xfrm>
            <a:off x="1182432" y="6260503"/>
            <a:ext cx="6779136" cy="523220"/>
          </a:xfrm>
          <a:prstGeom prst="rect">
            <a:avLst/>
          </a:prstGeom>
          <a:noFill/>
        </p:spPr>
        <p:txBody>
          <a:bodyPr wrap="square" rtlCol="0">
            <a:spAutoFit/>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lang="en-US" sz="1600" b="0" i="1" u="none" strike="noStrike" kern="1200" baseline="0" dirty="0">
                <a:solidFill>
                  <a:schemeClr val="bg1"/>
                </a:solidFill>
                <a:latin typeface="Garamond" panose="02020404030301010803" pitchFamily="18" charset="0"/>
                <a:ea typeface="+mn-ea"/>
                <a:cs typeface="+mn-cs"/>
              </a:rPr>
              <a:t>Medically Ready Force… Ready Medical Force</a:t>
            </a:r>
          </a:p>
          <a:p>
            <a:pPr algn="ctr"/>
            <a:endParaRPr lang="en-US" sz="1200" baseline="0" dirty="0">
              <a:solidFill>
                <a:schemeClr val="bg1"/>
              </a:solidFill>
              <a:latin typeface="Garamond" panose="02020404030301010803" pitchFamily="18" charset="0"/>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9298" y="6126164"/>
            <a:ext cx="555804" cy="741072"/>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58200" y="6191900"/>
            <a:ext cx="457200" cy="609600"/>
          </a:xfrm>
          <a:prstGeom prst="rect">
            <a:avLst/>
          </a:prstGeom>
        </p:spPr>
      </p:pic>
    </p:spTree>
    <p:extLst>
      <p:ext uri="{BB962C8B-B14F-4D97-AF65-F5344CB8AC3E}">
        <p14:creationId xmlns:p14="http://schemas.microsoft.com/office/powerpoint/2010/main" val="2592831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lide Number Placeholder 126"/>
          <p:cNvSpPr>
            <a:spLocks noGrp="1"/>
          </p:cNvSpPr>
          <p:nvPr>
            <p:ph type="sldNum" sz="quarter" idx="4"/>
          </p:nvPr>
        </p:nvSpPr>
        <p:spPr>
          <a:xfrm>
            <a:off x="0" y="6492881"/>
            <a:ext cx="381000" cy="365125"/>
          </a:xfrm>
          <a:prstGeom prst="rect">
            <a:avLst/>
          </a:prstGeom>
          <a:solidFill>
            <a:schemeClr val="bg1"/>
          </a:solidFill>
        </p:spPr>
        <p:txBody>
          <a:bodyPr vert="horz" lIns="91440" tIns="45720" rIns="91440" bIns="45720" rtlCol="0" anchor="ctr"/>
          <a:lstStyle>
            <a:lvl1pPr algn="r">
              <a:defRPr sz="506" b="1">
                <a:solidFill>
                  <a:schemeClr val="tx1"/>
                </a:solidFill>
                <a:latin typeface="Times New Roman" pitchFamily="18" charset="0"/>
                <a:cs typeface="Times New Roman" pitchFamily="18" charset="0"/>
              </a:defRPr>
            </a:lvl1pPr>
          </a:lstStyle>
          <a:p>
            <a:fld id="{0D66AEB6-4753-4F71-80AC-19048F4FFDB8}" type="slidenum">
              <a:rPr lang="en-US" smtClean="0"/>
              <a:pPr/>
              <a:t>‹#›</a:t>
            </a:fld>
            <a:endParaRPr lang="en-US" dirty="0"/>
          </a:p>
        </p:txBody>
      </p:sp>
    </p:spTree>
    <p:extLst>
      <p:ext uri="{BB962C8B-B14F-4D97-AF65-F5344CB8AC3E}">
        <p14:creationId xmlns:p14="http://schemas.microsoft.com/office/powerpoint/2010/main" val="1481421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descr="Slide title"/>
          <p:cNvSpPr>
            <a:spLocks noGrp="1"/>
          </p:cNvSpPr>
          <p:nvPr>
            <p:ph type="title" hasCustomPrompt="1"/>
          </p:nvPr>
        </p:nvSpPr>
        <p:spPr>
          <a:xfrm>
            <a:off x="685800" y="177800"/>
            <a:ext cx="7696200" cy="1143000"/>
          </a:xfrm>
        </p:spPr>
        <p:txBody>
          <a:bodyPr>
            <a:normAutofit/>
          </a:bodyPr>
          <a:lstStyle>
            <a:lvl1pPr algn="l">
              <a:lnSpc>
                <a:spcPts val="1575"/>
              </a:lnSpc>
              <a:defRPr sz="1575" b="1" baseline="0">
                <a:solidFill>
                  <a:srgbClr val="242B64"/>
                </a:solidFill>
              </a:defRPr>
            </a:lvl1pPr>
          </a:lstStyle>
          <a:p>
            <a:r>
              <a:rPr lang="en-US"/>
              <a:t>Different title per slide, Franklin Gothic Medium 28pt</a:t>
            </a:r>
          </a:p>
        </p:txBody>
      </p:sp>
      <p:sp>
        <p:nvSpPr>
          <p:cNvPr id="3" name="Content Placeholder 2"/>
          <p:cNvSpPr>
            <a:spLocks noGrp="1"/>
          </p:cNvSpPr>
          <p:nvPr>
            <p:ph idx="1" hasCustomPrompt="1"/>
          </p:nvPr>
        </p:nvSpPr>
        <p:spPr>
          <a:xfrm>
            <a:off x="457200" y="1498606"/>
            <a:ext cx="8229600" cy="4368799"/>
          </a:xfrm>
        </p:spPr>
        <p:txBody>
          <a:bodyPr/>
          <a:lstStyle>
            <a:lvl1pPr marL="192876" indent="-192876">
              <a:buClr>
                <a:srgbClr val="092068"/>
              </a:buClr>
              <a:buSzPct val="125000"/>
              <a:buFont typeface="Arial" panose="020B0604020202020204" pitchFamily="34" charset="0"/>
              <a:buChar char="•"/>
              <a:defRPr sz="1238">
                <a:solidFill>
                  <a:srgbClr val="000000"/>
                </a:solidFill>
                <a:latin typeface="Franklin Gothic Book" panose="020B0503020102020204" pitchFamily="34" charset="0"/>
              </a:defRPr>
            </a:lvl1pPr>
            <a:lvl2pPr marL="417899" indent="-160731">
              <a:buClr>
                <a:srgbClr val="092068"/>
              </a:buClr>
              <a:buFont typeface="Wingdings" panose="05000000000000000000" pitchFamily="2" charset="2"/>
              <a:buChar char="§"/>
              <a:defRPr sz="1125">
                <a:solidFill>
                  <a:srgbClr val="000000"/>
                </a:solidFill>
                <a:latin typeface="Franklin Gothic Book" panose="020B0503020102020204" pitchFamily="34" charset="0"/>
              </a:defRPr>
            </a:lvl2pPr>
            <a:lvl3pPr marL="642921" indent="-128585">
              <a:buClr>
                <a:srgbClr val="092068"/>
              </a:buClr>
              <a:buFont typeface="Wingdings" panose="05000000000000000000" pitchFamily="2" charset="2"/>
              <a:buChar char="ü"/>
              <a:defRPr sz="1013">
                <a:solidFill>
                  <a:srgbClr val="000000"/>
                </a:solidFill>
                <a:latin typeface="Franklin Gothic Book" panose="020B0503020102020204" pitchFamily="34" charset="0"/>
              </a:defRPr>
            </a:lvl3pPr>
          </a:lstStyle>
          <a:p>
            <a:pPr lvl="0"/>
            <a:r>
              <a:rPr lang="en-US"/>
              <a:t>Click to edit Master text styles</a:t>
            </a:r>
          </a:p>
          <a:p>
            <a:pPr lvl="1"/>
            <a:r>
              <a:rPr lang="en-US"/>
              <a:t>Second level</a:t>
            </a:r>
          </a:p>
          <a:p>
            <a:pPr lvl="2"/>
            <a:r>
              <a:rPr lang="en-US"/>
              <a:t>Third level</a:t>
            </a:r>
          </a:p>
          <a:p>
            <a:pPr lvl="0"/>
            <a:endParaRPr lang="en-US"/>
          </a:p>
          <a:p>
            <a:pPr lvl="2"/>
            <a:endParaRPr lang="en-US"/>
          </a:p>
          <a:p>
            <a:pPr lvl="2"/>
            <a:endParaRPr lang="en-US"/>
          </a:p>
        </p:txBody>
      </p:sp>
      <p:sp>
        <p:nvSpPr>
          <p:cNvPr id="4" name="TextBox 3"/>
          <p:cNvSpPr txBox="1"/>
          <p:nvPr userDrawn="1"/>
        </p:nvSpPr>
        <p:spPr>
          <a:xfrm>
            <a:off x="1182432" y="6172208"/>
            <a:ext cx="6779136" cy="321755"/>
          </a:xfrm>
          <a:prstGeom prst="rect">
            <a:avLst/>
          </a:prstGeom>
          <a:noFill/>
        </p:spPr>
        <p:txBody>
          <a:bodyPr wrap="square" rtlCol="0">
            <a:spAutoFit/>
          </a:bodyPr>
          <a:lstStyle/>
          <a:p>
            <a:pPr marL="0" marR="0" lvl="0" indent="0" algn="ctr" defTabSz="514337" rtl="0" eaLnBrk="1" fontAlgn="auto" latinLnBrk="0" hangingPunct="1">
              <a:lnSpc>
                <a:spcPct val="100000"/>
              </a:lnSpc>
              <a:spcBef>
                <a:spcPts val="0"/>
              </a:spcBef>
              <a:spcAft>
                <a:spcPts val="0"/>
              </a:spcAft>
              <a:buClrTx/>
              <a:buSzTx/>
              <a:buFontTx/>
              <a:buNone/>
              <a:tabLst/>
              <a:defRPr/>
            </a:pPr>
            <a:r>
              <a:rPr lang="en-US" sz="900" b="0" i="1" u="none" strike="noStrike" kern="1200" baseline="0" dirty="0">
                <a:solidFill>
                  <a:schemeClr val="bg1"/>
                </a:solidFill>
                <a:latin typeface="Garamond" panose="02020404030301010803" pitchFamily="18" charset="0"/>
                <a:ea typeface="+mn-ea"/>
                <a:cs typeface="+mn-cs"/>
              </a:rPr>
              <a:t>Improving Health and Building Readiness. Anytime, Anywhere — Always</a:t>
            </a:r>
          </a:p>
          <a:p>
            <a:pPr algn="ctr"/>
            <a:endParaRPr lang="en-US" sz="591" i="0" baseline="0" dirty="0">
              <a:solidFill>
                <a:schemeClr val="bg1"/>
              </a:solidFill>
              <a:latin typeface="Franklin Gothic Book" panose="020B0503020102020204" pitchFamily="34" charset="0"/>
            </a:endParaRPr>
          </a:p>
        </p:txBody>
      </p:sp>
      <p:grpSp>
        <p:nvGrpSpPr>
          <p:cNvPr id="17" name="Group 16"/>
          <p:cNvGrpSpPr/>
          <p:nvPr userDrawn="1"/>
        </p:nvGrpSpPr>
        <p:grpSpPr>
          <a:xfrm>
            <a:off x="457200" y="1193800"/>
            <a:ext cx="8229600" cy="0"/>
            <a:chOff x="457200" y="990600"/>
            <a:chExt cx="8229600" cy="0"/>
          </a:xfrm>
        </p:grpSpPr>
        <p:cxnSp>
          <p:nvCxnSpPr>
            <p:cNvPr id="18" name="Straight Connector 17"/>
            <p:cNvCxnSpPr/>
            <p:nvPr userDrawn="1"/>
          </p:nvCxnSpPr>
          <p:spPr>
            <a:xfrm>
              <a:off x="4572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13716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a:off x="22860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a:xfrm>
              <a:off x="32004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41148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50292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5943600" y="990600"/>
              <a:ext cx="914400" cy="0"/>
            </a:xfrm>
            <a:prstGeom prst="line">
              <a:avLst/>
            </a:prstGeom>
            <a:ln w="50800">
              <a:solidFill>
                <a:srgbClr val="092068"/>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6858000" y="990600"/>
              <a:ext cx="914400" cy="0"/>
            </a:xfrm>
            <a:prstGeom prst="line">
              <a:avLst/>
            </a:prstGeom>
            <a:ln w="50800">
              <a:solidFill>
                <a:srgbClr val="96969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7772400" y="990600"/>
              <a:ext cx="914400" cy="0"/>
            </a:xfrm>
            <a:prstGeom prst="line">
              <a:avLst/>
            </a:prstGeom>
            <a:ln w="50800">
              <a:solidFill>
                <a:srgbClr val="582831"/>
              </a:solidFill>
            </a:ln>
          </p:spPr>
          <p:style>
            <a:lnRef idx="1">
              <a:schemeClr val="accent1"/>
            </a:lnRef>
            <a:fillRef idx="0">
              <a:schemeClr val="accent1"/>
            </a:fillRef>
            <a:effectRef idx="0">
              <a:schemeClr val="accent1"/>
            </a:effectRef>
            <a:fontRef idx="minor">
              <a:schemeClr val="tx1"/>
            </a:fontRef>
          </p:style>
        </p:cxnSp>
      </p:grpSp>
      <p:sp>
        <p:nvSpPr>
          <p:cNvPr id="5" name="Slide Number Placeholder 5">
            <a:extLst>
              <a:ext uri="{FF2B5EF4-FFF2-40B4-BE49-F238E27FC236}">
                <a16:creationId xmlns:a16="http://schemas.microsoft.com/office/drawing/2014/main" id="{AB9BEDD3-8903-B54C-F3D5-F1AE338A1051}"/>
              </a:ext>
            </a:extLst>
          </p:cNvPr>
          <p:cNvSpPr>
            <a:spLocks noGrp="1"/>
          </p:cNvSpPr>
          <p:nvPr>
            <p:ph type="sldNum" sz="quarter" idx="4"/>
          </p:nvPr>
        </p:nvSpPr>
        <p:spPr>
          <a:xfrm>
            <a:off x="6934200" y="6471292"/>
            <a:ext cx="2057400" cy="366183"/>
          </a:xfrm>
          <a:prstGeom prst="rect">
            <a:avLst/>
          </a:prstGeom>
        </p:spPr>
        <p:txBody>
          <a:bodyPr vert="horz" lIns="91440" tIns="45720" rIns="91440" bIns="45720" rtlCol="0" anchor="ctr"/>
          <a:lstStyle>
            <a:lvl1pPr algn="r">
              <a:defRPr sz="619">
                <a:solidFill>
                  <a:srgbClr val="000000"/>
                </a:solidFill>
              </a:defRPr>
            </a:lvl1pPr>
          </a:lstStyle>
          <a:p>
            <a:fld id="{B8EC6C1D-B94A-4A9A-BD8D-A546578E37EF}" type="slidenum">
              <a:rPr lang="en-US" smtClean="0"/>
              <a:pPr/>
              <a:t>‹#›</a:t>
            </a:fld>
            <a:endParaRPr lang="en-US" dirty="0"/>
          </a:p>
        </p:txBody>
      </p:sp>
      <p:pic>
        <p:nvPicPr>
          <p:cNvPr id="6" name="Picture 5" descr="DOD seal">
            <a:extLst>
              <a:ext uri="{FF2B5EF4-FFF2-40B4-BE49-F238E27FC236}">
                <a16:creationId xmlns:a16="http://schemas.microsoft.com/office/drawing/2014/main" id="{D217A5D2-857F-84F2-6776-74A0258F11E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5" y="172790"/>
            <a:ext cx="689559" cy="919412"/>
          </a:xfrm>
          <a:prstGeom prst="rect">
            <a:avLst/>
          </a:prstGeom>
        </p:spPr>
      </p:pic>
      <p:pic>
        <p:nvPicPr>
          <p:cNvPr id="8" name="Picture 7" descr="DHA seal">
            <a:extLst>
              <a:ext uri="{FF2B5EF4-FFF2-40B4-BE49-F238E27FC236}">
                <a16:creationId xmlns:a16="http://schemas.microsoft.com/office/drawing/2014/main" id="{E563AEFA-DDE5-8534-F145-96F71743CEA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8458202" y="254346"/>
            <a:ext cx="567227" cy="756301"/>
          </a:xfrm>
          <a:prstGeom prst="rect">
            <a:avLst/>
          </a:prstGeom>
        </p:spPr>
      </p:pic>
    </p:spTree>
    <p:extLst>
      <p:ext uri="{BB962C8B-B14F-4D97-AF65-F5344CB8AC3E}">
        <p14:creationId xmlns:p14="http://schemas.microsoft.com/office/powerpoint/2010/main" val="1589285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00050" y="359727"/>
            <a:ext cx="8337550" cy="46166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Table Placeholder 2"/>
          <p:cNvSpPr>
            <a:spLocks noGrp="1"/>
          </p:cNvSpPr>
          <p:nvPr>
            <p:ph type="tbl" idx="1"/>
          </p:nvPr>
        </p:nvSpPr>
        <p:spPr>
          <a:xfrm>
            <a:off x="400050" y="1154113"/>
            <a:ext cx="8337550" cy="5135563"/>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pPr lvl="0"/>
            <a:r>
              <a:rPr lang="en-US" noProof="0" dirty="0"/>
              <a:t>Click icon to add table</a:t>
            </a:r>
          </a:p>
        </p:txBody>
      </p:sp>
      <p:sp>
        <p:nvSpPr>
          <p:cNvPr id="4" name="Rectangle 2">
            <a:extLst>
              <a:ext uri="{FF2B5EF4-FFF2-40B4-BE49-F238E27FC236}">
                <a16:creationId xmlns:a16="http://schemas.microsoft.com/office/drawing/2014/main" id="{9DDDD69A-83EE-4277-9989-1DC2EB2E305C}"/>
              </a:ext>
            </a:extLst>
          </p:cNvPr>
          <p:cNvSpPr>
            <a:spLocks/>
          </p:cNvSpPr>
          <p:nvPr userDrawn="1"/>
        </p:nvSpPr>
        <p:spPr bwMode="auto">
          <a:xfrm>
            <a:off x="8869271" y="6471711"/>
            <a:ext cx="86562" cy="6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wrap="none" lIns="0" tIns="0" rIns="0" bIns="0">
            <a:spAutoFit/>
          </a:bodyPr>
          <a:lstStyle/>
          <a:p>
            <a:fld id="{C84F2FB2-4A16-1542-BD5E-F56870239E74}" type="slidenum">
              <a:rPr lang="en-US" sz="450" smtClean="0">
                <a:solidFill>
                  <a:prstClr val="black"/>
                </a:solidFill>
                <a:latin typeface="Open Sans" charset="0"/>
                <a:ea typeface="Open Sans" charset="0"/>
                <a:cs typeface="Open Sans" charset="0"/>
                <a:sym typeface="Frutiger Next Pro Light" charset="0"/>
              </a:rPr>
              <a:pPr/>
              <a:t>‹#›</a:t>
            </a:fld>
            <a:r>
              <a:rPr lang="en-US" sz="450" dirty="0">
                <a:solidFill>
                  <a:prstClr val="black"/>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3854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457201" y="1577340"/>
            <a:ext cx="8229599" cy="4526280"/>
          </a:xfrm>
          <a:prstGeom prst="rect">
            <a:avLst/>
          </a:prstGeom>
        </p:spPr>
        <p:txBody>
          <a:bodyPr lIns="0" tIns="0" rIns="0" bIns="0"/>
          <a:lstStyle>
            <a:lvl1pPr>
              <a:defRPr/>
            </a:lvl1pPr>
          </a:lstStyle>
          <a:p>
            <a:endParaRPr/>
          </a:p>
        </p:txBody>
      </p:sp>
    </p:spTree>
    <p:extLst>
      <p:ext uri="{BB962C8B-B14F-4D97-AF65-F5344CB8AC3E}">
        <p14:creationId xmlns:p14="http://schemas.microsoft.com/office/powerpoint/2010/main" val="3426616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TextBox 9"/>
          <p:cNvSpPr txBox="1"/>
          <p:nvPr userDrawn="1"/>
        </p:nvSpPr>
        <p:spPr>
          <a:xfrm>
            <a:off x="0" y="1"/>
            <a:ext cx="9144000" cy="230832"/>
          </a:xfrm>
          <a:prstGeom prst="rect">
            <a:avLst/>
          </a:prstGeom>
          <a:noFill/>
        </p:spPr>
        <p:txBody>
          <a:bodyPr wrap="square" rtlCol="0">
            <a:spAutoFit/>
          </a:bodyPr>
          <a:lstStyle/>
          <a:p>
            <a:pPr algn="ctr" eaLnBrk="0" hangingPunct="0"/>
            <a:r>
              <a:rPr lang="en-US" sz="900" b="1" dirty="0">
                <a:solidFill>
                  <a:srgbClr val="009900"/>
                </a:solidFill>
                <a:latin typeface=" Arial"/>
                <a:ea typeface="ＭＳ Ｐゴシック" pitchFamily="16" charset="-128"/>
              </a:rPr>
              <a:t>UNCLASSIFIED</a:t>
            </a:r>
          </a:p>
        </p:txBody>
      </p:sp>
      <p:cxnSp>
        <p:nvCxnSpPr>
          <p:cNvPr id="11" name="Straight Connector 10"/>
          <p:cNvCxnSpPr/>
          <p:nvPr userDrawn="1"/>
        </p:nvCxnSpPr>
        <p:spPr bwMode="auto">
          <a:xfrm>
            <a:off x="914400" y="6553200"/>
            <a:ext cx="7315200" cy="0"/>
          </a:xfrm>
          <a:prstGeom prst="line">
            <a:avLst/>
          </a:prstGeom>
          <a:noFill/>
          <a:ln w="25400" cap="flat" cmpd="sng" algn="ctr">
            <a:solidFill>
              <a:schemeClr val="tx1"/>
            </a:solidFill>
            <a:prstDash val="solid"/>
            <a:round/>
            <a:headEnd type="none" w="med" len="med"/>
            <a:tailEnd type="none" w="med" len="med"/>
          </a:ln>
          <a:effectLst/>
        </p:spPr>
      </p:cxnSp>
      <p:cxnSp>
        <p:nvCxnSpPr>
          <p:cNvPr id="13" name="Straight Connector 12"/>
          <p:cNvCxnSpPr/>
          <p:nvPr userDrawn="1"/>
        </p:nvCxnSpPr>
        <p:spPr bwMode="auto">
          <a:xfrm>
            <a:off x="1066800" y="6477000"/>
            <a:ext cx="7315200" cy="0"/>
          </a:xfrm>
          <a:prstGeom prst="line">
            <a:avLst/>
          </a:prstGeom>
          <a:noFill/>
          <a:ln w="25400" cap="flat" cmpd="sng" algn="ctr">
            <a:solidFill>
              <a:srgbClr val="FFC000"/>
            </a:solidFill>
            <a:prstDash val="solid"/>
            <a:round/>
            <a:headEnd type="none" w="med" len="med"/>
            <a:tailEnd type="none" w="med" len="med"/>
          </a:ln>
          <a:effectLst/>
        </p:spPr>
      </p:cxnSp>
      <p:sp>
        <p:nvSpPr>
          <p:cNvPr id="21" name="TextBox 20"/>
          <p:cNvSpPr txBox="1"/>
          <p:nvPr userDrawn="1"/>
        </p:nvSpPr>
        <p:spPr>
          <a:xfrm>
            <a:off x="3911403" y="6581002"/>
            <a:ext cx="1037463" cy="369332"/>
          </a:xfrm>
          <a:prstGeom prst="rect">
            <a:avLst/>
          </a:prstGeom>
          <a:noFill/>
        </p:spPr>
        <p:txBody>
          <a:bodyPr wrap="none" rtlCol="0">
            <a:spAutoFit/>
          </a:bodyPr>
          <a:lstStyle/>
          <a:p>
            <a:r>
              <a:rPr lang="en-US" sz="900" b="1" dirty="0">
                <a:solidFill>
                  <a:srgbClr val="009900"/>
                </a:solidFill>
                <a:latin typeface=" Arial"/>
              </a:rPr>
              <a:t>UNCLASSIFIED</a:t>
            </a:r>
          </a:p>
          <a:p>
            <a:endParaRPr lang="en-US" sz="900" b="1" dirty="0">
              <a:solidFill>
                <a:srgbClr val="009900"/>
              </a:solidFill>
              <a:latin typeface="+mn-lt"/>
            </a:endParaRPr>
          </a:p>
        </p:txBody>
      </p:sp>
      <p:sp>
        <p:nvSpPr>
          <p:cNvPr id="24" name="Rectangle 3"/>
          <p:cNvSpPr>
            <a:spLocks noGrp="1" noChangeArrowheads="1"/>
          </p:cNvSpPr>
          <p:nvPr>
            <p:ph type="title"/>
          </p:nvPr>
        </p:nvSpPr>
        <p:spPr bwMode="gray">
          <a:xfrm>
            <a:off x="0" y="293420"/>
            <a:ext cx="9144000" cy="461665"/>
          </a:xfrm>
          <a:prstGeom prst="rect">
            <a:avLst/>
          </a:prstGeom>
          <a:noFill/>
          <a:ln w="9525">
            <a:noFill/>
            <a:miter lim="800000"/>
            <a:headEnd/>
            <a:tailEnd/>
          </a:ln>
        </p:spPr>
        <p:txBody>
          <a:bodyPr vert="horz" wrap="square" lIns="91440" tIns="0" rIns="91440" bIns="0" numCol="1" anchor="ctr" anchorCtr="0" compatLnSpc="1">
            <a:prstTxWarp prst="textNoShape">
              <a:avLst/>
            </a:prstTxWarp>
            <a:spAutoFit/>
          </a:bodyPr>
          <a:lstStyle/>
          <a:p>
            <a:pPr lvl="0"/>
            <a:r>
              <a:rPr lang="en-US"/>
              <a:t>Click to edit</a:t>
            </a:r>
          </a:p>
        </p:txBody>
      </p:sp>
      <p:sp>
        <p:nvSpPr>
          <p:cNvPr id="15" name="Rectangle 14"/>
          <p:cNvSpPr/>
          <p:nvPr userDrawn="1"/>
        </p:nvSpPr>
        <p:spPr>
          <a:xfrm>
            <a:off x="-30020" y="6593576"/>
            <a:ext cx="4131734" cy="190501"/>
          </a:xfrm>
          <a:prstGeom prst="rect">
            <a:avLst/>
          </a:prstGeom>
        </p:spPr>
        <p:txBody>
          <a:bodyPr wrap="square">
            <a:spAutoFit/>
          </a:bodyPr>
          <a:lstStyle/>
          <a:p>
            <a:pPr lvl="0" algn="ctr">
              <a:defRPr/>
            </a:pPr>
            <a:r>
              <a:rPr lang="en-US" sz="638" b="1" i="1" dirty="0">
                <a:latin typeface=" Arial"/>
              </a:rPr>
              <a:t>Combat Ready Care – This We’ll Defend</a:t>
            </a:r>
          </a:p>
        </p:txBody>
      </p:sp>
      <p:pic>
        <p:nvPicPr>
          <p:cNvPr id="7" name="Picture 6" descr="Logo&#10;&#10;Description automatically generated">
            <a:extLst>
              <a:ext uri="{FF2B5EF4-FFF2-40B4-BE49-F238E27FC236}">
                <a16:creationId xmlns:a16="http://schemas.microsoft.com/office/drawing/2014/main" id="{AF6A883F-D32E-DB0D-4F37-75522862BF8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5513" y="51808"/>
            <a:ext cx="790574" cy="944884"/>
          </a:xfrm>
          <a:prstGeom prst="rect">
            <a:avLst/>
          </a:prstGeom>
        </p:spPr>
      </p:pic>
      <p:sp>
        <p:nvSpPr>
          <p:cNvPr id="2" name="Rectangle 1">
            <a:extLst>
              <a:ext uri="{FF2B5EF4-FFF2-40B4-BE49-F238E27FC236}">
                <a16:creationId xmlns:a16="http://schemas.microsoft.com/office/drawing/2014/main" id="{D265701E-D392-A34B-85A7-EF7E4EAD247F}"/>
              </a:ext>
            </a:extLst>
          </p:cNvPr>
          <p:cNvSpPr/>
          <p:nvPr userDrawn="1"/>
        </p:nvSpPr>
        <p:spPr>
          <a:xfrm>
            <a:off x="6157130" y="6577161"/>
            <a:ext cx="2244436" cy="19050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638" b="1" i="1" dirty="0">
                <a:latin typeface=" Arial"/>
              </a:rPr>
              <a:t>First to Care - Beaumont</a:t>
            </a:r>
          </a:p>
        </p:txBody>
      </p:sp>
      <p:graphicFrame>
        <p:nvGraphicFramePr>
          <p:cNvPr id="4" name="Object 3">
            <a:extLst>
              <a:ext uri="{FF2B5EF4-FFF2-40B4-BE49-F238E27FC236}">
                <a16:creationId xmlns:a16="http://schemas.microsoft.com/office/drawing/2014/main" id="{79455383-ECDB-F0B9-770B-69F7D591A49A}"/>
              </a:ext>
            </a:extLst>
          </p:cNvPr>
          <p:cNvGraphicFramePr>
            <a:graphicFrameLocks/>
          </p:cNvGraphicFramePr>
          <p:nvPr userDrawn="1">
            <p:extLst>
              <p:ext uri="{D42A27DB-BD31-4B8C-83A1-F6EECF244321}">
                <p14:modId xmlns:p14="http://schemas.microsoft.com/office/powerpoint/2010/main" val="3779066726"/>
              </p:ext>
            </p:extLst>
          </p:nvPr>
        </p:nvGraphicFramePr>
        <p:xfrm>
          <a:off x="8416926" y="77789"/>
          <a:ext cx="639763" cy="731837"/>
        </p:xfrm>
        <a:graphic>
          <a:graphicData uri="http://schemas.openxmlformats.org/presentationml/2006/ole">
            <mc:AlternateContent xmlns:mc="http://schemas.openxmlformats.org/markup-compatibility/2006">
              <mc:Choice xmlns:v="urn:schemas-microsoft-com:vml" Requires="v">
                <p:oleObj name="Clip" r:id="rId13" imgW="2323080" imgH="2984400" progId="">
                  <p:embed/>
                </p:oleObj>
              </mc:Choice>
              <mc:Fallback>
                <p:oleObj name="Clip" r:id="rId13" imgW="2323080" imgH="2984400" progId="">
                  <p:embed/>
                  <p:pic>
                    <p:nvPicPr>
                      <p:cNvPr id="4" name="Object 3">
                        <a:extLst>
                          <a:ext uri="{FF2B5EF4-FFF2-40B4-BE49-F238E27FC236}">
                            <a16:creationId xmlns:a16="http://schemas.microsoft.com/office/drawing/2014/main" id="{79455383-ECDB-F0B9-770B-69F7D591A49A}"/>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16926" y="77789"/>
                        <a:ext cx="639763" cy="731837"/>
                      </a:xfrm>
                      <a:prstGeom prst="rect">
                        <a:avLst/>
                      </a:prstGeom>
                      <a:noFill/>
                      <a:ln>
                        <a:noFill/>
                      </a:ln>
                      <a:effectLst/>
                    </p:spPr>
                  </p:pic>
                </p:oleObj>
              </mc:Fallback>
            </mc:AlternateContent>
          </a:graphicData>
        </a:graphic>
      </p:graphicFrame>
      <p:cxnSp>
        <p:nvCxnSpPr>
          <p:cNvPr id="6" name="Straight Connector 5">
            <a:extLst>
              <a:ext uri="{FF2B5EF4-FFF2-40B4-BE49-F238E27FC236}">
                <a16:creationId xmlns:a16="http://schemas.microsoft.com/office/drawing/2014/main" id="{BE4DEF6A-81F7-CF86-E2A9-B149363AEA08}"/>
              </a:ext>
            </a:extLst>
          </p:cNvPr>
          <p:cNvCxnSpPr/>
          <p:nvPr userDrawn="1"/>
        </p:nvCxnSpPr>
        <p:spPr bwMode="auto">
          <a:xfrm>
            <a:off x="933965" y="1014889"/>
            <a:ext cx="7315200" cy="0"/>
          </a:xfrm>
          <a:prstGeom prst="line">
            <a:avLst/>
          </a:prstGeom>
          <a:noFill/>
          <a:ln w="25400" cap="flat" cmpd="sng" algn="ctr">
            <a:solidFill>
              <a:schemeClr val="tx1"/>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D2821738-43E2-0A93-0A1C-04AAAB12BAF3}"/>
              </a:ext>
            </a:extLst>
          </p:cNvPr>
          <p:cNvCxnSpPr/>
          <p:nvPr userDrawn="1"/>
        </p:nvCxnSpPr>
        <p:spPr bwMode="auto">
          <a:xfrm>
            <a:off x="1086365" y="938689"/>
            <a:ext cx="7315200" cy="0"/>
          </a:xfrm>
          <a:prstGeom prst="line">
            <a:avLst/>
          </a:prstGeom>
          <a:noFill/>
          <a:ln w="25400" cap="flat" cmpd="sng" algn="ctr">
            <a:solidFill>
              <a:srgbClr val="FFC000"/>
            </a:solidFill>
            <a:prstDash val="solid"/>
            <a:round/>
            <a:headEnd type="none" w="med" len="med"/>
            <a:tailEnd type="none" w="med" len="med"/>
          </a:ln>
          <a:effectLst/>
        </p:spPr>
      </p:cxnSp>
    </p:spTree>
    <p:extLst>
      <p:ext uri="{BB962C8B-B14F-4D97-AF65-F5344CB8AC3E}">
        <p14:creationId xmlns:p14="http://schemas.microsoft.com/office/powerpoint/2010/main" val="2614621528"/>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702" r:id="rId9"/>
    <p:sldLayoutId id="2147483703" r:id="rId10"/>
  </p:sldLayoutIdLst>
  <p:hf hdr="0" ftr="0"/>
  <p:txStyles>
    <p:titleStyle>
      <a:lvl1pPr algn="ctr">
        <a:defRPr lang="en-US" sz="3000" b="1" dirty="0">
          <a:solidFill>
            <a:schemeClr val="tx1"/>
          </a:solidFill>
          <a:latin typeface="Arial" panose="020B0604020202020204" pitchFamily="34" charset="0"/>
          <a:ea typeface="+mj-ea"/>
          <a:cs typeface="Arial" panose="020B0604020202020204" pitchFamily="34" charset="0"/>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7800"/>
            <a:ext cx="8229600" cy="1143000"/>
          </a:xfrm>
          <a:prstGeom prst="rect">
            <a:avLst/>
          </a:prstGeom>
        </p:spPr>
        <p:txBody>
          <a:bodyPr vert="horz" lIns="91440" tIns="45720" rIns="91440" bIns="45720" rtlCol="0" anchor="ctr">
            <a:normAutofit/>
          </a:bodyPr>
          <a:lstStyle/>
          <a:p>
            <a:r>
              <a:rPr lang="en-US"/>
              <a:t>Different title per slide, Franklin Gothic Medium 28pt</a:t>
            </a:r>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86C191B9-38D4-4329-8F07-1183FAC2EBFC}"/>
              </a:ext>
            </a:extLst>
          </p:cNvPr>
          <p:cNvSpPr/>
          <p:nvPr userDrawn="1"/>
        </p:nvSpPr>
        <p:spPr>
          <a:xfrm>
            <a:off x="0" y="6126164"/>
            <a:ext cx="9144000" cy="741072"/>
          </a:xfrm>
          <a:prstGeom prst="rect">
            <a:avLst/>
          </a:prstGeom>
          <a:solidFill>
            <a:srgbClr val="5828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02257435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ctr" defTabSz="685784" rtl="0" eaLnBrk="1" latinLnBrk="0" hangingPunct="1">
        <a:spcBef>
          <a:spcPct val="0"/>
        </a:spcBef>
        <a:buNone/>
        <a:defRPr sz="2100" b="1" kern="1200" baseline="0">
          <a:solidFill>
            <a:srgbClr val="283446"/>
          </a:solidFill>
          <a:latin typeface="+mj-lt"/>
          <a:ea typeface="+mj-ea"/>
          <a:cs typeface="+mj-cs"/>
        </a:defRPr>
      </a:lvl1pPr>
    </p:titleStyle>
    <p:bodyStyle>
      <a:lvl1pPr marL="257169" indent="-257169" algn="l" defTabSz="685784" rtl="0" eaLnBrk="1" latinLnBrk="0" hangingPunct="1">
        <a:spcBef>
          <a:spcPct val="20000"/>
        </a:spcBef>
        <a:buSzPct val="125000"/>
        <a:buFont typeface="Arial" panose="020B0604020202020204" pitchFamily="34" charset="0"/>
        <a:buChar char="•"/>
        <a:defRPr sz="1650" kern="1200">
          <a:solidFill>
            <a:srgbClr val="454545"/>
          </a:solidFill>
          <a:latin typeface="Franklin Gothic Book" panose="020B0503020102020204" pitchFamily="34" charset="0"/>
          <a:ea typeface="+mn-ea"/>
          <a:cs typeface="+mn-cs"/>
        </a:defRPr>
      </a:lvl1pPr>
      <a:lvl2pPr marL="557198" indent="-214307" algn="l" defTabSz="685784" rtl="0" eaLnBrk="1" latinLnBrk="0" hangingPunct="1">
        <a:spcBef>
          <a:spcPct val="20000"/>
        </a:spcBef>
        <a:buFont typeface="Wingdings" panose="05000000000000000000" pitchFamily="2" charset="2"/>
        <a:buChar char="§"/>
        <a:defRPr sz="1500" kern="1200">
          <a:solidFill>
            <a:srgbClr val="454545"/>
          </a:solidFill>
          <a:latin typeface="Franklin Gothic Book" panose="020B0503020102020204" pitchFamily="34" charset="0"/>
          <a:ea typeface="+mn-ea"/>
          <a:cs typeface="+mn-cs"/>
        </a:defRPr>
      </a:lvl2pPr>
      <a:lvl3pPr marL="857229" indent="-171446" algn="l" defTabSz="685784" rtl="0" eaLnBrk="1" latinLnBrk="0" hangingPunct="1">
        <a:spcBef>
          <a:spcPct val="20000"/>
        </a:spcBef>
        <a:buFont typeface="Wingdings" panose="05000000000000000000" pitchFamily="2" charset="2"/>
        <a:buChar char="ü"/>
        <a:defRPr sz="1350" kern="1200">
          <a:solidFill>
            <a:srgbClr val="454545"/>
          </a:solidFill>
          <a:latin typeface="Franklin Gothic Book" panose="020B0503020102020204" pitchFamily="34" charset="0"/>
          <a:ea typeface="+mn-ea"/>
          <a:cs typeface="+mn-cs"/>
        </a:defRPr>
      </a:lvl3pPr>
      <a:lvl4pPr marL="1200120"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11"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image" Target="../media/image12.png"/><Relationship Id="rId1" Type="http://schemas.openxmlformats.org/officeDocument/2006/relationships/slideLayout" Target="../slideLayouts/slideLayout10.xml"/><Relationship Id="rId6" Type="http://schemas.openxmlformats.org/officeDocument/2006/relationships/image" Target="../media/image16.png"/><Relationship Id="rId5" Type="http://schemas.openxmlformats.org/officeDocument/2006/relationships/hyperlink" Target="https://my.mhsgenesis.health.mil/" TargetMode="Externa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s://milconnect.dmdc.osd.mil/"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1024731" y="1517577"/>
            <a:ext cx="7094538" cy="2044149"/>
          </a:xfrm>
          <a:prstGeom prst="rect">
            <a:avLst/>
          </a:prstGeom>
        </p:spPr>
        <p:txBody>
          <a:bodyPr vert="horz" wrap="square" lIns="0" tIns="12700" rIns="0" bIns="0" rtlCol="0">
            <a:spAutoFit/>
          </a:bodyPr>
          <a:lstStyle/>
          <a:p>
            <a:pPr marL="12700" marR="5080" indent="15240">
              <a:lnSpc>
                <a:spcPct val="100000"/>
              </a:lnSpc>
              <a:spcBef>
                <a:spcPts val="100"/>
              </a:spcBef>
              <a:tabLst>
                <a:tab pos="2440305" algn="l"/>
              </a:tabLst>
            </a:pPr>
            <a:r>
              <a:rPr sz="4400" b="1" spc="-20" dirty="0">
                <a:solidFill>
                  <a:srgbClr val="283446"/>
                </a:solidFill>
                <a:latin typeface="Arial"/>
                <a:cs typeface="Arial"/>
              </a:rPr>
              <a:t>WBAMC</a:t>
            </a:r>
            <a:r>
              <a:rPr sz="4400" b="1" dirty="0">
                <a:solidFill>
                  <a:srgbClr val="283446"/>
                </a:solidFill>
                <a:latin typeface="Arial"/>
                <a:cs typeface="Arial"/>
              </a:rPr>
              <a:t>	Patient</a:t>
            </a:r>
            <a:r>
              <a:rPr sz="4400" b="1" spc="-80" dirty="0">
                <a:solidFill>
                  <a:srgbClr val="283446"/>
                </a:solidFill>
                <a:latin typeface="Arial"/>
                <a:cs typeface="Arial"/>
              </a:rPr>
              <a:t> </a:t>
            </a:r>
            <a:r>
              <a:rPr sz="4400" b="1" dirty="0">
                <a:solidFill>
                  <a:srgbClr val="283446"/>
                </a:solidFill>
                <a:latin typeface="Arial"/>
                <a:cs typeface="Arial"/>
              </a:rPr>
              <a:t>and</a:t>
            </a:r>
            <a:r>
              <a:rPr sz="4400" b="1" spc="-70" dirty="0">
                <a:solidFill>
                  <a:srgbClr val="283446"/>
                </a:solidFill>
                <a:latin typeface="Arial"/>
                <a:cs typeface="Arial"/>
              </a:rPr>
              <a:t> </a:t>
            </a:r>
            <a:r>
              <a:rPr sz="4400" b="1" spc="-10" dirty="0">
                <a:solidFill>
                  <a:srgbClr val="283446"/>
                </a:solidFill>
                <a:latin typeface="Arial"/>
                <a:cs typeface="Arial"/>
              </a:rPr>
              <a:t>Family </a:t>
            </a:r>
            <a:r>
              <a:rPr sz="4400" b="1" dirty="0">
                <a:solidFill>
                  <a:srgbClr val="283446"/>
                </a:solidFill>
                <a:latin typeface="Arial"/>
                <a:cs typeface="Arial"/>
              </a:rPr>
              <a:t>Partnership</a:t>
            </a:r>
            <a:r>
              <a:rPr sz="4400" b="1" spc="-65" dirty="0">
                <a:solidFill>
                  <a:srgbClr val="283446"/>
                </a:solidFill>
                <a:latin typeface="Arial"/>
                <a:cs typeface="Arial"/>
              </a:rPr>
              <a:t> </a:t>
            </a:r>
            <a:r>
              <a:rPr sz="4400" b="1" dirty="0">
                <a:solidFill>
                  <a:srgbClr val="283446"/>
                </a:solidFill>
                <a:latin typeface="Arial"/>
                <a:cs typeface="Arial"/>
              </a:rPr>
              <a:t>Council</a:t>
            </a:r>
            <a:r>
              <a:rPr sz="4400" b="1" spc="-55" dirty="0">
                <a:solidFill>
                  <a:srgbClr val="283446"/>
                </a:solidFill>
                <a:latin typeface="Arial"/>
                <a:cs typeface="Arial"/>
              </a:rPr>
              <a:t> </a:t>
            </a:r>
            <a:r>
              <a:rPr sz="4400" b="1" spc="-10" dirty="0">
                <a:solidFill>
                  <a:srgbClr val="283446"/>
                </a:solidFill>
                <a:latin typeface="Arial"/>
                <a:cs typeface="Arial"/>
              </a:rPr>
              <a:t>(PFPC)</a:t>
            </a:r>
            <a:endParaRPr sz="4400" dirty="0">
              <a:latin typeface="Arial"/>
              <a:cs typeface="Arial"/>
            </a:endParaRPr>
          </a:p>
        </p:txBody>
      </p:sp>
      <p:sp>
        <p:nvSpPr>
          <p:cNvPr id="10" name="object 10"/>
          <p:cNvSpPr txBox="1"/>
          <p:nvPr/>
        </p:nvSpPr>
        <p:spPr>
          <a:xfrm>
            <a:off x="1499192" y="4882112"/>
            <a:ext cx="6533142" cy="764312"/>
          </a:xfrm>
          <a:prstGeom prst="rect">
            <a:avLst/>
          </a:prstGeom>
        </p:spPr>
        <p:txBody>
          <a:bodyPr vert="horz" wrap="square" lIns="0" tIns="12700" rIns="0" bIns="0" rtlCol="0">
            <a:spAutoFit/>
          </a:bodyPr>
          <a:lstStyle/>
          <a:p>
            <a:pPr marL="558800" marR="5080" indent="-546735" algn="ctr">
              <a:lnSpc>
                <a:spcPct val="100000"/>
              </a:lnSpc>
              <a:spcBef>
                <a:spcPts val="100"/>
              </a:spcBef>
            </a:pPr>
            <a:r>
              <a:rPr lang="en-US" sz="2400" dirty="0">
                <a:solidFill>
                  <a:srgbClr val="283446"/>
                </a:solidFill>
                <a:latin typeface="Arial"/>
                <a:cs typeface="Arial"/>
              </a:rPr>
              <a:t>August 20, </a:t>
            </a:r>
            <a:r>
              <a:rPr sz="2400" dirty="0">
                <a:solidFill>
                  <a:srgbClr val="283446"/>
                </a:solidFill>
                <a:latin typeface="Arial"/>
                <a:cs typeface="Arial"/>
              </a:rPr>
              <a:t>202</a:t>
            </a:r>
            <a:r>
              <a:rPr lang="en-US" sz="2400" dirty="0">
                <a:solidFill>
                  <a:srgbClr val="283446"/>
                </a:solidFill>
                <a:latin typeface="Arial"/>
                <a:cs typeface="Arial"/>
              </a:rPr>
              <a:t>6</a:t>
            </a:r>
            <a:r>
              <a:rPr sz="2400" spc="-45" dirty="0">
                <a:solidFill>
                  <a:srgbClr val="283446"/>
                </a:solidFill>
                <a:latin typeface="Arial"/>
                <a:cs typeface="Arial"/>
              </a:rPr>
              <a:t> </a:t>
            </a:r>
            <a:r>
              <a:rPr sz="2400" spc="-25" dirty="0">
                <a:solidFill>
                  <a:srgbClr val="283446"/>
                </a:solidFill>
                <a:latin typeface="Arial"/>
                <a:cs typeface="Arial"/>
              </a:rPr>
              <a:t>1</a:t>
            </a:r>
            <a:r>
              <a:rPr lang="en-US" sz="2400" spc="-25" dirty="0">
                <a:solidFill>
                  <a:srgbClr val="283446"/>
                </a:solidFill>
                <a:latin typeface="Arial"/>
                <a:cs typeface="Arial"/>
              </a:rPr>
              <a:t>0:30</a:t>
            </a:r>
            <a:r>
              <a:rPr lang="en-US" sz="2400" spc="-55" dirty="0">
                <a:solidFill>
                  <a:srgbClr val="283446"/>
                </a:solidFill>
                <a:latin typeface="Arial"/>
                <a:cs typeface="Arial"/>
              </a:rPr>
              <a:t> </a:t>
            </a:r>
            <a:r>
              <a:rPr lang="en-US" sz="2400" dirty="0">
                <a:solidFill>
                  <a:srgbClr val="283446"/>
                </a:solidFill>
                <a:latin typeface="Arial"/>
                <a:cs typeface="Arial"/>
              </a:rPr>
              <a:t>a.m.</a:t>
            </a:r>
            <a:r>
              <a:rPr lang="en-US" sz="2400" spc="-65" dirty="0">
                <a:solidFill>
                  <a:srgbClr val="283446"/>
                </a:solidFill>
                <a:latin typeface="Arial"/>
                <a:cs typeface="Arial"/>
              </a:rPr>
              <a:t> </a:t>
            </a:r>
            <a:r>
              <a:rPr lang="en-US" sz="2400" dirty="0">
                <a:solidFill>
                  <a:srgbClr val="283446"/>
                </a:solidFill>
                <a:latin typeface="Arial"/>
                <a:cs typeface="Arial"/>
              </a:rPr>
              <a:t>to</a:t>
            </a:r>
            <a:r>
              <a:rPr lang="en-US" sz="2400" spc="-65" dirty="0">
                <a:solidFill>
                  <a:srgbClr val="283446"/>
                </a:solidFill>
                <a:latin typeface="Arial"/>
                <a:cs typeface="Arial"/>
              </a:rPr>
              <a:t> </a:t>
            </a:r>
            <a:r>
              <a:rPr lang="en-US" sz="2400" dirty="0">
                <a:solidFill>
                  <a:srgbClr val="283446"/>
                </a:solidFill>
                <a:latin typeface="Arial"/>
                <a:cs typeface="Arial"/>
              </a:rPr>
              <a:t>11:30</a:t>
            </a:r>
            <a:r>
              <a:rPr lang="en-US" sz="2400" spc="-55" dirty="0">
                <a:solidFill>
                  <a:srgbClr val="283446"/>
                </a:solidFill>
                <a:latin typeface="Arial"/>
                <a:cs typeface="Arial"/>
              </a:rPr>
              <a:t> p</a:t>
            </a:r>
            <a:r>
              <a:rPr lang="en-US" sz="2400" dirty="0">
                <a:solidFill>
                  <a:srgbClr val="283446"/>
                </a:solidFill>
                <a:latin typeface="Arial"/>
                <a:cs typeface="Arial"/>
              </a:rPr>
              <a:t>.m.</a:t>
            </a:r>
            <a:r>
              <a:rPr lang="en-US" sz="2400" spc="-55" dirty="0">
                <a:solidFill>
                  <a:srgbClr val="283446"/>
                </a:solidFill>
                <a:latin typeface="Arial"/>
                <a:cs typeface="Arial"/>
              </a:rPr>
              <a:t> </a:t>
            </a:r>
            <a:endParaRPr lang="en-US" sz="2400" spc="-10" dirty="0">
              <a:solidFill>
                <a:srgbClr val="283446"/>
              </a:solidFill>
              <a:latin typeface="Arial"/>
              <a:cs typeface="Arial"/>
            </a:endParaRPr>
          </a:p>
          <a:p>
            <a:pPr marL="558800" marR="5080" indent="-546735" algn="ctr">
              <a:lnSpc>
                <a:spcPct val="100000"/>
              </a:lnSpc>
              <a:spcBef>
                <a:spcPts val="100"/>
              </a:spcBef>
            </a:pPr>
            <a:r>
              <a:rPr lang="en-US" sz="2400" spc="-10" dirty="0">
                <a:solidFill>
                  <a:srgbClr val="283446"/>
                </a:solidFill>
                <a:latin typeface="Arial"/>
                <a:cs typeface="Arial"/>
              </a:rPr>
              <a:t>Executive Dining Room</a:t>
            </a:r>
            <a:endParaRPr lang="en-US" sz="24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D21CD-0A81-7641-F245-27746546EFA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5E84CA2-72F6-25C6-A897-298973096D97}"/>
              </a:ext>
            </a:extLst>
          </p:cNvPr>
          <p:cNvSpPr>
            <a:spLocks noGrp="1"/>
          </p:cNvSpPr>
          <p:nvPr>
            <p:ph type="title"/>
          </p:nvPr>
        </p:nvSpPr>
        <p:spPr>
          <a:xfrm>
            <a:off x="1024543" y="386708"/>
            <a:ext cx="7094913" cy="430887"/>
          </a:xfrm>
        </p:spPr>
        <p:txBody>
          <a:bodyPr/>
          <a:lstStyle/>
          <a:p>
            <a:r>
              <a:rPr kumimoji="0" lang="en-US" sz="28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Cardiology – </a:t>
            </a:r>
            <a:r>
              <a:rPr lang="en-US" sz="2800" dirty="0"/>
              <a:t>Device Clinic Update</a:t>
            </a:r>
          </a:p>
        </p:txBody>
      </p:sp>
      <p:sp>
        <p:nvSpPr>
          <p:cNvPr id="4" name="Content Placeholder 2">
            <a:extLst>
              <a:ext uri="{FF2B5EF4-FFF2-40B4-BE49-F238E27FC236}">
                <a16:creationId xmlns:a16="http://schemas.microsoft.com/office/drawing/2014/main" id="{9D65F123-F3AC-A49C-24D6-EA6E276C7F74}"/>
              </a:ext>
            </a:extLst>
          </p:cNvPr>
          <p:cNvSpPr txBox="1">
            <a:spLocks/>
          </p:cNvSpPr>
          <p:nvPr/>
        </p:nvSpPr>
        <p:spPr>
          <a:xfrm>
            <a:off x="457200" y="1181100"/>
            <a:ext cx="8229600" cy="5290192"/>
          </a:xfr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R="0" lvl="0" defTabSz="914400" eaLnBrk="1" fontAlgn="auto" latinLnBrk="0" hangingPunct="1">
              <a:lnSpc>
                <a:spcPct val="100000"/>
              </a:lnSpc>
              <a:spcBef>
                <a:spcPts val="0"/>
              </a:spcBef>
              <a:spcAft>
                <a:spcPts val="0"/>
              </a:spcAft>
              <a:buClr>
                <a:srgbClr val="092068"/>
              </a:buClr>
              <a:buSzPct val="125000"/>
              <a:tabLst/>
              <a:defRPr/>
            </a:pPr>
            <a:r>
              <a:rPr kumimoji="0" lang="en-US" sz="24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Issue: Local BIOTRONIK representative attendance has been unreliable.</a:t>
            </a:r>
          </a:p>
          <a:p>
            <a:pPr marL="417899" marR="0" lvl="1" indent="-160731" defTabSz="914400" eaLnBrk="1" fontAlgn="auto" latinLnBrk="0" hangingPunct="1">
              <a:lnSpc>
                <a:spcPct val="100000"/>
              </a:lnSpc>
              <a:spcBef>
                <a:spcPts val="0"/>
              </a:spcBef>
              <a:spcAft>
                <a:spcPts val="0"/>
              </a:spcAft>
              <a:buClr>
                <a:srgbClr val="092068"/>
              </a:buClr>
              <a:buSzTx/>
              <a:buFont typeface="Wingdings" panose="05000000000000000000" pitchFamily="2" charset="2"/>
              <a:buChar char="§"/>
              <a:tabLst/>
              <a:defRPr/>
            </a:pPr>
            <a:endParaRPr kumimoji="0" lang="en-US"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lang="en-US" sz="2400" dirty="0">
                <a:solidFill>
                  <a:srgbClr val="000000"/>
                </a:solidFill>
                <a:latin typeface="Arial" panose="020B0604020202020204" pitchFamily="34" charset="0"/>
                <a:cs typeface="Arial" panose="020B0604020202020204" pitchFamily="34" charset="0"/>
              </a:rPr>
              <a:t>Resolution: Medtronic representatives will now interrogate BIOTRONIK devices during scheduled device-clinic visits.</a:t>
            </a: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endParaRPr lang="en-US" sz="2400" dirty="0">
              <a:solidFill>
                <a:srgbClr val="000000"/>
              </a:solidFill>
              <a:latin typeface="Arial" panose="020B0604020202020204" pitchFamily="34" charset="0"/>
              <a:cs typeface="Arial" panose="020B0604020202020204" pitchFamily="34" charset="0"/>
            </a:endParaRP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lang="en-US" sz="2400" dirty="0">
                <a:solidFill>
                  <a:srgbClr val="000000"/>
                </a:solidFill>
                <a:latin typeface="Arial" panose="020B0604020202020204" pitchFamily="34" charset="0"/>
                <a:cs typeface="Arial" panose="020B0604020202020204" pitchFamily="34" charset="0"/>
              </a:rPr>
              <a:t>Medtronic rep will coordinate with cardiologist and Biotronik national line if </a:t>
            </a:r>
            <a:r>
              <a:rPr lang="en-US" sz="2400" dirty="0" err="1">
                <a:solidFill>
                  <a:srgbClr val="000000"/>
                </a:solidFill>
                <a:latin typeface="Arial" panose="020B0604020202020204" pitchFamily="34" charset="0"/>
                <a:cs typeface="Arial" panose="020B0604020202020204" pitchFamily="34" charset="0"/>
              </a:rPr>
              <a:t>biotronic</a:t>
            </a:r>
            <a:r>
              <a:rPr lang="en-US" sz="2400" dirty="0">
                <a:solidFill>
                  <a:srgbClr val="000000"/>
                </a:solidFill>
                <a:latin typeface="Arial" panose="020B0604020202020204" pitchFamily="34" charset="0"/>
                <a:cs typeface="Arial" panose="020B0604020202020204" pitchFamily="34" charset="0"/>
              </a:rPr>
              <a:t> device changes requires a Biotronik rep</a:t>
            </a:r>
            <a:br>
              <a:rPr lang="en-US" sz="2400" dirty="0">
                <a:solidFill>
                  <a:srgbClr val="000000"/>
                </a:solidFill>
                <a:latin typeface="Arial" panose="020B0604020202020204" pitchFamily="34" charset="0"/>
                <a:cs typeface="Arial" panose="020B0604020202020204" pitchFamily="34" charset="0"/>
              </a:rPr>
            </a:br>
            <a:endParaRPr lang="en-US" sz="2400" dirty="0">
              <a:solidFill>
                <a:srgbClr val="000000"/>
              </a:solidFill>
              <a:latin typeface="Arial" panose="020B0604020202020204" pitchFamily="34" charset="0"/>
              <a:cs typeface="Arial" panose="020B0604020202020204" pitchFamily="34" charset="0"/>
            </a:endParaRP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lang="en-US" sz="2400" dirty="0">
                <a:solidFill>
                  <a:srgbClr val="000000"/>
                </a:solidFill>
                <a:latin typeface="Arial" panose="020B0604020202020204" pitchFamily="34" charset="0"/>
                <a:cs typeface="Arial" panose="020B0604020202020204" pitchFamily="34" charset="0"/>
              </a:rPr>
              <a:t>Outcome: Reliable device checks will continue without dependence on local BIOTRONIK representative availability.</a:t>
            </a:r>
          </a:p>
        </p:txBody>
      </p:sp>
    </p:spTree>
    <p:extLst>
      <p:ext uri="{BB962C8B-B14F-4D97-AF65-F5344CB8AC3E}">
        <p14:creationId xmlns:p14="http://schemas.microsoft.com/office/powerpoint/2010/main" val="806876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08469" y="2115342"/>
            <a:ext cx="7725409" cy="1245235"/>
          </a:xfrm>
          <a:prstGeom prst="rect">
            <a:avLst/>
          </a:prstGeom>
        </p:spPr>
        <p:txBody>
          <a:bodyPr vert="horz" wrap="square" lIns="0" tIns="13335" rIns="0" bIns="0" rtlCol="0">
            <a:spAutoFit/>
          </a:bodyPr>
          <a:lstStyle/>
          <a:p>
            <a:pPr marL="12700" algn="ctr">
              <a:lnSpc>
                <a:spcPct val="100000"/>
              </a:lnSpc>
              <a:spcBef>
                <a:spcPts val="105"/>
              </a:spcBef>
            </a:pPr>
            <a:r>
              <a:rPr lang="en-US" sz="8000" dirty="0">
                <a:solidFill>
                  <a:srgbClr val="000000"/>
                </a:solidFill>
                <a:latin typeface="Arial"/>
                <a:cs typeface="Arial"/>
              </a:rPr>
              <a:t>Primary Care</a:t>
            </a:r>
            <a:endParaRPr sz="8000" dirty="0">
              <a:latin typeface="Arial"/>
              <a:cs typeface="Arial"/>
            </a:endParaRPr>
          </a:p>
        </p:txBody>
      </p:sp>
      <p:sp>
        <p:nvSpPr>
          <p:cNvPr id="3" name="object 3"/>
          <p:cNvSpPr txBox="1">
            <a:spLocks noGrp="1"/>
          </p:cNvSpPr>
          <p:nvPr>
            <p:ph type="ftr" sz="quarter" idx="5"/>
          </p:nvPr>
        </p:nvSpPr>
        <p:spPr>
          <a:xfrm>
            <a:off x="2965100" y="6306291"/>
            <a:ext cx="3214370" cy="254000"/>
          </a:xfrm>
          <a:prstGeom prst="rect">
            <a:avLst/>
          </a:prstGeom>
        </p:spPr>
        <p:txBody>
          <a:bodyPr vert="horz" wrap="square" lIns="0" tIns="0" rIns="0" bIns="0" rtlCol="0">
            <a:spAutoFit/>
          </a:bodyPr>
          <a:lstStyle>
            <a:defPPr>
              <a:defRPr kern="0"/>
            </a:defPPr>
            <a:lvl1pPr>
              <a:defRPr sz="1600" b="0" i="1">
                <a:solidFill>
                  <a:schemeClr val="bg1"/>
                </a:solidFill>
                <a:latin typeface="Garamond"/>
                <a:cs typeface="Garamond"/>
              </a:defRPr>
            </a:lvl1pPr>
          </a:lstStyle>
          <a:p>
            <a:pPr marL="12700">
              <a:lnSpc>
                <a:spcPts val="1795"/>
              </a:lnSpc>
            </a:pPr>
            <a:r>
              <a:rPr lang="en-US" dirty="0"/>
              <a:t>Medically</a:t>
            </a:r>
            <a:r>
              <a:rPr lang="en-US" spc="-35" dirty="0"/>
              <a:t> </a:t>
            </a:r>
            <a:r>
              <a:rPr lang="en-US" dirty="0"/>
              <a:t>Ready</a:t>
            </a:r>
            <a:r>
              <a:rPr lang="en-US" spc="-30" dirty="0"/>
              <a:t> </a:t>
            </a:r>
            <a:r>
              <a:rPr lang="en-US" spc="-10" dirty="0"/>
              <a:t>Force…</a:t>
            </a:r>
            <a:r>
              <a:rPr lang="en-US" spc="-45" dirty="0"/>
              <a:t> </a:t>
            </a:r>
            <a:r>
              <a:rPr lang="en-US" dirty="0"/>
              <a:t>Ready</a:t>
            </a:r>
            <a:r>
              <a:rPr lang="en-US" spc="-45" dirty="0"/>
              <a:t> </a:t>
            </a:r>
            <a:r>
              <a:rPr lang="en-US" dirty="0"/>
              <a:t>Medical</a:t>
            </a:r>
            <a:r>
              <a:rPr lang="en-US" spc="-30" dirty="0"/>
              <a:t> </a:t>
            </a:r>
            <a:r>
              <a:rPr lang="en-US" spc="-20" dirty="0"/>
              <a:t>Force</a:t>
            </a:r>
            <a:endParaRPr spc="-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4D81-D2A7-9A4A-38E5-9DB67C7B9BF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023FDEE-E1F2-35D9-039B-920090AF4583}"/>
              </a:ext>
            </a:extLst>
          </p:cNvPr>
          <p:cNvSpPr txBox="1">
            <a:spLocks noGrp="1"/>
          </p:cNvSpPr>
          <p:nvPr>
            <p:ph type="ftr" sz="quarter" idx="5"/>
          </p:nvPr>
        </p:nvSpPr>
        <p:spPr>
          <a:xfrm>
            <a:off x="2965100" y="6306291"/>
            <a:ext cx="3214370" cy="254000"/>
          </a:xfrm>
          <a:prstGeom prst="rect">
            <a:avLst/>
          </a:prstGeom>
        </p:spPr>
        <p:txBody>
          <a:bodyPr vert="horz" wrap="square" lIns="0" tIns="0" rIns="0" bIns="0" rtlCol="0">
            <a:spAutoFit/>
          </a:bodyPr>
          <a:lstStyle>
            <a:defPPr>
              <a:defRPr kern="0"/>
            </a:defPPr>
            <a:lvl1pPr>
              <a:defRPr sz="1600" b="0" i="1">
                <a:solidFill>
                  <a:schemeClr val="bg1"/>
                </a:solidFill>
                <a:latin typeface="Garamond"/>
                <a:cs typeface="Garamond"/>
              </a:defRPr>
            </a:lvl1pPr>
          </a:lstStyle>
          <a:p>
            <a:pPr marL="12700">
              <a:lnSpc>
                <a:spcPts val="1795"/>
              </a:lnSpc>
            </a:pPr>
            <a:r>
              <a:rPr lang="en-US" dirty="0"/>
              <a:t>Medically</a:t>
            </a:r>
            <a:r>
              <a:rPr lang="en-US" spc="-35" dirty="0"/>
              <a:t> </a:t>
            </a:r>
            <a:r>
              <a:rPr lang="en-US" dirty="0"/>
              <a:t>Ready</a:t>
            </a:r>
            <a:r>
              <a:rPr lang="en-US" spc="-30" dirty="0"/>
              <a:t> </a:t>
            </a:r>
            <a:r>
              <a:rPr lang="en-US" spc="-10" dirty="0"/>
              <a:t>Force…</a:t>
            </a:r>
            <a:r>
              <a:rPr lang="en-US" spc="-45" dirty="0"/>
              <a:t> </a:t>
            </a:r>
            <a:r>
              <a:rPr lang="en-US" dirty="0"/>
              <a:t>Ready</a:t>
            </a:r>
            <a:r>
              <a:rPr lang="en-US" spc="-45" dirty="0"/>
              <a:t> </a:t>
            </a:r>
            <a:r>
              <a:rPr lang="en-US" dirty="0"/>
              <a:t>Medical</a:t>
            </a:r>
            <a:r>
              <a:rPr lang="en-US" spc="-30" dirty="0"/>
              <a:t> </a:t>
            </a:r>
            <a:r>
              <a:rPr lang="en-US" spc="-20" dirty="0"/>
              <a:t>Force</a:t>
            </a:r>
            <a:endParaRPr spc="-20" dirty="0"/>
          </a:p>
        </p:txBody>
      </p:sp>
      <p:sp>
        <p:nvSpPr>
          <p:cNvPr id="5" name="Title 4">
            <a:extLst>
              <a:ext uri="{FF2B5EF4-FFF2-40B4-BE49-F238E27FC236}">
                <a16:creationId xmlns:a16="http://schemas.microsoft.com/office/drawing/2014/main" id="{C785EEBA-5731-BF11-9BF0-EE2F7BCCF5E7}"/>
              </a:ext>
            </a:extLst>
          </p:cNvPr>
          <p:cNvSpPr>
            <a:spLocks noGrp="1"/>
          </p:cNvSpPr>
          <p:nvPr>
            <p:ph type="title"/>
          </p:nvPr>
        </p:nvSpPr>
        <p:spPr/>
        <p:txBody>
          <a:bodyPr/>
          <a:lstStyle/>
          <a:p>
            <a:r>
              <a:rPr lang="en-US" dirty="0"/>
              <a:t>Department of Primary Care</a:t>
            </a:r>
          </a:p>
        </p:txBody>
      </p:sp>
      <p:sp>
        <p:nvSpPr>
          <p:cNvPr id="7" name="Content Placeholder 2">
            <a:extLst>
              <a:ext uri="{FF2B5EF4-FFF2-40B4-BE49-F238E27FC236}">
                <a16:creationId xmlns:a16="http://schemas.microsoft.com/office/drawing/2014/main" id="{33F129FB-DCD6-C901-6C27-8FB21B0948CC}"/>
              </a:ext>
            </a:extLst>
          </p:cNvPr>
          <p:cNvSpPr txBox="1">
            <a:spLocks/>
          </p:cNvSpPr>
          <p:nvPr/>
        </p:nvSpPr>
        <p:spPr>
          <a:xfrm>
            <a:off x="563157" y="1349815"/>
            <a:ext cx="8173219" cy="4730883"/>
          </a:xfrm>
          <a:prstGeom prst="rect">
            <a:avLst/>
          </a:prstGeom>
        </p:spPr>
        <p:txBody>
          <a:bodyPr anchor="ctr">
            <a:normAutofit fontScale="92500" lnSpcReduction="10000"/>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lnSpc>
                <a:spcPct val="90000"/>
              </a:lnSpc>
              <a:buFont typeface="Wingdings" panose="05000000000000000000" pitchFamily="2" charset="2"/>
              <a:buChar char="§"/>
            </a:pPr>
            <a:r>
              <a:rPr lang="en-US" sz="2400" dirty="0">
                <a:latin typeface=" Arial"/>
              </a:rPr>
              <a:t>Mandatory Training Time Update</a:t>
            </a:r>
          </a:p>
          <a:p>
            <a:pPr>
              <a:lnSpc>
                <a:spcPct val="90000"/>
              </a:lnSpc>
            </a:pPr>
            <a:endParaRPr lang="en-US" sz="2400" dirty="0">
              <a:latin typeface=" Arial"/>
            </a:endParaRPr>
          </a:p>
          <a:p>
            <a:pPr marL="285750" indent="-285750">
              <a:lnSpc>
                <a:spcPct val="90000"/>
              </a:lnSpc>
              <a:buFont typeface="Wingdings" panose="05000000000000000000" pitchFamily="2" charset="2"/>
              <a:buChar char="§"/>
            </a:pPr>
            <a:r>
              <a:rPr lang="en-US" sz="2400" dirty="0">
                <a:latin typeface=" Arial"/>
              </a:rPr>
              <a:t>Clinical Support Standardized Protocols, VIPRR &amp; Ambient Listening</a:t>
            </a:r>
          </a:p>
          <a:p>
            <a:pPr marL="285750" indent="-285750">
              <a:lnSpc>
                <a:spcPct val="90000"/>
              </a:lnSpc>
              <a:buFont typeface="Wingdings" panose="05000000000000000000" pitchFamily="2" charset="2"/>
              <a:buChar char="§"/>
            </a:pPr>
            <a:endParaRPr lang="en-US" sz="2400" dirty="0">
              <a:latin typeface=" Arial"/>
            </a:endParaRPr>
          </a:p>
          <a:p>
            <a:pPr marL="285750" indent="-285750">
              <a:lnSpc>
                <a:spcPct val="90000"/>
              </a:lnSpc>
              <a:buFont typeface="Wingdings" panose="05000000000000000000" pitchFamily="2" charset="2"/>
              <a:buChar char="§"/>
            </a:pPr>
            <a:r>
              <a:rPr lang="en-US" sz="2400" dirty="0">
                <a:latin typeface=" Arial"/>
              </a:rPr>
              <a:t>Mental Health Consultant capabilities</a:t>
            </a:r>
            <a:r>
              <a:rPr lang="en-US" dirty="0">
                <a:highlight>
                  <a:srgbClr val="FFFF00"/>
                </a:highlight>
                <a:latin typeface=" Arial"/>
              </a:rPr>
              <a:t>(**new info)</a:t>
            </a:r>
          </a:p>
          <a:p>
            <a:pPr marL="285750" indent="-285750">
              <a:lnSpc>
                <a:spcPct val="90000"/>
              </a:lnSpc>
              <a:buFont typeface="Wingdings" panose="05000000000000000000" pitchFamily="2" charset="2"/>
              <a:buChar char="§"/>
            </a:pPr>
            <a:endParaRPr lang="en-US" dirty="0">
              <a:highlight>
                <a:srgbClr val="FFFF00"/>
              </a:highlight>
              <a:latin typeface=" Arial"/>
            </a:endParaRPr>
          </a:p>
          <a:p>
            <a:pPr marL="285750" indent="-285750">
              <a:lnSpc>
                <a:spcPct val="90000"/>
              </a:lnSpc>
              <a:buFont typeface="Wingdings" panose="05000000000000000000" pitchFamily="2" charset="2"/>
              <a:buChar char="§"/>
            </a:pPr>
            <a:r>
              <a:rPr lang="en-US" sz="2600" dirty="0">
                <a:latin typeface=" Arial"/>
              </a:rPr>
              <a:t>School/Sports Physical Feedback</a:t>
            </a:r>
            <a:r>
              <a:rPr lang="en-US" dirty="0">
                <a:highlight>
                  <a:srgbClr val="FFFF00"/>
                </a:highlight>
                <a:latin typeface=" Arial"/>
              </a:rPr>
              <a:t>(**new info)</a:t>
            </a:r>
          </a:p>
          <a:p>
            <a:pPr marL="285750" indent="-285750">
              <a:lnSpc>
                <a:spcPct val="90000"/>
              </a:lnSpc>
              <a:buFont typeface="Wingdings" panose="05000000000000000000" pitchFamily="2" charset="2"/>
              <a:buChar char="§"/>
            </a:pPr>
            <a:endParaRPr lang="en-US" dirty="0">
              <a:highlight>
                <a:srgbClr val="FFFF00"/>
              </a:highlight>
              <a:latin typeface=" Arial"/>
            </a:endParaRPr>
          </a:p>
          <a:p>
            <a:pPr marL="285750" indent="-285750">
              <a:lnSpc>
                <a:spcPct val="90000"/>
              </a:lnSpc>
              <a:buFont typeface="Wingdings" panose="05000000000000000000" pitchFamily="2" charset="2"/>
              <a:buChar char="§"/>
            </a:pPr>
            <a:r>
              <a:rPr lang="en-US" sz="2600" dirty="0">
                <a:latin typeface=" Arial"/>
              </a:rPr>
              <a:t>PHA appointment Guidance</a:t>
            </a:r>
            <a:r>
              <a:rPr lang="en-US" dirty="0">
                <a:highlight>
                  <a:srgbClr val="FFFF00"/>
                </a:highlight>
                <a:latin typeface=" Arial"/>
              </a:rPr>
              <a:t>(**new info)</a:t>
            </a:r>
          </a:p>
          <a:p>
            <a:pPr marL="285750" indent="-285750">
              <a:lnSpc>
                <a:spcPct val="90000"/>
              </a:lnSpc>
              <a:buFont typeface="Wingdings" panose="05000000000000000000" pitchFamily="2" charset="2"/>
              <a:buChar char="§"/>
            </a:pPr>
            <a:endParaRPr lang="en-US" dirty="0">
              <a:highlight>
                <a:srgbClr val="FFFF00"/>
              </a:highlight>
              <a:latin typeface=" Arial"/>
            </a:endParaRPr>
          </a:p>
          <a:p>
            <a:pPr marL="285750" indent="-285750">
              <a:lnSpc>
                <a:spcPct val="90000"/>
              </a:lnSpc>
              <a:buFont typeface="Wingdings" panose="05000000000000000000" pitchFamily="2" charset="2"/>
              <a:buChar char="§"/>
            </a:pPr>
            <a:r>
              <a:rPr lang="en-US" sz="2600" dirty="0">
                <a:latin typeface=" Arial"/>
              </a:rPr>
              <a:t>Acute Visit Guidance </a:t>
            </a:r>
            <a:r>
              <a:rPr lang="en-US" dirty="0">
                <a:highlight>
                  <a:srgbClr val="FFFF00"/>
                </a:highlight>
                <a:latin typeface=" Arial"/>
              </a:rPr>
              <a:t>(**new info)</a:t>
            </a:r>
            <a:endParaRPr lang="en-US" dirty="0">
              <a:latin typeface=" Arial"/>
            </a:endParaRPr>
          </a:p>
          <a:p>
            <a:pPr marL="285750" indent="-285750">
              <a:lnSpc>
                <a:spcPct val="90000"/>
              </a:lnSpc>
              <a:buFont typeface="Wingdings" panose="05000000000000000000" pitchFamily="2" charset="2"/>
              <a:buChar char="§"/>
            </a:pPr>
            <a:endParaRPr lang="en-US" dirty="0">
              <a:highlight>
                <a:srgbClr val="FFFF00"/>
              </a:highlight>
              <a:latin typeface=" Arial"/>
            </a:endParaRPr>
          </a:p>
          <a:p>
            <a:pPr marL="285750" indent="-285750">
              <a:lnSpc>
                <a:spcPct val="90000"/>
              </a:lnSpc>
              <a:buFont typeface="Wingdings" panose="05000000000000000000" pitchFamily="2" charset="2"/>
              <a:buChar char="§"/>
            </a:pPr>
            <a:r>
              <a:rPr lang="en-US" sz="2600" dirty="0">
                <a:latin typeface=" Arial"/>
              </a:rPr>
              <a:t>Appointment Challenges: No Show Appointments </a:t>
            </a:r>
            <a:r>
              <a:rPr lang="en-US" dirty="0">
                <a:highlight>
                  <a:srgbClr val="FFFF00"/>
                </a:highlight>
                <a:latin typeface=" Arial"/>
              </a:rPr>
              <a:t>(**new info)</a:t>
            </a:r>
          </a:p>
          <a:p>
            <a:pPr>
              <a:lnSpc>
                <a:spcPct val="90000"/>
              </a:lnSpc>
            </a:pPr>
            <a:endParaRPr lang="en-US" sz="2400" dirty="0">
              <a:latin typeface=" Arial"/>
            </a:endParaRPr>
          </a:p>
          <a:p>
            <a:pPr marL="285750" indent="-285750">
              <a:lnSpc>
                <a:spcPct val="90000"/>
              </a:lnSpc>
              <a:buFont typeface="Wingdings" panose="05000000000000000000" pitchFamily="2" charset="2"/>
              <a:buChar char="§"/>
            </a:pPr>
            <a:r>
              <a:rPr lang="en-US" sz="2400" dirty="0">
                <a:latin typeface=" Arial"/>
              </a:rPr>
              <a:t>MHS Genesis Portal Capabilities &amp; how to navigate challenges</a:t>
            </a:r>
          </a:p>
          <a:p>
            <a:pPr>
              <a:lnSpc>
                <a:spcPct val="90000"/>
              </a:lnSpc>
            </a:pPr>
            <a:endParaRPr lang="en-US" sz="2400" dirty="0">
              <a:latin typeface=" Arial"/>
            </a:endParaRPr>
          </a:p>
          <a:p>
            <a:pPr>
              <a:lnSpc>
                <a:spcPct val="90000"/>
              </a:lnSpc>
            </a:pPr>
            <a:endParaRPr lang="en-US" sz="1500" dirty="0"/>
          </a:p>
        </p:txBody>
      </p:sp>
    </p:spTree>
    <p:extLst>
      <p:ext uri="{BB962C8B-B14F-4D97-AF65-F5344CB8AC3E}">
        <p14:creationId xmlns:p14="http://schemas.microsoft.com/office/powerpoint/2010/main" val="1458266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9DEAA77-2A10-74D3-1313-E6213CB913CD}"/>
              </a:ext>
            </a:extLst>
          </p:cNvPr>
          <p:cNvSpPr/>
          <p:nvPr/>
        </p:nvSpPr>
        <p:spPr>
          <a:xfrm>
            <a:off x="0" y="0"/>
            <a:ext cx="9144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A8C6119A-9493-684D-3C73-14F7AE16E2C7}"/>
              </a:ext>
            </a:extLst>
          </p:cNvPr>
          <p:cNvSpPr/>
          <p:nvPr/>
        </p:nvSpPr>
        <p:spPr>
          <a:xfrm>
            <a:off x="107972" y="272888"/>
            <a:ext cx="8786120" cy="64485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4D5B378-EBE4-8C41-A5B5-32886B1252C6}"/>
              </a:ext>
            </a:extLst>
          </p:cNvPr>
          <p:cNvSpPr txBox="1"/>
          <p:nvPr/>
        </p:nvSpPr>
        <p:spPr>
          <a:xfrm>
            <a:off x="494228" y="2979430"/>
            <a:ext cx="1554480" cy="356616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dirty="0"/>
          </a:p>
        </p:txBody>
      </p:sp>
      <p:sp>
        <p:nvSpPr>
          <p:cNvPr id="22" name="Title 21">
            <a:extLst>
              <a:ext uri="{FF2B5EF4-FFF2-40B4-BE49-F238E27FC236}">
                <a16:creationId xmlns:a16="http://schemas.microsoft.com/office/drawing/2014/main" id="{CBCA8D9B-86A6-46D0-8939-576472F48528}"/>
              </a:ext>
            </a:extLst>
          </p:cNvPr>
          <p:cNvSpPr>
            <a:spLocks noGrp="1"/>
          </p:cNvSpPr>
          <p:nvPr>
            <p:ph type="title"/>
          </p:nvPr>
        </p:nvSpPr>
        <p:spPr>
          <a:xfrm>
            <a:off x="478172" y="194784"/>
            <a:ext cx="8179267" cy="769493"/>
          </a:xfrm>
        </p:spPr>
        <p:style>
          <a:lnRef idx="0">
            <a:schemeClr val="accent1"/>
          </a:lnRef>
          <a:fillRef idx="3">
            <a:schemeClr val="accent1"/>
          </a:fillRef>
          <a:effectRef idx="3">
            <a:schemeClr val="accent1"/>
          </a:effectRef>
          <a:fontRef idx="minor">
            <a:schemeClr val="lt1"/>
          </a:fontRef>
        </p:style>
        <p:txBody>
          <a:bodyPr>
            <a:normAutofit/>
          </a:bodyPr>
          <a:lstStyle/>
          <a:p>
            <a:pPr algn="ctr"/>
            <a:r>
              <a:rPr lang="en-US" dirty="0"/>
              <a:t>William </a:t>
            </a:r>
            <a:r>
              <a:rPr lang="en-US" dirty="0">
                <a:latin typeface=" Arial"/>
              </a:rPr>
              <a:t>Beaumont</a:t>
            </a:r>
            <a:r>
              <a:rPr lang="en-US" dirty="0"/>
              <a:t> Army Medical Center</a:t>
            </a:r>
          </a:p>
        </p:txBody>
      </p:sp>
      <p:sp>
        <p:nvSpPr>
          <p:cNvPr id="38" name="TextBox 37">
            <a:extLst>
              <a:ext uri="{FF2B5EF4-FFF2-40B4-BE49-F238E27FC236}">
                <a16:creationId xmlns:a16="http://schemas.microsoft.com/office/drawing/2014/main" id="{2EF5856E-E628-8334-2409-4331414EE761}"/>
              </a:ext>
            </a:extLst>
          </p:cNvPr>
          <p:cNvSpPr txBox="1"/>
          <p:nvPr/>
        </p:nvSpPr>
        <p:spPr>
          <a:xfrm>
            <a:off x="2470799" y="2967814"/>
            <a:ext cx="1554480" cy="356616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dirty="0"/>
          </a:p>
        </p:txBody>
      </p:sp>
      <p:sp>
        <p:nvSpPr>
          <p:cNvPr id="40" name="TextBox 39">
            <a:extLst>
              <a:ext uri="{FF2B5EF4-FFF2-40B4-BE49-F238E27FC236}">
                <a16:creationId xmlns:a16="http://schemas.microsoft.com/office/drawing/2014/main" id="{17C5C328-0CE5-C71D-C1C8-24808AED07ED}"/>
              </a:ext>
            </a:extLst>
          </p:cNvPr>
          <p:cNvSpPr txBox="1"/>
          <p:nvPr/>
        </p:nvSpPr>
        <p:spPr>
          <a:xfrm>
            <a:off x="6750570" y="2960539"/>
            <a:ext cx="1554480" cy="356616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dirty="0"/>
          </a:p>
        </p:txBody>
      </p:sp>
      <p:sp>
        <p:nvSpPr>
          <p:cNvPr id="5" name="Slide Number Placeholder 4">
            <a:extLst>
              <a:ext uri="{FF2B5EF4-FFF2-40B4-BE49-F238E27FC236}">
                <a16:creationId xmlns:a16="http://schemas.microsoft.com/office/drawing/2014/main" id="{E673DB5F-1A43-441F-953F-DA8BBE7299D4}"/>
              </a:ext>
            </a:extLst>
          </p:cNvPr>
          <p:cNvSpPr>
            <a:spLocks noGrp="1"/>
          </p:cNvSpPr>
          <p:nvPr>
            <p:ph type="sldNum" sz="quarter" idx="12"/>
          </p:nvPr>
        </p:nvSpPr>
        <p:spPr/>
        <p:txBody>
          <a:bodyPr/>
          <a:lstStyle/>
          <a:p>
            <a:pPr lvl="0"/>
            <a:fld id="{06B786C7-B8F9-4072-AAAA-17258464D730}" type="slidenum">
              <a:rPr lang="en-US" noProof="0" smtClean="0"/>
              <a:pPr lvl="0"/>
              <a:t>13</a:t>
            </a:fld>
            <a:endParaRPr lang="en-US" noProof="0" dirty="0"/>
          </a:p>
        </p:txBody>
      </p:sp>
      <p:sp>
        <p:nvSpPr>
          <p:cNvPr id="18" name="Text Placeholder 2">
            <a:extLst>
              <a:ext uri="{FF2B5EF4-FFF2-40B4-BE49-F238E27FC236}">
                <a16:creationId xmlns:a16="http://schemas.microsoft.com/office/drawing/2014/main" id="{05EB4681-6501-CB8C-D206-DE28B6DE334D}"/>
              </a:ext>
            </a:extLst>
          </p:cNvPr>
          <p:cNvSpPr txBox="1">
            <a:spLocks/>
          </p:cNvSpPr>
          <p:nvPr/>
        </p:nvSpPr>
        <p:spPr>
          <a:xfrm>
            <a:off x="4655032" y="3558647"/>
            <a:ext cx="1463040" cy="2916110"/>
          </a:xfrm>
          <a:prstGeom prst="rect">
            <a:avLst/>
          </a:prstGeom>
        </p:spPr>
        <p:txBody>
          <a:bodyPr vert="horz" lIns="0" tIns="45720" rIns="0" bIns="45720" rtlCol="0">
            <a:normAutofit/>
          </a:bodyPr>
          <a:lstStyle>
            <a:lvl1pPr marL="0" indent="0" algn="l" defTabSz="754380" rtl="0" eaLnBrk="1" latinLnBrk="0" hangingPunct="1">
              <a:lnSpc>
                <a:spcPct val="150000"/>
              </a:lnSpc>
              <a:spcBef>
                <a:spcPts val="1100"/>
              </a:spcBef>
              <a:buClr>
                <a:schemeClr val="accent1"/>
              </a:buClr>
              <a:buSzPct val="80000"/>
              <a:buFont typeface="Corbel" pitchFamily="34" charset="0"/>
              <a:buNone/>
              <a:defRPr lang="en-US" sz="1100" b="0" kern="1200" spc="0" baseline="0" dirty="0">
                <a:solidFill>
                  <a:schemeClr val="accent1"/>
                </a:solidFill>
                <a:latin typeface="+mn-lt"/>
                <a:ea typeface="+mn-ea"/>
                <a:cs typeface="+mn-cs"/>
              </a:defRPr>
            </a:lvl1pPr>
            <a:lvl2pPr marL="377190"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980" kern="1200">
                <a:solidFill>
                  <a:schemeClr val="accent1"/>
                </a:solidFill>
                <a:latin typeface="+mn-lt"/>
                <a:ea typeface="+mn-ea"/>
                <a:cs typeface="+mn-cs"/>
              </a:defRPr>
            </a:lvl2pPr>
            <a:lvl3pPr marL="603504"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760" kern="1200">
                <a:solidFill>
                  <a:schemeClr val="accent1"/>
                </a:solidFill>
                <a:latin typeface="+mn-lt"/>
                <a:ea typeface="+mn-ea"/>
                <a:cs typeface="+mn-cs"/>
              </a:defRPr>
            </a:lvl3pPr>
            <a:lvl4pPr marL="829818"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4pPr>
            <a:lvl5pPr marL="1012132"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5pPr>
            <a:lvl6pPr marL="121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6pPr>
            <a:lvl7pPr marL="143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7pPr>
            <a:lvl8pPr marL="165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8pPr>
            <a:lvl9pPr marL="187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9pPr>
          </a:lstStyle>
          <a:p>
            <a:endParaRPr lang="en-US" dirty="0">
              <a:solidFill>
                <a:schemeClr val="tx1"/>
              </a:solidFill>
            </a:endParaRPr>
          </a:p>
          <a:p>
            <a:endParaRPr lang="en-US" dirty="0">
              <a:solidFill>
                <a:schemeClr val="tx1"/>
              </a:solidFill>
            </a:endParaRPr>
          </a:p>
        </p:txBody>
      </p:sp>
      <p:sp>
        <p:nvSpPr>
          <p:cNvPr id="19" name="Text Placeholder 2">
            <a:extLst>
              <a:ext uri="{FF2B5EF4-FFF2-40B4-BE49-F238E27FC236}">
                <a16:creationId xmlns:a16="http://schemas.microsoft.com/office/drawing/2014/main" id="{8D5003C0-6C63-9243-4074-E17F0D1B4B71}"/>
              </a:ext>
            </a:extLst>
          </p:cNvPr>
          <p:cNvSpPr txBox="1">
            <a:spLocks/>
          </p:cNvSpPr>
          <p:nvPr/>
        </p:nvSpPr>
        <p:spPr>
          <a:xfrm>
            <a:off x="557681" y="3518382"/>
            <a:ext cx="1482228" cy="2916110"/>
          </a:xfrm>
          <a:prstGeom prst="rect">
            <a:avLst/>
          </a:prstGeom>
        </p:spPr>
        <p:txBody>
          <a:bodyPr vert="horz" lIns="0" tIns="45720" rIns="0" bIns="45720" rtlCol="0">
            <a:normAutofit lnSpcReduction="10000"/>
          </a:bodyPr>
          <a:lstStyle>
            <a:lvl1pPr marL="0" indent="0" algn="l" defTabSz="754380" rtl="0" eaLnBrk="1" latinLnBrk="0" hangingPunct="1">
              <a:lnSpc>
                <a:spcPct val="150000"/>
              </a:lnSpc>
              <a:spcBef>
                <a:spcPts val="1100"/>
              </a:spcBef>
              <a:buClr>
                <a:schemeClr val="accent1"/>
              </a:buClr>
              <a:buSzPct val="80000"/>
              <a:buFont typeface="Corbel" pitchFamily="34" charset="0"/>
              <a:buNone/>
              <a:defRPr lang="en-US" sz="1100" b="0" kern="1200" spc="0" baseline="0" dirty="0">
                <a:solidFill>
                  <a:schemeClr val="accent1"/>
                </a:solidFill>
                <a:latin typeface="+mn-lt"/>
                <a:ea typeface="+mn-ea"/>
                <a:cs typeface="+mn-cs"/>
              </a:defRPr>
            </a:lvl1pPr>
            <a:lvl2pPr marL="377190"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980" kern="1200">
                <a:solidFill>
                  <a:schemeClr val="accent1"/>
                </a:solidFill>
                <a:latin typeface="+mn-lt"/>
                <a:ea typeface="+mn-ea"/>
                <a:cs typeface="+mn-cs"/>
              </a:defRPr>
            </a:lvl2pPr>
            <a:lvl3pPr marL="603504"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760" kern="1200">
                <a:solidFill>
                  <a:schemeClr val="accent1"/>
                </a:solidFill>
                <a:latin typeface="+mn-lt"/>
                <a:ea typeface="+mn-ea"/>
                <a:cs typeface="+mn-cs"/>
              </a:defRPr>
            </a:lvl3pPr>
            <a:lvl4pPr marL="829818"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4pPr>
            <a:lvl5pPr marL="1012132"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5pPr>
            <a:lvl6pPr marL="121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6pPr>
            <a:lvl7pPr marL="143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7pPr>
            <a:lvl8pPr marL="165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8pPr>
            <a:lvl9pPr marL="187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9pPr>
          </a:lstStyle>
          <a:p>
            <a:pPr algn="ctr">
              <a:lnSpc>
                <a:spcPct val="110000"/>
              </a:lnSpc>
              <a:spcBef>
                <a:spcPts val="0"/>
              </a:spcBef>
            </a:pPr>
            <a:r>
              <a:rPr lang="en-US" b="1" u="sng" dirty="0">
                <a:solidFill>
                  <a:schemeClr val="tx1"/>
                </a:solidFill>
              </a:rPr>
              <a:t>Address: </a:t>
            </a:r>
          </a:p>
          <a:p>
            <a:pPr algn="ctr">
              <a:lnSpc>
                <a:spcPct val="110000"/>
              </a:lnSpc>
              <a:spcBef>
                <a:spcPts val="0"/>
              </a:spcBef>
            </a:pPr>
            <a:r>
              <a:rPr lang="en-US" dirty="0">
                <a:solidFill>
                  <a:schemeClr val="tx1"/>
                </a:solidFill>
              </a:rPr>
              <a:t>11335 SSG Sims Rd</a:t>
            </a:r>
          </a:p>
          <a:p>
            <a:pPr algn="ctr">
              <a:lnSpc>
                <a:spcPct val="110000"/>
              </a:lnSpc>
              <a:spcBef>
                <a:spcPts val="0"/>
              </a:spcBef>
            </a:pPr>
            <a:r>
              <a:rPr lang="en-US" dirty="0">
                <a:solidFill>
                  <a:schemeClr val="tx1"/>
                </a:solidFill>
              </a:rPr>
              <a:t>Fort Bliss, TX 79918</a:t>
            </a:r>
          </a:p>
          <a:p>
            <a:pPr algn="ctr">
              <a:lnSpc>
                <a:spcPct val="110000"/>
              </a:lnSpc>
              <a:spcBef>
                <a:spcPts val="0"/>
              </a:spcBef>
            </a:pPr>
            <a:endParaRPr lang="en-US" dirty="0">
              <a:solidFill>
                <a:schemeClr val="tx1"/>
              </a:solidFill>
            </a:endParaRPr>
          </a:p>
          <a:p>
            <a:pPr algn="ctr">
              <a:lnSpc>
                <a:spcPct val="100000"/>
              </a:lnSpc>
              <a:spcBef>
                <a:spcPts val="0"/>
              </a:spcBef>
            </a:pPr>
            <a:r>
              <a:rPr lang="en-US" b="1" u="sng" dirty="0">
                <a:solidFill>
                  <a:schemeClr val="tx1"/>
                </a:solidFill>
              </a:rPr>
              <a:t>Phone:  </a:t>
            </a:r>
          </a:p>
          <a:p>
            <a:pPr>
              <a:lnSpc>
                <a:spcPct val="100000"/>
              </a:lnSpc>
              <a:spcBef>
                <a:spcPts val="0"/>
              </a:spcBef>
            </a:pPr>
            <a:r>
              <a:rPr lang="en-US" b="1" dirty="0">
                <a:solidFill>
                  <a:schemeClr val="tx1"/>
                </a:solidFill>
              </a:rPr>
              <a:t>Soldier: </a:t>
            </a:r>
            <a:r>
              <a:rPr lang="en-US" dirty="0">
                <a:solidFill>
                  <a:schemeClr val="tx1"/>
                </a:solidFill>
              </a:rPr>
              <a:t>915-742-2868 </a:t>
            </a:r>
          </a:p>
          <a:p>
            <a:pPr>
              <a:lnSpc>
                <a:spcPct val="100000"/>
              </a:lnSpc>
              <a:spcBef>
                <a:spcPts val="0"/>
              </a:spcBef>
            </a:pPr>
            <a:r>
              <a:rPr lang="en-US" b="1" dirty="0">
                <a:solidFill>
                  <a:schemeClr val="tx1"/>
                </a:solidFill>
              </a:rPr>
              <a:t>Family: </a:t>
            </a:r>
            <a:r>
              <a:rPr lang="en-US" dirty="0">
                <a:solidFill>
                  <a:schemeClr val="tx1"/>
                </a:solidFill>
              </a:rPr>
              <a:t>915-742-1107</a:t>
            </a:r>
          </a:p>
          <a:p>
            <a:pPr>
              <a:lnSpc>
                <a:spcPct val="100000"/>
              </a:lnSpc>
              <a:spcBef>
                <a:spcPts val="0"/>
              </a:spcBef>
            </a:pPr>
            <a:r>
              <a:rPr lang="en-US" sz="1000" b="1" dirty="0">
                <a:solidFill>
                  <a:schemeClr val="tx1"/>
                </a:solidFill>
              </a:rPr>
              <a:t>Pediatrics</a:t>
            </a:r>
            <a:r>
              <a:rPr lang="en-US" b="1" dirty="0">
                <a:solidFill>
                  <a:schemeClr val="tx1"/>
                </a:solidFill>
              </a:rPr>
              <a:t>: </a:t>
            </a:r>
            <a:r>
              <a:rPr lang="en-US" sz="1000" dirty="0">
                <a:solidFill>
                  <a:schemeClr val="tx1"/>
                </a:solidFill>
              </a:rPr>
              <a:t>915-742-1437</a:t>
            </a:r>
          </a:p>
          <a:p>
            <a:pPr algn="ctr">
              <a:lnSpc>
                <a:spcPct val="100000"/>
              </a:lnSpc>
              <a:spcBef>
                <a:spcPts val="0"/>
              </a:spcBef>
            </a:pPr>
            <a:endParaRPr lang="en-US" sz="1300" dirty="0">
              <a:solidFill>
                <a:schemeClr val="tx1"/>
              </a:solidFill>
            </a:endParaRPr>
          </a:p>
          <a:p>
            <a:pPr algn="ctr">
              <a:lnSpc>
                <a:spcPct val="110000"/>
              </a:lnSpc>
              <a:spcBef>
                <a:spcPts val="0"/>
              </a:spcBef>
            </a:pPr>
            <a:r>
              <a:rPr lang="en-US" b="1" u="sng" dirty="0">
                <a:solidFill>
                  <a:schemeClr val="tx1"/>
                </a:solidFill>
              </a:rPr>
              <a:t>Services Available: </a:t>
            </a:r>
          </a:p>
          <a:p>
            <a:pPr algn="ctr">
              <a:lnSpc>
                <a:spcPct val="110000"/>
              </a:lnSpc>
              <a:spcBef>
                <a:spcPts val="0"/>
              </a:spcBef>
            </a:pPr>
            <a:r>
              <a:rPr lang="en-US" dirty="0">
                <a:solidFill>
                  <a:schemeClr val="tx1"/>
                </a:solidFill>
              </a:rPr>
              <a:t>Lab</a:t>
            </a:r>
          </a:p>
          <a:p>
            <a:pPr algn="ctr">
              <a:lnSpc>
                <a:spcPct val="110000"/>
              </a:lnSpc>
              <a:spcBef>
                <a:spcPts val="0"/>
              </a:spcBef>
            </a:pPr>
            <a:r>
              <a:rPr lang="en-US" dirty="0">
                <a:solidFill>
                  <a:schemeClr val="tx1"/>
                </a:solidFill>
              </a:rPr>
              <a:t>Radiology</a:t>
            </a:r>
          </a:p>
          <a:p>
            <a:pPr algn="ctr">
              <a:lnSpc>
                <a:spcPct val="110000"/>
              </a:lnSpc>
              <a:spcBef>
                <a:spcPts val="0"/>
              </a:spcBef>
            </a:pPr>
            <a:r>
              <a:rPr lang="en-US" dirty="0">
                <a:solidFill>
                  <a:schemeClr val="tx1"/>
                </a:solidFill>
              </a:rPr>
              <a:t>Immunizations</a:t>
            </a:r>
          </a:p>
          <a:p>
            <a:pPr algn="ctr">
              <a:lnSpc>
                <a:spcPct val="110000"/>
              </a:lnSpc>
              <a:spcBef>
                <a:spcPts val="0"/>
              </a:spcBef>
            </a:pPr>
            <a:r>
              <a:rPr lang="en-US" dirty="0">
                <a:solidFill>
                  <a:schemeClr val="tx1"/>
                </a:solidFill>
              </a:rPr>
              <a:t>Physical Therapy</a:t>
            </a:r>
          </a:p>
          <a:p>
            <a:pPr algn="ctr">
              <a:lnSpc>
                <a:spcPct val="110000"/>
              </a:lnSpc>
              <a:spcBef>
                <a:spcPts val="0"/>
              </a:spcBef>
            </a:pPr>
            <a:r>
              <a:rPr lang="en-US" dirty="0">
                <a:solidFill>
                  <a:schemeClr val="tx1"/>
                </a:solidFill>
              </a:rPr>
              <a:t>Pharmacy</a:t>
            </a:r>
          </a:p>
          <a:p>
            <a:pPr algn="ctr">
              <a:lnSpc>
                <a:spcPct val="110000"/>
              </a:lnSpc>
              <a:spcBef>
                <a:spcPts val="0"/>
              </a:spcBef>
            </a:pPr>
            <a:r>
              <a:rPr lang="en-US" dirty="0">
                <a:solidFill>
                  <a:schemeClr val="tx1"/>
                </a:solidFill>
              </a:rPr>
              <a:t>Audiology</a:t>
            </a:r>
          </a:p>
          <a:p>
            <a:pPr algn="ctr">
              <a:lnSpc>
                <a:spcPct val="110000"/>
              </a:lnSpc>
              <a:spcBef>
                <a:spcPts val="0"/>
              </a:spcBef>
            </a:pPr>
            <a:r>
              <a:rPr lang="en-US" dirty="0">
                <a:solidFill>
                  <a:schemeClr val="tx1"/>
                </a:solidFill>
              </a:rPr>
              <a:t>Optometry</a:t>
            </a:r>
          </a:p>
          <a:p>
            <a:endParaRPr lang="en-US" dirty="0">
              <a:solidFill>
                <a:schemeClr val="tx1"/>
              </a:solidFill>
            </a:endParaRPr>
          </a:p>
        </p:txBody>
      </p:sp>
      <p:sp>
        <p:nvSpPr>
          <p:cNvPr id="20" name="Text Placeholder 2">
            <a:extLst>
              <a:ext uri="{FF2B5EF4-FFF2-40B4-BE49-F238E27FC236}">
                <a16:creationId xmlns:a16="http://schemas.microsoft.com/office/drawing/2014/main" id="{B67329FD-065A-5314-8410-2C91DA415E79}"/>
              </a:ext>
            </a:extLst>
          </p:cNvPr>
          <p:cNvSpPr txBox="1">
            <a:spLocks/>
          </p:cNvSpPr>
          <p:nvPr/>
        </p:nvSpPr>
        <p:spPr>
          <a:xfrm>
            <a:off x="2607432" y="3518382"/>
            <a:ext cx="1368709" cy="2992132"/>
          </a:xfrm>
          <a:prstGeom prst="rect">
            <a:avLst/>
          </a:prstGeom>
        </p:spPr>
        <p:txBody>
          <a:bodyPr vert="horz" lIns="0" tIns="45720" rIns="0" bIns="45720" rtlCol="0">
            <a:normAutofit lnSpcReduction="10000"/>
          </a:bodyPr>
          <a:lstStyle>
            <a:lvl1pPr marL="0" indent="0" algn="l" defTabSz="754380" rtl="0" eaLnBrk="1" latinLnBrk="0" hangingPunct="1">
              <a:lnSpc>
                <a:spcPct val="150000"/>
              </a:lnSpc>
              <a:spcBef>
                <a:spcPts val="1100"/>
              </a:spcBef>
              <a:buClr>
                <a:schemeClr val="accent1"/>
              </a:buClr>
              <a:buSzPct val="80000"/>
              <a:buFont typeface="Corbel" pitchFamily="34" charset="0"/>
              <a:buNone/>
              <a:defRPr lang="en-US" sz="1100" b="0" kern="1200" spc="0" baseline="0" dirty="0">
                <a:solidFill>
                  <a:schemeClr val="accent1"/>
                </a:solidFill>
                <a:latin typeface="+mn-lt"/>
                <a:ea typeface="+mn-ea"/>
                <a:cs typeface="+mn-cs"/>
              </a:defRPr>
            </a:lvl1pPr>
            <a:lvl2pPr marL="377190"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980" kern="1200">
                <a:solidFill>
                  <a:schemeClr val="accent1"/>
                </a:solidFill>
                <a:latin typeface="+mn-lt"/>
                <a:ea typeface="+mn-ea"/>
                <a:cs typeface="+mn-cs"/>
              </a:defRPr>
            </a:lvl2pPr>
            <a:lvl3pPr marL="603504"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760" kern="1200">
                <a:solidFill>
                  <a:schemeClr val="accent1"/>
                </a:solidFill>
                <a:latin typeface="+mn-lt"/>
                <a:ea typeface="+mn-ea"/>
                <a:cs typeface="+mn-cs"/>
              </a:defRPr>
            </a:lvl3pPr>
            <a:lvl4pPr marL="829818"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4pPr>
            <a:lvl5pPr marL="1012132"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5pPr>
            <a:lvl6pPr marL="121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6pPr>
            <a:lvl7pPr marL="143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7pPr>
            <a:lvl8pPr marL="165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8pPr>
            <a:lvl9pPr marL="187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9pPr>
          </a:lstStyle>
          <a:p>
            <a:pPr algn="ctr">
              <a:lnSpc>
                <a:spcPct val="100000"/>
              </a:lnSpc>
              <a:spcBef>
                <a:spcPts val="0"/>
              </a:spcBef>
            </a:pPr>
            <a:r>
              <a:rPr lang="en-US" b="1" u="sng" dirty="0">
                <a:solidFill>
                  <a:schemeClr val="tx1"/>
                </a:solidFill>
              </a:rPr>
              <a:t>Address: </a:t>
            </a:r>
          </a:p>
          <a:p>
            <a:pPr algn="ctr">
              <a:lnSpc>
                <a:spcPct val="100000"/>
              </a:lnSpc>
              <a:spcBef>
                <a:spcPts val="0"/>
              </a:spcBef>
            </a:pPr>
            <a:r>
              <a:rPr lang="en-US" dirty="0">
                <a:solidFill>
                  <a:schemeClr val="tx1"/>
                </a:solidFill>
              </a:rPr>
              <a:t>21227 Torch St</a:t>
            </a:r>
          </a:p>
          <a:p>
            <a:pPr algn="ctr">
              <a:lnSpc>
                <a:spcPct val="100000"/>
              </a:lnSpc>
              <a:spcBef>
                <a:spcPts val="0"/>
              </a:spcBef>
            </a:pPr>
            <a:r>
              <a:rPr lang="en-US" dirty="0">
                <a:solidFill>
                  <a:schemeClr val="tx1"/>
                </a:solidFill>
              </a:rPr>
              <a:t>Fort Bliss, TX 79918</a:t>
            </a:r>
          </a:p>
          <a:p>
            <a:pPr algn="ctr">
              <a:lnSpc>
                <a:spcPct val="100000"/>
              </a:lnSpc>
              <a:spcBef>
                <a:spcPts val="0"/>
              </a:spcBef>
            </a:pPr>
            <a:endParaRPr lang="en-US" b="1" u="sng" dirty="0">
              <a:solidFill>
                <a:schemeClr val="tx1"/>
              </a:solidFill>
            </a:endParaRPr>
          </a:p>
          <a:p>
            <a:pPr algn="ctr">
              <a:lnSpc>
                <a:spcPct val="100000"/>
              </a:lnSpc>
              <a:spcBef>
                <a:spcPts val="0"/>
              </a:spcBef>
            </a:pPr>
            <a:r>
              <a:rPr lang="en-US" b="1" u="sng" dirty="0">
                <a:solidFill>
                  <a:schemeClr val="tx1"/>
                </a:solidFill>
              </a:rPr>
              <a:t>Phone: </a:t>
            </a:r>
          </a:p>
          <a:p>
            <a:pPr algn="ctr">
              <a:lnSpc>
                <a:spcPct val="100000"/>
              </a:lnSpc>
              <a:spcBef>
                <a:spcPts val="0"/>
              </a:spcBef>
            </a:pPr>
            <a:r>
              <a:rPr lang="en-US" dirty="0">
                <a:solidFill>
                  <a:schemeClr val="tx1"/>
                </a:solidFill>
              </a:rPr>
              <a:t>915-742-4248</a:t>
            </a:r>
          </a:p>
          <a:p>
            <a:pPr algn="ctr">
              <a:lnSpc>
                <a:spcPct val="100000"/>
              </a:lnSpc>
              <a:spcBef>
                <a:spcPts val="0"/>
              </a:spcBef>
            </a:pPr>
            <a:r>
              <a:rPr lang="en-US" dirty="0">
                <a:solidFill>
                  <a:schemeClr val="tx1"/>
                </a:solidFill>
              </a:rPr>
              <a:t>915-569-4290</a:t>
            </a:r>
          </a:p>
          <a:p>
            <a:pPr algn="ctr">
              <a:lnSpc>
                <a:spcPct val="100000"/>
              </a:lnSpc>
              <a:spcBef>
                <a:spcPts val="0"/>
              </a:spcBef>
            </a:pPr>
            <a:endParaRPr lang="en-US" dirty="0">
              <a:solidFill>
                <a:schemeClr val="tx1"/>
              </a:solidFill>
            </a:endParaRPr>
          </a:p>
          <a:p>
            <a:pPr algn="ctr">
              <a:lnSpc>
                <a:spcPct val="100000"/>
              </a:lnSpc>
              <a:spcBef>
                <a:spcPts val="0"/>
              </a:spcBef>
            </a:pPr>
            <a:endParaRPr lang="en-US" sz="1000" dirty="0">
              <a:solidFill>
                <a:schemeClr val="tx1"/>
              </a:solidFill>
            </a:endParaRPr>
          </a:p>
          <a:p>
            <a:pPr algn="ctr">
              <a:lnSpc>
                <a:spcPct val="100000"/>
              </a:lnSpc>
              <a:spcBef>
                <a:spcPts val="0"/>
              </a:spcBef>
            </a:pPr>
            <a:r>
              <a:rPr lang="en-US" b="1" u="sng" dirty="0">
                <a:solidFill>
                  <a:schemeClr val="tx1"/>
                </a:solidFill>
              </a:rPr>
              <a:t>Services Available: </a:t>
            </a:r>
          </a:p>
          <a:p>
            <a:pPr algn="ctr">
              <a:lnSpc>
                <a:spcPct val="110000"/>
              </a:lnSpc>
              <a:spcBef>
                <a:spcPts val="0"/>
              </a:spcBef>
            </a:pPr>
            <a:r>
              <a:rPr lang="en-US" dirty="0">
                <a:solidFill>
                  <a:schemeClr val="tx1"/>
                </a:solidFill>
              </a:rPr>
              <a:t>Physical Therapy</a:t>
            </a:r>
          </a:p>
          <a:p>
            <a:pPr algn="ctr">
              <a:lnSpc>
                <a:spcPct val="110000"/>
              </a:lnSpc>
              <a:spcBef>
                <a:spcPts val="0"/>
              </a:spcBef>
            </a:pPr>
            <a:r>
              <a:rPr lang="en-US" dirty="0">
                <a:solidFill>
                  <a:schemeClr val="tx1"/>
                </a:solidFill>
              </a:rPr>
              <a:t>Audiology</a:t>
            </a:r>
          </a:p>
          <a:p>
            <a:pPr algn="ctr">
              <a:lnSpc>
                <a:spcPct val="110000"/>
              </a:lnSpc>
              <a:spcBef>
                <a:spcPts val="0"/>
              </a:spcBef>
            </a:pPr>
            <a:r>
              <a:rPr lang="en-US" dirty="0">
                <a:solidFill>
                  <a:schemeClr val="tx1"/>
                </a:solidFill>
              </a:rPr>
              <a:t>Radiology  </a:t>
            </a:r>
          </a:p>
          <a:p>
            <a:pPr algn="ctr">
              <a:lnSpc>
                <a:spcPct val="110000"/>
              </a:lnSpc>
              <a:spcBef>
                <a:spcPts val="0"/>
              </a:spcBef>
            </a:pPr>
            <a:r>
              <a:rPr lang="en-US" dirty="0">
                <a:solidFill>
                  <a:schemeClr val="tx1"/>
                </a:solidFill>
              </a:rPr>
              <a:t>Readiness (IMIP)</a:t>
            </a:r>
          </a:p>
          <a:p>
            <a:pPr algn="ctr">
              <a:lnSpc>
                <a:spcPct val="110000"/>
              </a:lnSpc>
              <a:spcBef>
                <a:spcPts val="0"/>
              </a:spcBef>
            </a:pPr>
            <a:r>
              <a:rPr lang="en-US" dirty="0">
                <a:solidFill>
                  <a:schemeClr val="tx1"/>
                </a:solidFill>
              </a:rPr>
              <a:t>Immunizations</a:t>
            </a:r>
          </a:p>
          <a:p>
            <a:pPr algn="ctr">
              <a:lnSpc>
                <a:spcPct val="110000"/>
              </a:lnSpc>
              <a:spcBef>
                <a:spcPts val="0"/>
              </a:spcBef>
            </a:pPr>
            <a:r>
              <a:rPr lang="en-US" dirty="0">
                <a:solidFill>
                  <a:schemeClr val="tx1"/>
                </a:solidFill>
              </a:rPr>
              <a:t>Optometry</a:t>
            </a:r>
          </a:p>
          <a:p>
            <a:pPr algn="ctr">
              <a:lnSpc>
                <a:spcPct val="110000"/>
              </a:lnSpc>
              <a:spcBef>
                <a:spcPts val="0"/>
              </a:spcBef>
            </a:pPr>
            <a:r>
              <a:rPr lang="en-US" dirty="0">
                <a:solidFill>
                  <a:schemeClr val="tx1"/>
                </a:solidFill>
              </a:rPr>
              <a:t>Pharmacy</a:t>
            </a:r>
          </a:p>
          <a:p>
            <a:pPr>
              <a:lnSpc>
                <a:spcPct val="110000"/>
              </a:lnSpc>
              <a:spcBef>
                <a:spcPts val="0"/>
              </a:spcBef>
            </a:pPr>
            <a:endParaRPr lang="en-US" dirty="0">
              <a:solidFill>
                <a:schemeClr val="tx1"/>
              </a:solidFill>
            </a:endParaRPr>
          </a:p>
          <a:p>
            <a:endParaRPr lang="en-US" dirty="0">
              <a:solidFill>
                <a:schemeClr val="tx1"/>
              </a:solidFill>
            </a:endParaRPr>
          </a:p>
        </p:txBody>
      </p:sp>
      <p:sp>
        <p:nvSpPr>
          <p:cNvPr id="26" name="Rectangle 25">
            <a:extLst>
              <a:ext uri="{FF2B5EF4-FFF2-40B4-BE49-F238E27FC236}">
                <a16:creationId xmlns:a16="http://schemas.microsoft.com/office/drawing/2014/main" id="{6F7BADBE-CB35-8215-E21E-50944EE83F8B}"/>
              </a:ext>
            </a:extLst>
          </p:cNvPr>
          <p:cNvSpPr/>
          <p:nvPr/>
        </p:nvSpPr>
        <p:spPr>
          <a:xfrm>
            <a:off x="125834" y="1463569"/>
            <a:ext cx="8871862" cy="14188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1">
            <a:extLst>
              <a:ext uri="{FF2B5EF4-FFF2-40B4-BE49-F238E27FC236}">
                <a16:creationId xmlns:a16="http://schemas.microsoft.com/office/drawing/2014/main" id="{00216588-F17B-5878-A513-314711ABFB35}"/>
              </a:ext>
            </a:extLst>
          </p:cNvPr>
          <p:cNvSpPr txBox="1">
            <a:spLocks/>
          </p:cNvSpPr>
          <p:nvPr/>
        </p:nvSpPr>
        <p:spPr>
          <a:xfrm>
            <a:off x="2525863" y="3028122"/>
            <a:ext cx="1463040" cy="548640"/>
          </a:xfrm>
          <a:prstGeom prst="rect">
            <a:avLst/>
          </a:prstGeom>
        </p:spPr>
        <p:txBody>
          <a:bodyPr vert="horz" lIns="0" tIns="45720" rIns="0" bIns="45720" rtlCol="0" anchor="ctr">
            <a:noAutofit/>
          </a:bodyPr>
          <a:lstStyle>
            <a:lvl1pPr algn="l" defTabSz="450430" rtl="0" eaLnBrk="1" latinLnBrk="0" hangingPunct="1">
              <a:lnSpc>
                <a:spcPct val="90000"/>
              </a:lnSpc>
              <a:spcBef>
                <a:spcPct val="0"/>
              </a:spcBef>
              <a:buNone/>
              <a:defRPr lang="en-US" sz="2000" b="1" i="0" kern="1200" cap="none" spc="0" baseline="0" dirty="0">
                <a:solidFill>
                  <a:schemeClr val="tx2"/>
                </a:solidFill>
                <a:latin typeface="+mj-lt"/>
                <a:ea typeface="+mn-ea"/>
                <a:cs typeface="+mn-cs"/>
              </a:defRPr>
            </a:lvl1pPr>
          </a:lstStyle>
          <a:p>
            <a:pPr algn="ctr"/>
            <a:r>
              <a:rPr lang="en-US" sz="1200" dirty="0"/>
              <a:t>East Bliss Soldier Clinic</a:t>
            </a:r>
          </a:p>
        </p:txBody>
      </p:sp>
      <p:sp>
        <p:nvSpPr>
          <p:cNvPr id="24" name="Title 1">
            <a:extLst>
              <a:ext uri="{FF2B5EF4-FFF2-40B4-BE49-F238E27FC236}">
                <a16:creationId xmlns:a16="http://schemas.microsoft.com/office/drawing/2014/main" id="{4E493EE6-6D4D-2E64-5E95-CBBB79BB6CF2}"/>
              </a:ext>
            </a:extLst>
          </p:cNvPr>
          <p:cNvSpPr txBox="1">
            <a:spLocks/>
          </p:cNvSpPr>
          <p:nvPr/>
        </p:nvSpPr>
        <p:spPr>
          <a:xfrm>
            <a:off x="494228" y="3021081"/>
            <a:ext cx="1463040" cy="548640"/>
          </a:xfrm>
          <a:prstGeom prst="rect">
            <a:avLst/>
          </a:prstGeom>
        </p:spPr>
        <p:txBody>
          <a:bodyPr vert="horz" lIns="0" tIns="45720" rIns="0" bIns="45720" rtlCol="0" anchor="ctr">
            <a:noAutofit/>
          </a:bodyPr>
          <a:lstStyle>
            <a:lvl1pPr algn="l" defTabSz="450430" rtl="0" eaLnBrk="1" latinLnBrk="0" hangingPunct="1">
              <a:lnSpc>
                <a:spcPct val="90000"/>
              </a:lnSpc>
              <a:spcBef>
                <a:spcPct val="0"/>
              </a:spcBef>
              <a:buNone/>
              <a:defRPr lang="en-US" sz="2000" b="1" i="0" kern="1200" spc="0" baseline="0" dirty="0">
                <a:solidFill>
                  <a:schemeClr val="accent1"/>
                </a:solidFill>
                <a:latin typeface="+mj-lt"/>
                <a:ea typeface="+mn-ea"/>
                <a:cs typeface="+mn-cs"/>
              </a:defRPr>
            </a:lvl1pPr>
          </a:lstStyle>
          <a:p>
            <a:pPr algn="ctr"/>
            <a:r>
              <a:rPr lang="en-US" sz="1200" dirty="0">
                <a:solidFill>
                  <a:schemeClr val="tx2"/>
                </a:solidFill>
              </a:rPr>
              <a:t>Mendoza Soldier Family Care Center</a:t>
            </a:r>
          </a:p>
        </p:txBody>
      </p:sp>
      <p:sp>
        <p:nvSpPr>
          <p:cNvPr id="25" name="TextBox 24">
            <a:extLst>
              <a:ext uri="{FF2B5EF4-FFF2-40B4-BE49-F238E27FC236}">
                <a16:creationId xmlns:a16="http://schemas.microsoft.com/office/drawing/2014/main" id="{3A8FE8FD-18DA-A10A-8E69-4EFD169B7B2A}"/>
              </a:ext>
            </a:extLst>
          </p:cNvPr>
          <p:cNvSpPr txBox="1"/>
          <p:nvPr/>
        </p:nvSpPr>
        <p:spPr>
          <a:xfrm>
            <a:off x="2182603" y="851020"/>
            <a:ext cx="4420180" cy="523220"/>
          </a:xfrm>
          <a:prstGeom prst="rect">
            <a:avLst/>
          </a:prstGeom>
          <a:gradFill>
            <a:gsLst>
              <a:gs pos="42000">
                <a:schemeClr val="accent1">
                  <a:tint val="64000"/>
                  <a:lumMod val="118000"/>
                </a:schemeClr>
              </a:gs>
              <a:gs pos="100000">
                <a:schemeClr val="accent1">
                  <a:tint val="92000"/>
                  <a:alpha val="100000"/>
                  <a:lumMod val="110000"/>
                </a:schemeClr>
              </a:gs>
            </a:gsLst>
          </a:grad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latin typeface=" Arial"/>
              </a:rPr>
              <a:t>Department</a:t>
            </a:r>
            <a:r>
              <a:rPr lang="en-US" sz="2800" dirty="0"/>
              <a:t> of Primary Care</a:t>
            </a:r>
          </a:p>
        </p:txBody>
      </p:sp>
      <p:pic>
        <p:nvPicPr>
          <p:cNvPr id="8" name="Picture 7">
            <a:extLst>
              <a:ext uri="{FF2B5EF4-FFF2-40B4-BE49-F238E27FC236}">
                <a16:creationId xmlns:a16="http://schemas.microsoft.com/office/drawing/2014/main" id="{72BE4F75-7624-0619-85C7-36BED23B02AC}"/>
              </a:ext>
            </a:extLst>
          </p:cNvPr>
          <p:cNvPicPr>
            <a:picLocks noChangeAspect="1"/>
          </p:cNvPicPr>
          <p:nvPr/>
        </p:nvPicPr>
        <p:blipFill rotWithShape="1">
          <a:blip r:embed="rId3"/>
          <a:srcRect l="12270"/>
          <a:stretch/>
        </p:blipFill>
        <p:spPr>
          <a:xfrm>
            <a:off x="357544" y="1678540"/>
            <a:ext cx="1515814" cy="988919"/>
          </a:xfrm>
          <a:prstGeom prst="rect">
            <a:avLst/>
          </a:prstGeom>
        </p:spPr>
      </p:pic>
      <p:pic>
        <p:nvPicPr>
          <p:cNvPr id="2" name="Picture 6" descr="image of east bliss clinic">
            <a:extLst>
              <a:ext uri="{FF2B5EF4-FFF2-40B4-BE49-F238E27FC236}">
                <a16:creationId xmlns:a16="http://schemas.microsoft.com/office/drawing/2014/main" id="{61BA0BB2-20A9-C8E3-E83D-29A7A67448EC}"/>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983" r="25003"/>
          <a:stretch/>
        </p:blipFill>
        <p:spPr bwMode="auto">
          <a:xfrm>
            <a:off x="2488170" y="1678539"/>
            <a:ext cx="1515814" cy="98891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AD8BE623-3A31-72F2-3DC7-F6F94D13A5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5515" r="-1727" b="13534"/>
          <a:stretch/>
        </p:blipFill>
        <p:spPr bwMode="auto">
          <a:xfrm>
            <a:off x="6885401" y="1678542"/>
            <a:ext cx="1554501" cy="988919"/>
          </a:xfrm>
          <a:prstGeom prst="rect">
            <a:avLst/>
          </a:prstGeom>
          <a:noFill/>
          <a:extLst>
            <a:ext uri="{909E8E84-426E-40DD-AFC4-6F175D3DCCD1}">
              <a14:hiddenFill xmlns:a14="http://schemas.microsoft.com/office/drawing/2010/main">
                <a:solidFill>
                  <a:srgbClr val="FFFFFF"/>
                </a:solidFill>
              </a14:hiddenFill>
            </a:ext>
          </a:extLst>
        </p:spPr>
      </p:pic>
      <p:sp>
        <p:nvSpPr>
          <p:cNvPr id="29" name="Title 1">
            <a:extLst>
              <a:ext uri="{FF2B5EF4-FFF2-40B4-BE49-F238E27FC236}">
                <a16:creationId xmlns:a16="http://schemas.microsoft.com/office/drawing/2014/main" id="{DD9F846A-7C32-785E-8C42-C4DBDA26CCD5}"/>
              </a:ext>
            </a:extLst>
          </p:cNvPr>
          <p:cNvSpPr txBox="1">
            <a:spLocks/>
          </p:cNvSpPr>
          <p:nvPr/>
        </p:nvSpPr>
        <p:spPr>
          <a:xfrm>
            <a:off x="6784685" y="2974627"/>
            <a:ext cx="1463040" cy="548640"/>
          </a:xfrm>
          <a:prstGeom prst="rect">
            <a:avLst/>
          </a:prstGeom>
        </p:spPr>
        <p:txBody>
          <a:bodyPr vert="horz" lIns="0" tIns="45720" rIns="0" bIns="45720" rtlCol="0" anchor="ctr">
            <a:noAutofit/>
          </a:bodyPr>
          <a:lstStyle>
            <a:lvl1pPr algn="l" defTabSz="450430" rtl="0" eaLnBrk="1" latinLnBrk="0" hangingPunct="1">
              <a:lnSpc>
                <a:spcPct val="90000"/>
              </a:lnSpc>
              <a:spcBef>
                <a:spcPct val="0"/>
              </a:spcBef>
              <a:buNone/>
              <a:defRPr lang="en-US" sz="2000" b="1" i="0" kern="1200" cap="none" spc="0" baseline="0" dirty="0">
                <a:solidFill>
                  <a:schemeClr val="tx2"/>
                </a:solidFill>
                <a:latin typeface="+mj-lt"/>
                <a:ea typeface="+mn-ea"/>
                <a:cs typeface="+mn-cs"/>
              </a:defRPr>
            </a:lvl1pPr>
          </a:lstStyle>
          <a:p>
            <a:pPr algn="ctr"/>
            <a:r>
              <a:rPr lang="en-US" sz="1200" dirty="0">
                <a:ln w="0"/>
              </a:rPr>
              <a:t>Rio Bravo Medical Home</a:t>
            </a:r>
          </a:p>
        </p:txBody>
      </p:sp>
      <p:sp>
        <p:nvSpPr>
          <p:cNvPr id="42" name="Text Placeholder 2">
            <a:extLst>
              <a:ext uri="{FF2B5EF4-FFF2-40B4-BE49-F238E27FC236}">
                <a16:creationId xmlns:a16="http://schemas.microsoft.com/office/drawing/2014/main" id="{CBC7B8A7-5868-9B93-3700-53FB7531CF7E}"/>
              </a:ext>
            </a:extLst>
          </p:cNvPr>
          <p:cNvSpPr txBox="1">
            <a:spLocks/>
          </p:cNvSpPr>
          <p:nvPr/>
        </p:nvSpPr>
        <p:spPr>
          <a:xfrm>
            <a:off x="6838897" y="3452342"/>
            <a:ext cx="1368709" cy="2804588"/>
          </a:xfrm>
          <a:prstGeom prst="rect">
            <a:avLst/>
          </a:prstGeom>
        </p:spPr>
        <p:txBody>
          <a:bodyPr vert="horz" lIns="0" tIns="45720" rIns="0" bIns="45720" rtlCol="0">
            <a:normAutofit/>
          </a:bodyPr>
          <a:lstStyle>
            <a:lvl1pPr marL="0" indent="0" algn="l" defTabSz="754380" rtl="0" eaLnBrk="1" latinLnBrk="0" hangingPunct="1">
              <a:lnSpc>
                <a:spcPct val="150000"/>
              </a:lnSpc>
              <a:spcBef>
                <a:spcPts val="1100"/>
              </a:spcBef>
              <a:buClr>
                <a:schemeClr val="accent1"/>
              </a:buClr>
              <a:buSzPct val="80000"/>
              <a:buFont typeface="Corbel" pitchFamily="34" charset="0"/>
              <a:buNone/>
              <a:defRPr lang="en-US" sz="1100" b="0" kern="1200" spc="0" baseline="0" dirty="0">
                <a:solidFill>
                  <a:schemeClr val="accent1"/>
                </a:solidFill>
                <a:latin typeface="+mn-lt"/>
                <a:ea typeface="+mn-ea"/>
                <a:cs typeface="+mn-cs"/>
              </a:defRPr>
            </a:lvl1pPr>
            <a:lvl2pPr marL="377190"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980" kern="1200">
                <a:solidFill>
                  <a:schemeClr val="accent1"/>
                </a:solidFill>
                <a:latin typeface="+mn-lt"/>
                <a:ea typeface="+mn-ea"/>
                <a:cs typeface="+mn-cs"/>
              </a:defRPr>
            </a:lvl2pPr>
            <a:lvl3pPr marL="603504"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760" kern="1200">
                <a:solidFill>
                  <a:schemeClr val="accent1"/>
                </a:solidFill>
                <a:latin typeface="+mn-lt"/>
                <a:ea typeface="+mn-ea"/>
                <a:cs typeface="+mn-cs"/>
              </a:defRPr>
            </a:lvl3pPr>
            <a:lvl4pPr marL="829818"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4pPr>
            <a:lvl5pPr marL="1012132"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5pPr>
            <a:lvl6pPr marL="121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6pPr>
            <a:lvl7pPr marL="143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7pPr>
            <a:lvl8pPr marL="165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8pPr>
            <a:lvl9pPr marL="187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9pPr>
          </a:lstStyle>
          <a:p>
            <a:pPr algn="ctr">
              <a:lnSpc>
                <a:spcPct val="110000"/>
              </a:lnSpc>
              <a:spcBef>
                <a:spcPts val="0"/>
              </a:spcBef>
            </a:pPr>
            <a:r>
              <a:rPr lang="en-US" b="1" u="sng" dirty="0">
                <a:solidFill>
                  <a:schemeClr val="tx1"/>
                </a:solidFill>
              </a:rPr>
              <a:t>Address: </a:t>
            </a:r>
          </a:p>
          <a:p>
            <a:pPr algn="ctr">
              <a:lnSpc>
                <a:spcPct val="110000"/>
              </a:lnSpc>
              <a:spcBef>
                <a:spcPts val="0"/>
              </a:spcBef>
            </a:pPr>
            <a:r>
              <a:rPr lang="en-US" dirty="0">
                <a:solidFill>
                  <a:schemeClr val="tx1"/>
                </a:solidFill>
              </a:rPr>
              <a:t>10460 Vista Del Sol Dr., Ste 300,</a:t>
            </a:r>
          </a:p>
          <a:p>
            <a:pPr algn="ctr">
              <a:lnSpc>
                <a:spcPct val="110000"/>
              </a:lnSpc>
              <a:spcBef>
                <a:spcPts val="0"/>
              </a:spcBef>
            </a:pPr>
            <a:r>
              <a:rPr lang="en-US" dirty="0">
                <a:solidFill>
                  <a:schemeClr val="tx1"/>
                </a:solidFill>
              </a:rPr>
              <a:t>El Paso, TX 79925</a:t>
            </a:r>
          </a:p>
          <a:p>
            <a:pPr algn="ctr">
              <a:lnSpc>
                <a:spcPct val="110000"/>
              </a:lnSpc>
              <a:spcBef>
                <a:spcPts val="0"/>
              </a:spcBef>
            </a:pPr>
            <a:endParaRPr lang="en-US" dirty="0">
              <a:solidFill>
                <a:schemeClr val="tx1"/>
              </a:solidFill>
            </a:endParaRPr>
          </a:p>
          <a:p>
            <a:pPr algn="ctr">
              <a:lnSpc>
                <a:spcPct val="100000"/>
              </a:lnSpc>
              <a:spcBef>
                <a:spcPts val="0"/>
              </a:spcBef>
            </a:pPr>
            <a:r>
              <a:rPr lang="en-US" b="1" u="sng" dirty="0">
                <a:solidFill>
                  <a:schemeClr val="tx1"/>
                </a:solidFill>
              </a:rPr>
              <a:t>Phone: </a:t>
            </a:r>
          </a:p>
          <a:p>
            <a:pPr algn="ctr">
              <a:lnSpc>
                <a:spcPct val="100000"/>
              </a:lnSpc>
              <a:spcBef>
                <a:spcPts val="0"/>
              </a:spcBef>
            </a:pPr>
            <a:r>
              <a:rPr lang="en-US" dirty="0">
                <a:solidFill>
                  <a:schemeClr val="tx1"/>
                </a:solidFill>
              </a:rPr>
              <a:t>915-742-9722</a:t>
            </a:r>
          </a:p>
          <a:p>
            <a:pPr algn="ctr">
              <a:lnSpc>
                <a:spcPct val="100000"/>
              </a:lnSpc>
              <a:spcBef>
                <a:spcPts val="0"/>
              </a:spcBef>
            </a:pPr>
            <a:endParaRPr lang="en-US" dirty="0">
              <a:solidFill>
                <a:schemeClr val="tx1"/>
              </a:solidFill>
            </a:endParaRPr>
          </a:p>
          <a:p>
            <a:pPr algn="ctr">
              <a:lnSpc>
                <a:spcPct val="100000"/>
              </a:lnSpc>
              <a:spcBef>
                <a:spcPts val="0"/>
              </a:spcBef>
            </a:pPr>
            <a:r>
              <a:rPr lang="en-US" b="1" u="sng" dirty="0">
                <a:solidFill>
                  <a:schemeClr val="tx1"/>
                </a:solidFill>
              </a:rPr>
              <a:t>Services Available: </a:t>
            </a:r>
          </a:p>
          <a:p>
            <a:pPr algn="ctr">
              <a:lnSpc>
                <a:spcPct val="110000"/>
              </a:lnSpc>
              <a:spcBef>
                <a:spcPts val="0"/>
              </a:spcBef>
            </a:pPr>
            <a:r>
              <a:rPr lang="en-US" dirty="0">
                <a:solidFill>
                  <a:schemeClr val="tx1"/>
                </a:solidFill>
              </a:rPr>
              <a:t>Lab (Hrs 0700-1430)</a:t>
            </a:r>
          </a:p>
          <a:p>
            <a:pPr algn="ctr">
              <a:lnSpc>
                <a:spcPct val="110000"/>
              </a:lnSpc>
              <a:spcBef>
                <a:spcPts val="0"/>
              </a:spcBef>
            </a:pPr>
            <a:r>
              <a:rPr lang="en-US" dirty="0">
                <a:solidFill>
                  <a:schemeClr val="tx1"/>
                </a:solidFill>
              </a:rPr>
              <a:t>Immunizations</a:t>
            </a:r>
          </a:p>
          <a:p>
            <a:pPr>
              <a:lnSpc>
                <a:spcPct val="110000"/>
              </a:lnSpc>
              <a:spcBef>
                <a:spcPts val="0"/>
              </a:spcBef>
            </a:pPr>
            <a:endParaRPr lang="en-US" dirty="0">
              <a:solidFill>
                <a:schemeClr val="tx1"/>
              </a:solidFill>
            </a:endParaRPr>
          </a:p>
          <a:p>
            <a:endParaRPr lang="en-US" dirty="0">
              <a:solidFill>
                <a:schemeClr val="tx1"/>
              </a:solidFill>
            </a:endParaRPr>
          </a:p>
        </p:txBody>
      </p:sp>
      <p:sp>
        <p:nvSpPr>
          <p:cNvPr id="3" name="TextBox 2">
            <a:extLst>
              <a:ext uri="{FF2B5EF4-FFF2-40B4-BE49-F238E27FC236}">
                <a16:creationId xmlns:a16="http://schemas.microsoft.com/office/drawing/2014/main" id="{BE0940CE-92AD-94E8-467C-84D2EC218B94}"/>
              </a:ext>
            </a:extLst>
          </p:cNvPr>
          <p:cNvSpPr txBox="1"/>
          <p:nvPr/>
        </p:nvSpPr>
        <p:spPr>
          <a:xfrm>
            <a:off x="4607048" y="2958903"/>
            <a:ext cx="1554480" cy="3566160"/>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en-US" dirty="0"/>
          </a:p>
        </p:txBody>
      </p:sp>
      <p:sp>
        <p:nvSpPr>
          <p:cNvPr id="4" name="Title 1">
            <a:extLst>
              <a:ext uri="{FF2B5EF4-FFF2-40B4-BE49-F238E27FC236}">
                <a16:creationId xmlns:a16="http://schemas.microsoft.com/office/drawing/2014/main" id="{42C0CE95-74B1-4AF5-71BF-FFB5ABE05142}"/>
              </a:ext>
            </a:extLst>
          </p:cNvPr>
          <p:cNvSpPr txBox="1">
            <a:spLocks/>
          </p:cNvSpPr>
          <p:nvPr/>
        </p:nvSpPr>
        <p:spPr>
          <a:xfrm>
            <a:off x="4623665" y="2992883"/>
            <a:ext cx="1463040" cy="436117"/>
          </a:xfrm>
          <a:prstGeom prst="rect">
            <a:avLst/>
          </a:prstGeom>
        </p:spPr>
        <p:txBody>
          <a:bodyPr vert="horz" lIns="0" tIns="45720" rIns="0" bIns="45720" rtlCol="0" anchor="ctr">
            <a:noAutofit/>
          </a:bodyPr>
          <a:lstStyle>
            <a:lvl1pPr algn="l" defTabSz="450430" rtl="0" eaLnBrk="1" latinLnBrk="0" hangingPunct="1">
              <a:lnSpc>
                <a:spcPct val="90000"/>
              </a:lnSpc>
              <a:spcBef>
                <a:spcPct val="0"/>
              </a:spcBef>
              <a:buNone/>
              <a:defRPr lang="en-US" sz="2000" b="1" i="0" kern="1200" cap="none" spc="0" baseline="0" dirty="0">
                <a:solidFill>
                  <a:schemeClr val="tx2"/>
                </a:solidFill>
                <a:latin typeface="+mj-lt"/>
                <a:ea typeface="+mn-ea"/>
                <a:cs typeface="+mn-cs"/>
              </a:defRPr>
            </a:lvl1pPr>
          </a:lstStyle>
          <a:p>
            <a:pPr algn="ctr"/>
            <a:r>
              <a:rPr lang="en-US" sz="1200" dirty="0">
                <a:ln w="0"/>
              </a:rPr>
              <a:t>Garrison (SFMC)- relocated to Mendoza 2</a:t>
            </a:r>
            <a:r>
              <a:rPr lang="en-US" sz="1200" baseline="30000" dirty="0">
                <a:ln w="0"/>
              </a:rPr>
              <a:t>nd</a:t>
            </a:r>
            <a:r>
              <a:rPr lang="en-US" sz="1200" dirty="0">
                <a:ln w="0"/>
              </a:rPr>
              <a:t> floor</a:t>
            </a:r>
          </a:p>
        </p:txBody>
      </p:sp>
      <p:sp>
        <p:nvSpPr>
          <p:cNvPr id="6" name="Text Placeholder 2">
            <a:extLst>
              <a:ext uri="{FF2B5EF4-FFF2-40B4-BE49-F238E27FC236}">
                <a16:creationId xmlns:a16="http://schemas.microsoft.com/office/drawing/2014/main" id="{5183B765-8D93-D94D-1F5E-9E4F95DE2B5C}"/>
              </a:ext>
            </a:extLst>
          </p:cNvPr>
          <p:cNvSpPr txBox="1">
            <a:spLocks/>
          </p:cNvSpPr>
          <p:nvPr/>
        </p:nvSpPr>
        <p:spPr>
          <a:xfrm>
            <a:off x="4662396" y="3393440"/>
            <a:ext cx="1368709" cy="2952313"/>
          </a:xfrm>
          <a:prstGeom prst="rect">
            <a:avLst/>
          </a:prstGeom>
        </p:spPr>
        <p:txBody>
          <a:bodyPr vert="horz" lIns="0" tIns="45720" rIns="0" bIns="45720" rtlCol="0">
            <a:normAutofit lnSpcReduction="10000"/>
          </a:bodyPr>
          <a:lstStyle>
            <a:lvl1pPr marL="0" indent="0" algn="l" defTabSz="754380" rtl="0" eaLnBrk="1" latinLnBrk="0" hangingPunct="1">
              <a:lnSpc>
                <a:spcPct val="150000"/>
              </a:lnSpc>
              <a:spcBef>
                <a:spcPts val="1100"/>
              </a:spcBef>
              <a:buClr>
                <a:schemeClr val="accent1"/>
              </a:buClr>
              <a:buSzPct val="80000"/>
              <a:buFont typeface="Corbel" pitchFamily="34" charset="0"/>
              <a:buNone/>
              <a:defRPr lang="en-US" sz="1100" b="0" kern="1200" spc="0" baseline="0" dirty="0">
                <a:solidFill>
                  <a:schemeClr val="accent1"/>
                </a:solidFill>
                <a:latin typeface="+mn-lt"/>
                <a:ea typeface="+mn-ea"/>
                <a:cs typeface="+mn-cs"/>
              </a:defRPr>
            </a:lvl1pPr>
            <a:lvl2pPr marL="377190"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980" kern="1200">
                <a:solidFill>
                  <a:schemeClr val="accent1"/>
                </a:solidFill>
                <a:latin typeface="+mn-lt"/>
                <a:ea typeface="+mn-ea"/>
                <a:cs typeface="+mn-cs"/>
              </a:defRPr>
            </a:lvl2pPr>
            <a:lvl3pPr marL="603504"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760" kern="1200">
                <a:solidFill>
                  <a:schemeClr val="accent1"/>
                </a:solidFill>
                <a:latin typeface="+mn-lt"/>
                <a:ea typeface="+mn-ea"/>
                <a:cs typeface="+mn-cs"/>
              </a:defRPr>
            </a:lvl3pPr>
            <a:lvl4pPr marL="829818"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4pPr>
            <a:lvl5pPr marL="1012132" indent="-150876"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5pPr>
            <a:lvl6pPr marL="121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6pPr>
            <a:lvl7pPr marL="143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7pPr>
            <a:lvl8pPr marL="165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8pPr>
            <a:lvl9pPr marL="1870000" indent="-188595" algn="l" defTabSz="754380" rtl="0" eaLnBrk="1" latinLnBrk="0" hangingPunct="1">
              <a:lnSpc>
                <a:spcPct val="90000"/>
              </a:lnSpc>
              <a:spcBef>
                <a:spcPts val="165"/>
              </a:spcBef>
              <a:spcAft>
                <a:spcPts val="330"/>
              </a:spcAft>
              <a:buClr>
                <a:schemeClr val="accent1"/>
              </a:buClr>
              <a:buSzPct val="80000"/>
              <a:buFont typeface="Corbel" pitchFamily="34" charset="0"/>
              <a:buChar char="•"/>
              <a:defRPr sz="1540" kern="1200">
                <a:solidFill>
                  <a:schemeClr val="accent1"/>
                </a:solidFill>
                <a:latin typeface="+mn-lt"/>
                <a:ea typeface="+mn-ea"/>
                <a:cs typeface="+mn-cs"/>
              </a:defRPr>
            </a:lvl9pPr>
          </a:lstStyle>
          <a:p>
            <a:pPr algn="ctr">
              <a:lnSpc>
                <a:spcPct val="110000"/>
              </a:lnSpc>
              <a:spcBef>
                <a:spcPts val="0"/>
              </a:spcBef>
            </a:pPr>
            <a:r>
              <a:rPr lang="en-US" b="1" u="sng" dirty="0">
                <a:solidFill>
                  <a:schemeClr val="tx1"/>
                </a:solidFill>
              </a:rPr>
              <a:t>Address: </a:t>
            </a:r>
          </a:p>
          <a:p>
            <a:pPr algn="ctr">
              <a:lnSpc>
                <a:spcPct val="110000"/>
              </a:lnSpc>
              <a:spcBef>
                <a:spcPts val="0"/>
              </a:spcBef>
            </a:pPr>
            <a:r>
              <a:rPr lang="en-US" dirty="0">
                <a:solidFill>
                  <a:srgbClr val="FF0000"/>
                </a:solidFill>
              </a:rPr>
              <a:t>*RELOCATED </a:t>
            </a:r>
            <a:r>
              <a:rPr lang="en-US" dirty="0">
                <a:solidFill>
                  <a:schemeClr val="tx1"/>
                </a:solidFill>
              </a:rPr>
              <a:t>to 11335 SSG Sims Rd</a:t>
            </a:r>
          </a:p>
          <a:p>
            <a:pPr algn="ctr">
              <a:lnSpc>
                <a:spcPct val="110000"/>
              </a:lnSpc>
              <a:spcBef>
                <a:spcPts val="0"/>
              </a:spcBef>
            </a:pPr>
            <a:r>
              <a:rPr lang="en-US" dirty="0">
                <a:solidFill>
                  <a:schemeClr val="tx1"/>
                </a:solidFill>
              </a:rPr>
              <a:t>Fort Bliss, TX 79918</a:t>
            </a:r>
          </a:p>
          <a:p>
            <a:pPr algn="ctr">
              <a:lnSpc>
                <a:spcPct val="100000"/>
              </a:lnSpc>
              <a:spcBef>
                <a:spcPts val="0"/>
              </a:spcBef>
            </a:pPr>
            <a:endParaRPr lang="en-US" dirty="0">
              <a:solidFill>
                <a:schemeClr val="tx1"/>
              </a:solidFill>
            </a:endParaRPr>
          </a:p>
          <a:p>
            <a:pPr algn="ctr">
              <a:lnSpc>
                <a:spcPct val="100000"/>
              </a:lnSpc>
              <a:spcBef>
                <a:spcPts val="0"/>
              </a:spcBef>
            </a:pPr>
            <a:r>
              <a:rPr lang="en-US" b="1" u="sng" dirty="0">
                <a:solidFill>
                  <a:schemeClr val="tx1"/>
                </a:solidFill>
              </a:rPr>
              <a:t>Phone: </a:t>
            </a:r>
          </a:p>
          <a:p>
            <a:pPr algn="ctr">
              <a:lnSpc>
                <a:spcPct val="100000"/>
              </a:lnSpc>
              <a:spcBef>
                <a:spcPts val="0"/>
              </a:spcBef>
            </a:pPr>
            <a:r>
              <a:rPr lang="en-US" dirty="0">
                <a:solidFill>
                  <a:schemeClr val="tx1"/>
                </a:solidFill>
              </a:rPr>
              <a:t>915-742-2350</a:t>
            </a:r>
            <a:endParaRPr lang="en-US" b="1" u="sng" dirty="0">
              <a:solidFill>
                <a:schemeClr val="tx1"/>
              </a:solidFill>
            </a:endParaRPr>
          </a:p>
          <a:p>
            <a:pPr>
              <a:lnSpc>
                <a:spcPct val="110000"/>
              </a:lnSpc>
              <a:spcBef>
                <a:spcPts val="0"/>
              </a:spcBef>
            </a:pPr>
            <a:endParaRPr lang="en-US" dirty="0">
              <a:solidFill>
                <a:schemeClr val="tx1"/>
              </a:solidFill>
            </a:endParaRPr>
          </a:p>
          <a:p>
            <a:pPr algn="ctr">
              <a:lnSpc>
                <a:spcPct val="110000"/>
              </a:lnSpc>
              <a:spcBef>
                <a:spcPts val="0"/>
              </a:spcBef>
            </a:pPr>
            <a:endParaRPr lang="en-US" b="1" u="sng" dirty="0">
              <a:solidFill>
                <a:schemeClr val="tx1"/>
              </a:solidFill>
            </a:endParaRPr>
          </a:p>
          <a:p>
            <a:pPr algn="ctr">
              <a:lnSpc>
                <a:spcPct val="110000"/>
              </a:lnSpc>
              <a:spcBef>
                <a:spcPts val="0"/>
              </a:spcBef>
            </a:pPr>
            <a:r>
              <a:rPr lang="en-US" b="1" u="sng" dirty="0">
                <a:solidFill>
                  <a:schemeClr val="tx1"/>
                </a:solidFill>
              </a:rPr>
              <a:t>Services Available: </a:t>
            </a:r>
          </a:p>
          <a:p>
            <a:pPr algn="ctr">
              <a:lnSpc>
                <a:spcPct val="110000"/>
              </a:lnSpc>
              <a:spcBef>
                <a:spcPts val="0"/>
              </a:spcBef>
            </a:pPr>
            <a:r>
              <a:rPr lang="en-US" dirty="0">
                <a:solidFill>
                  <a:schemeClr val="tx1"/>
                </a:solidFill>
              </a:rPr>
              <a:t>Lab</a:t>
            </a:r>
          </a:p>
          <a:p>
            <a:pPr algn="ctr">
              <a:lnSpc>
                <a:spcPct val="110000"/>
              </a:lnSpc>
              <a:spcBef>
                <a:spcPts val="0"/>
              </a:spcBef>
            </a:pPr>
            <a:r>
              <a:rPr lang="en-US" dirty="0">
                <a:solidFill>
                  <a:schemeClr val="tx1"/>
                </a:solidFill>
              </a:rPr>
              <a:t>Radiology</a:t>
            </a:r>
          </a:p>
          <a:p>
            <a:pPr algn="ctr">
              <a:lnSpc>
                <a:spcPct val="110000"/>
              </a:lnSpc>
              <a:spcBef>
                <a:spcPts val="0"/>
              </a:spcBef>
            </a:pPr>
            <a:r>
              <a:rPr lang="en-US" dirty="0">
                <a:solidFill>
                  <a:schemeClr val="tx1"/>
                </a:solidFill>
              </a:rPr>
              <a:t>Immunizations</a:t>
            </a:r>
          </a:p>
          <a:p>
            <a:pPr algn="ctr">
              <a:lnSpc>
                <a:spcPct val="110000"/>
              </a:lnSpc>
              <a:spcBef>
                <a:spcPts val="0"/>
              </a:spcBef>
            </a:pPr>
            <a:r>
              <a:rPr lang="en-US" dirty="0">
                <a:solidFill>
                  <a:schemeClr val="tx1"/>
                </a:solidFill>
              </a:rPr>
              <a:t>Physical Therapy</a:t>
            </a:r>
          </a:p>
          <a:p>
            <a:pPr algn="ctr">
              <a:lnSpc>
                <a:spcPct val="110000"/>
              </a:lnSpc>
              <a:spcBef>
                <a:spcPts val="0"/>
              </a:spcBef>
            </a:pPr>
            <a:r>
              <a:rPr lang="en-US" dirty="0">
                <a:solidFill>
                  <a:schemeClr val="tx1"/>
                </a:solidFill>
              </a:rPr>
              <a:t>Pharmacy</a:t>
            </a:r>
          </a:p>
          <a:p>
            <a:pPr algn="ctr">
              <a:lnSpc>
                <a:spcPct val="110000"/>
              </a:lnSpc>
              <a:spcBef>
                <a:spcPts val="0"/>
              </a:spcBef>
            </a:pPr>
            <a:r>
              <a:rPr lang="en-US" dirty="0">
                <a:solidFill>
                  <a:schemeClr val="tx1"/>
                </a:solidFill>
              </a:rPr>
              <a:t>Audiology</a:t>
            </a:r>
          </a:p>
          <a:p>
            <a:pPr algn="ctr">
              <a:lnSpc>
                <a:spcPct val="110000"/>
              </a:lnSpc>
              <a:spcBef>
                <a:spcPts val="0"/>
              </a:spcBef>
            </a:pPr>
            <a:r>
              <a:rPr lang="en-US" dirty="0">
                <a:solidFill>
                  <a:schemeClr val="tx1"/>
                </a:solidFill>
              </a:rPr>
              <a:t>Optometry</a:t>
            </a:r>
          </a:p>
          <a:p>
            <a:endParaRPr lang="en-US" dirty="0">
              <a:solidFill>
                <a:schemeClr val="tx1"/>
              </a:solidFill>
            </a:endParaRPr>
          </a:p>
        </p:txBody>
      </p:sp>
      <p:pic>
        <p:nvPicPr>
          <p:cNvPr id="9" name="Picture 8" descr="A picture containing text, floor, wall, indoor&#10;&#10;AI-generated content may be incorrect.">
            <a:extLst>
              <a:ext uri="{FF2B5EF4-FFF2-40B4-BE49-F238E27FC236}">
                <a16:creationId xmlns:a16="http://schemas.microsoft.com/office/drawing/2014/main" id="{1F75AD0A-1E64-879E-EA84-794475EF158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2994" y="1645998"/>
            <a:ext cx="1628890" cy="1095945"/>
          </a:xfrm>
          <a:prstGeom prst="rect">
            <a:avLst/>
          </a:prstGeom>
        </p:spPr>
      </p:pic>
    </p:spTree>
    <p:extLst>
      <p:ext uri="{BB962C8B-B14F-4D97-AF65-F5344CB8AC3E}">
        <p14:creationId xmlns:p14="http://schemas.microsoft.com/office/powerpoint/2010/main" val="2605548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C89FE-547C-FF0F-0316-5EAAA812F718}"/>
              </a:ext>
            </a:extLst>
          </p:cNvPr>
          <p:cNvSpPr>
            <a:spLocks noGrp="1"/>
          </p:cNvSpPr>
          <p:nvPr>
            <p:ph type="title"/>
          </p:nvPr>
        </p:nvSpPr>
        <p:spPr>
          <a:xfrm>
            <a:off x="1172862" y="194784"/>
            <a:ext cx="7065883" cy="769493"/>
          </a:xfrm>
        </p:spPr>
        <p:txBody>
          <a:bodyPr>
            <a:normAutofit/>
          </a:bodyPr>
          <a:lstStyle/>
          <a:p>
            <a:r>
              <a:rPr lang="en-US" sz="2400" dirty="0"/>
              <a:t>ANCILLARY SERVICES OPERATIONAL HOURS</a:t>
            </a:r>
            <a:br>
              <a:rPr lang="en-US" sz="2400" dirty="0"/>
            </a:br>
            <a:r>
              <a:rPr lang="en-US" sz="2400" dirty="0"/>
              <a:t>MENDOZA CLINIC</a:t>
            </a:r>
          </a:p>
        </p:txBody>
      </p:sp>
      <p:sp>
        <p:nvSpPr>
          <p:cNvPr id="3" name="Content Placeholder 2">
            <a:extLst>
              <a:ext uri="{FF2B5EF4-FFF2-40B4-BE49-F238E27FC236}">
                <a16:creationId xmlns:a16="http://schemas.microsoft.com/office/drawing/2014/main" id="{510BA558-FED9-D6DE-5A41-49DACE941933}"/>
              </a:ext>
            </a:extLst>
          </p:cNvPr>
          <p:cNvSpPr>
            <a:spLocks noGrp="1"/>
          </p:cNvSpPr>
          <p:nvPr>
            <p:ph sz="quarter" idx="14"/>
          </p:nvPr>
        </p:nvSpPr>
        <p:spPr>
          <a:xfrm>
            <a:off x="228600" y="1258917"/>
            <a:ext cx="7746206" cy="4314825"/>
          </a:xfrm>
        </p:spPr>
        <p:txBody>
          <a:bodyPr>
            <a:normAutofit lnSpcReduction="10000"/>
          </a:bodyPr>
          <a:lstStyle/>
          <a:p>
            <a:pPr marL="0" indent="0">
              <a:buNone/>
            </a:pPr>
            <a:endParaRPr lang="en-US" dirty="0">
              <a:latin typeface=" Arial"/>
            </a:endParaRPr>
          </a:p>
          <a:p>
            <a:pPr marL="285750" indent="-285750">
              <a:buFont typeface="Wingdings" panose="05000000000000000000" pitchFamily="2" charset="2"/>
              <a:buChar char="§"/>
            </a:pPr>
            <a:r>
              <a:rPr lang="en-US" sz="2200" b="1" dirty="0">
                <a:latin typeface=" Arial"/>
              </a:rPr>
              <a:t>Mendoza Laboratory</a:t>
            </a:r>
          </a:p>
          <a:p>
            <a:pPr marL="628650" lvl="1" indent="-285750">
              <a:buFont typeface="Wingdings" panose="05000000000000000000" pitchFamily="2" charset="2"/>
              <a:buChar char="§"/>
            </a:pPr>
            <a:r>
              <a:rPr lang="en-US" sz="2200" dirty="0">
                <a:latin typeface=" Arial"/>
              </a:rPr>
              <a:t>Monday, Tuesday, Wednesday 0700-1600</a:t>
            </a:r>
          </a:p>
          <a:p>
            <a:pPr marL="628650" lvl="1" indent="-285750">
              <a:buFont typeface="Wingdings" panose="05000000000000000000" pitchFamily="2" charset="2"/>
              <a:buChar char="§"/>
            </a:pPr>
            <a:r>
              <a:rPr lang="en-US" sz="2200" dirty="0">
                <a:latin typeface=" Arial"/>
              </a:rPr>
              <a:t>Friday 0700-1500</a:t>
            </a:r>
          </a:p>
          <a:p>
            <a:pPr marL="628650" lvl="1" indent="-285750">
              <a:buFont typeface="Wingdings" panose="05000000000000000000" pitchFamily="2" charset="2"/>
              <a:buChar char="§"/>
            </a:pPr>
            <a:r>
              <a:rPr lang="en-US" sz="2200" dirty="0">
                <a:latin typeface=" Arial"/>
              </a:rPr>
              <a:t>2</a:t>
            </a:r>
            <a:r>
              <a:rPr lang="en-US" sz="2200" baseline="30000" dirty="0">
                <a:latin typeface=" Arial"/>
              </a:rPr>
              <a:t>nd</a:t>
            </a:r>
            <a:r>
              <a:rPr lang="en-US" sz="2200" dirty="0">
                <a:latin typeface=" Arial"/>
              </a:rPr>
              <a:t> and 4</a:t>
            </a:r>
            <a:r>
              <a:rPr lang="en-US" sz="2200" baseline="30000" dirty="0">
                <a:latin typeface=" Arial"/>
              </a:rPr>
              <a:t>th</a:t>
            </a:r>
            <a:r>
              <a:rPr lang="en-US" sz="2200" dirty="0">
                <a:latin typeface=" Arial"/>
              </a:rPr>
              <a:t> Thursday closed after 1200 for clinic training</a:t>
            </a:r>
          </a:p>
          <a:p>
            <a:pPr marL="628650" lvl="1" indent="-285750">
              <a:buFont typeface="Wingdings" panose="05000000000000000000" pitchFamily="2" charset="2"/>
              <a:buChar char="§"/>
            </a:pPr>
            <a:endParaRPr lang="en-US" sz="2200" dirty="0">
              <a:latin typeface=" Arial"/>
            </a:endParaRPr>
          </a:p>
          <a:p>
            <a:pPr marL="285750" indent="-285750">
              <a:buFont typeface="Wingdings" panose="05000000000000000000" pitchFamily="2" charset="2"/>
              <a:buChar char="§"/>
            </a:pPr>
            <a:r>
              <a:rPr lang="en-US" sz="2200" b="1" dirty="0">
                <a:latin typeface=" Arial"/>
              </a:rPr>
              <a:t>Radiology </a:t>
            </a:r>
          </a:p>
          <a:p>
            <a:pPr marL="628650" lvl="1" indent="-285750">
              <a:buFont typeface="Wingdings" panose="05000000000000000000" pitchFamily="2" charset="2"/>
              <a:buChar char="§"/>
            </a:pPr>
            <a:r>
              <a:rPr lang="en-US" sz="2200" dirty="0">
                <a:latin typeface=" Arial"/>
              </a:rPr>
              <a:t>Daily: Monday- Friday 0730-1530; minimal staffing for lunch from 1200-1300</a:t>
            </a:r>
          </a:p>
          <a:p>
            <a:pPr marL="628650" lvl="1" indent="-285750">
              <a:buFont typeface="Wingdings" panose="05000000000000000000" pitchFamily="2" charset="2"/>
              <a:buChar char="§"/>
            </a:pPr>
            <a:endParaRPr lang="en-US" sz="2200" dirty="0">
              <a:latin typeface=" Arial"/>
            </a:endParaRPr>
          </a:p>
          <a:p>
            <a:pPr marL="285750" indent="-285750">
              <a:buFont typeface="Wingdings" panose="05000000000000000000" pitchFamily="2" charset="2"/>
              <a:buChar char="§"/>
            </a:pPr>
            <a:r>
              <a:rPr lang="en-US" sz="2200" b="1" dirty="0">
                <a:latin typeface=" Arial"/>
              </a:rPr>
              <a:t>Mendoza Pharmacy</a:t>
            </a:r>
          </a:p>
          <a:p>
            <a:pPr marL="628650" lvl="1" indent="-285750">
              <a:buFont typeface="Wingdings" panose="05000000000000000000" pitchFamily="2" charset="2"/>
              <a:buChar char="§"/>
            </a:pPr>
            <a:r>
              <a:rPr lang="en-US" sz="2200" dirty="0">
                <a:latin typeface=" Arial"/>
              </a:rPr>
              <a:t>Daily: Monday-Friday 0700-1630</a:t>
            </a:r>
          </a:p>
          <a:p>
            <a:pPr marL="628650" lvl="1" indent="-285750">
              <a:buFont typeface="Wingdings" panose="05000000000000000000" pitchFamily="2" charset="2"/>
              <a:buChar char="§"/>
            </a:pPr>
            <a:r>
              <a:rPr lang="en-US" sz="2200" dirty="0">
                <a:latin typeface=" Arial"/>
              </a:rPr>
              <a:t>Freedom crossing: Monday- Friday: 0930-1800</a:t>
            </a:r>
          </a:p>
          <a:p>
            <a:endParaRPr lang="en-US" dirty="0">
              <a:latin typeface=" Arial"/>
            </a:endParaRPr>
          </a:p>
          <a:p>
            <a:pPr marL="457188" lvl="1" indent="0">
              <a:buNone/>
            </a:pPr>
            <a:endParaRPr lang="en-US" dirty="0"/>
          </a:p>
        </p:txBody>
      </p:sp>
    </p:spTree>
    <p:extLst>
      <p:ext uri="{BB962C8B-B14F-4D97-AF65-F5344CB8AC3E}">
        <p14:creationId xmlns:p14="http://schemas.microsoft.com/office/powerpoint/2010/main" val="30152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9DEAA77-2A10-74D3-1313-E6213CB913CD}"/>
              </a:ext>
            </a:extLst>
          </p:cNvPr>
          <p:cNvSpPr/>
          <p:nvPr/>
        </p:nvSpPr>
        <p:spPr>
          <a:xfrm>
            <a:off x="0" y="0"/>
            <a:ext cx="9144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A8C6119A-9493-684D-3C73-14F7AE16E2C7}"/>
              </a:ext>
            </a:extLst>
          </p:cNvPr>
          <p:cNvSpPr/>
          <p:nvPr/>
        </p:nvSpPr>
        <p:spPr>
          <a:xfrm>
            <a:off x="178940" y="204706"/>
            <a:ext cx="8786120" cy="64485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21">
            <a:extLst>
              <a:ext uri="{FF2B5EF4-FFF2-40B4-BE49-F238E27FC236}">
                <a16:creationId xmlns:a16="http://schemas.microsoft.com/office/drawing/2014/main" id="{CBCA8D9B-86A6-46D0-8939-576472F48528}"/>
              </a:ext>
            </a:extLst>
          </p:cNvPr>
          <p:cNvSpPr>
            <a:spLocks noGrp="1"/>
          </p:cNvSpPr>
          <p:nvPr>
            <p:ph type="title"/>
          </p:nvPr>
        </p:nvSpPr>
        <p:spPr>
          <a:xfrm>
            <a:off x="478172" y="194784"/>
            <a:ext cx="8179267" cy="769493"/>
          </a:xfrm>
        </p:spPr>
        <p:style>
          <a:lnRef idx="0">
            <a:schemeClr val="accent1"/>
          </a:lnRef>
          <a:fillRef idx="3">
            <a:schemeClr val="accent1"/>
          </a:fillRef>
          <a:effectRef idx="3">
            <a:schemeClr val="accent1"/>
          </a:effectRef>
          <a:fontRef idx="minor">
            <a:schemeClr val="lt1"/>
          </a:fontRef>
        </p:style>
        <p:txBody>
          <a:bodyPr>
            <a:normAutofit/>
          </a:bodyPr>
          <a:lstStyle/>
          <a:p>
            <a:pPr algn="ctr"/>
            <a:r>
              <a:rPr lang="en-US" dirty="0"/>
              <a:t>William </a:t>
            </a:r>
            <a:r>
              <a:rPr lang="en-US" dirty="0">
                <a:latin typeface=" Arial"/>
              </a:rPr>
              <a:t>Beaumont</a:t>
            </a:r>
            <a:r>
              <a:rPr lang="en-US" dirty="0"/>
              <a:t> Army Medical Center</a:t>
            </a:r>
          </a:p>
        </p:txBody>
      </p:sp>
      <p:sp>
        <p:nvSpPr>
          <p:cNvPr id="5" name="Slide Number Placeholder 4">
            <a:extLst>
              <a:ext uri="{FF2B5EF4-FFF2-40B4-BE49-F238E27FC236}">
                <a16:creationId xmlns:a16="http://schemas.microsoft.com/office/drawing/2014/main" id="{E673DB5F-1A43-441F-953F-DA8BBE7299D4}"/>
              </a:ext>
            </a:extLst>
          </p:cNvPr>
          <p:cNvSpPr>
            <a:spLocks noGrp="1"/>
          </p:cNvSpPr>
          <p:nvPr>
            <p:ph type="sldNum" sz="quarter" idx="12"/>
          </p:nvPr>
        </p:nvSpPr>
        <p:spPr/>
        <p:txBody>
          <a:bodyPr/>
          <a:lstStyle/>
          <a:p>
            <a:pPr lvl="0"/>
            <a:fld id="{06B786C7-B8F9-4072-AAAA-17258464D730}" type="slidenum">
              <a:rPr lang="en-US" noProof="0" smtClean="0"/>
              <a:pPr lvl="0"/>
              <a:t>15</a:t>
            </a:fld>
            <a:endParaRPr lang="en-US" noProof="0" dirty="0"/>
          </a:p>
        </p:txBody>
      </p:sp>
      <p:sp>
        <p:nvSpPr>
          <p:cNvPr id="26" name="Rectangle 25">
            <a:extLst>
              <a:ext uri="{FF2B5EF4-FFF2-40B4-BE49-F238E27FC236}">
                <a16:creationId xmlns:a16="http://schemas.microsoft.com/office/drawing/2014/main" id="{6F7BADBE-CB35-8215-E21E-50944EE83F8B}"/>
              </a:ext>
            </a:extLst>
          </p:cNvPr>
          <p:cNvSpPr/>
          <p:nvPr/>
        </p:nvSpPr>
        <p:spPr>
          <a:xfrm>
            <a:off x="125834" y="1463569"/>
            <a:ext cx="8871862" cy="14188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3A8FE8FD-18DA-A10A-8E69-4EFD169B7B2A}"/>
              </a:ext>
            </a:extLst>
          </p:cNvPr>
          <p:cNvSpPr txBox="1"/>
          <p:nvPr/>
        </p:nvSpPr>
        <p:spPr>
          <a:xfrm>
            <a:off x="2415748" y="864863"/>
            <a:ext cx="4496380" cy="523220"/>
          </a:xfrm>
          <a:prstGeom prst="rect">
            <a:avLst/>
          </a:prstGeom>
          <a:gradFill>
            <a:gsLst>
              <a:gs pos="42000">
                <a:schemeClr val="accent1">
                  <a:tint val="64000"/>
                  <a:lumMod val="118000"/>
                </a:schemeClr>
              </a:gs>
              <a:gs pos="100000">
                <a:schemeClr val="accent1">
                  <a:tint val="92000"/>
                  <a:alpha val="100000"/>
                  <a:lumMod val="110000"/>
                </a:schemeClr>
              </a:gs>
            </a:gsLst>
          </a:gradFill>
          <a:ln>
            <a:no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sz="2800" dirty="0"/>
              <a:t>Department </a:t>
            </a:r>
            <a:r>
              <a:rPr lang="en-US" sz="2800" dirty="0">
                <a:latin typeface=" Arial"/>
              </a:rPr>
              <a:t>of</a:t>
            </a:r>
            <a:r>
              <a:rPr lang="en-US" sz="2800" dirty="0"/>
              <a:t> Primary Care</a:t>
            </a:r>
          </a:p>
        </p:txBody>
      </p:sp>
      <p:pic>
        <p:nvPicPr>
          <p:cNvPr id="8" name="Picture 7">
            <a:extLst>
              <a:ext uri="{FF2B5EF4-FFF2-40B4-BE49-F238E27FC236}">
                <a16:creationId xmlns:a16="http://schemas.microsoft.com/office/drawing/2014/main" id="{72BE4F75-7624-0619-85C7-36BED23B02AC}"/>
              </a:ext>
            </a:extLst>
          </p:cNvPr>
          <p:cNvPicPr>
            <a:picLocks noChangeAspect="1"/>
          </p:cNvPicPr>
          <p:nvPr/>
        </p:nvPicPr>
        <p:blipFill rotWithShape="1">
          <a:blip r:embed="rId2"/>
          <a:srcRect l="12270"/>
          <a:stretch/>
        </p:blipFill>
        <p:spPr>
          <a:xfrm>
            <a:off x="592956" y="1648134"/>
            <a:ext cx="1515814" cy="988919"/>
          </a:xfrm>
          <a:prstGeom prst="rect">
            <a:avLst/>
          </a:prstGeom>
        </p:spPr>
      </p:pic>
      <p:pic>
        <p:nvPicPr>
          <p:cNvPr id="2" name="Picture 6" descr="image of east bliss clinic">
            <a:extLst>
              <a:ext uri="{FF2B5EF4-FFF2-40B4-BE49-F238E27FC236}">
                <a16:creationId xmlns:a16="http://schemas.microsoft.com/office/drawing/2014/main" id="{61BA0BB2-20A9-C8E3-E83D-29A7A67448E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83" r="25003"/>
          <a:stretch/>
        </p:blipFill>
        <p:spPr bwMode="auto">
          <a:xfrm>
            <a:off x="2914034" y="1614541"/>
            <a:ext cx="1515814" cy="98891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a:extLst>
              <a:ext uri="{FF2B5EF4-FFF2-40B4-BE49-F238E27FC236}">
                <a16:creationId xmlns:a16="http://schemas.microsoft.com/office/drawing/2014/main" id="{AD8BE623-3A31-72F2-3DC7-F6F94D13A5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515" r="-1727" b="13534"/>
          <a:stretch/>
        </p:blipFill>
        <p:spPr bwMode="auto">
          <a:xfrm>
            <a:off x="6957524" y="1648133"/>
            <a:ext cx="1554501" cy="9889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47B7CC7-4A86-A1C9-4778-A159014F9A63}"/>
              </a:ext>
            </a:extLst>
          </p:cNvPr>
          <p:cNvSpPr txBox="1"/>
          <p:nvPr/>
        </p:nvSpPr>
        <p:spPr>
          <a:xfrm>
            <a:off x="478172" y="3124200"/>
            <a:ext cx="8179267" cy="3724096"/>
          </a:xfrm>
          <a:prstGeom prst="rect">
            <a:avLst/>
          </a:prstGeom>
          <a:noFill/>
        </p:spPr>
        <p:txBody>
          <a:bodyPr wrap="square" rtlCol="0">
            <a:spAutoFit/>
          </a:bodyPr>
          <a:lstStyle/>
          <a:p>
            <a:r>
              <a:rPr lang="en-US" sz="2000" dirty="0">
                <a:latin typeface=" Arial"/>
              </a:rPr>
              <a:t>Scheduling an appointment:</a:t>
            </a:r>
          </a:p>
          <a:p>
            <a:endParaRPr lang="en-US" sz="2000" dirty="0">
              <a:latin typeface=" Arial"/>
            </a:endParaRPr>
          </a:p>
          <a:p>
            <a:r>
              <a:rPr lang="en-US" sz="2000" dirty="0">
                <a:latin typeface=" Arial"/>
              </a:rPr>
              <a:t>1. MHS Genesis Patient Portal: </a:t>
            </a:r>
            <a:r>
              <a:rPr lang="en-US" sz="2000" dirty="0">
                <a:latin typeface=" Arial"/>
                <a:hlinkClick r:id="rId5"/>
              </a:rPr>
              <a:t>https://my.mhsgenesis.health.mil</a:t>
            </a:r>
            <a:endParaRPr lang="en-US" sz="2000" dirty="0">
              <a:latin typeface=" Arial"/>
            </a:endParaRPr>
          </a:p>
          <a:p>
            <a:endParaRPr lang="en-US" sz="2000" dirty="0">
              <a:latin typeface=" Arial"/>
            </a:endParaRPr>
          </a:p>
          <a:p>
            <a:endParaRPr lang="en-US" sz="2000" dirty="0">
              <a:latin typeface=" Arial"/>
            </a:endParaRPr>
          </a:p>
          <a:p>
            <a:endParaRPr lang="en-US" sz="2000" dirty="0">
              <a:latin typeface=" Arial"/>
            </a:endParaRPr>
          </a:p>
          <a:p>
            <a:endParaRPr lang="en-US" sz="2000" dirty="0">
              <a:latin typeface=" Arial"/>
            </a:endParaRPr>
          </a:p>
          <a:p>
            <a:r>
              <a:rPr lang="en-US" sz="2000" dirty="0">
                <a:latin typeface=" Arial"/>
              </a:rPr>
              <a:t>2. Contact Central Appointments: at 915-742-2273 (Option # 1)</a:t>
            </a:r>
          </a:p>
          <a:p>
            <a:endParaRPr lang="en-US" sz="2000" dirty="0">
              <a:latin typeface=" Arial"/>
            </a:endParaRPr>
          </a:p>
          <a:p>
            <a:pPr marL="342900" indent="-342900">
              <a:buAutoNum type="arabicPeriod" startAt="3"/>
            </a:pPr>
            <a:r>
              <a:rPr lang="en-US" sz="2000" dirty="0">
                <a:latin typeface=" Arial"/>
              </a:rPr>
              <a:t>Contact clinic directly</a:t>
            </a:r>
          </a:p>
          <a:p>
            <a:pPr lvl="2"/>
            <a:endParaRPr lang="en-US" dirty="0"/>
          </a:p>
          <a:p>
            <a:endParaRPr lang="en-US" dirty="0"/>
          </a:p>
        </p:txBody>
      </p:sp>
      <p:pic>
        <p:nvPicPr>
          <p:cNvPr id="6" name="Picture 5">
            <a:extLst>
              <a:ext uri="{FF2B5EF4-FFF2-40B4-BE49-F238E27FC236}">
                <a16:creationId xmlns:a16="http://schemas.microsoft.com/office/drawing/2014/main" id="{84E36EF8-D341-04AB-1055-1C118E63BDEE}"/>
              </a:ext>
            </a:extLst>
          </p:cNvPr>
          <p:cNvPicPr>
            <a:picLocks noChangeAspect="1"/>
          </p:cNvPicPr>
          <p:nvPr/>
        </p:nvPicPr>
        <p:blipFill>
          <a:blip r:embed="rId6"/>
          <a:stretch>
            <a:fillRect/>
          </a:stretch>
        </p:blipFill>
        <p:spPr>
          <a:xfrm>
            <a:off x="802010" y="4213617"/>
            <a:ext cx="695187" cy="695187"/>
          </a:xfrm>
          <a:prstGeom prst="rect">
            <a:avLst/>
          </a:prstGeom>
        </p:spPr>
      </p:pic>
      <p:pic>
        <p:nvPicPr>
          <p:cNvPr id="4" name="Picture 3" descr="A picture containing text, floor, wall, indoor&#10;&#10;AI-generated content may be incorrect.">
            <a:extLst>
              <a:ext uri="{FF2B5EF4-FFF2-40B4-BE49-F238E27FC236}">
                <a16:creationId xmlns:a16="http://schemas.microsoft.com/office/drawing/2014/main" id="{F366F32A-85C2-545A-177C-40BE60CDC0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13384" y="1605289"/>
            <a:ext cx="1628890" cy="1095945"/>
          </a:xfrm>
          <a:prstGeom prst="rect">
            <a:avLst/>
          </a:prstGeom>
        </p:spPr>
      </p:pic>
    </p:spTree>
    <p:extLst>
      <p:ext uri="{BB962C8B-B14F-4D97-AF65-F5344CB8AC3E}">
        <p14:creationId xmlns:p14="http://schemas.microsoft.com/office/powerpoint/2010/main" val="34092421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50F55-F960-ACFC-84A4-086CAFA044A0}"/>
              </a:ext>
            </a:extLst>
          </p:cNvPr>
          <p:cNvSpPr>
            <a:spLocks noGrp="1"/>
          </p:cNvSpPr>
          <p:nvPr>
            <p:ph type="title"/>
          </p:nvPr>
        </p:nvSpPr>
        <p:spPr/>
        <p:txBody>
          <a:bodyPr>
            <a:noAutofit/>
          </a:bodyPr>
          <a:lstStyle/>
          <a:p>
            <a:r>
              <a:rPr lang="en-US" sz="2600" dirty="0"/>
              <a:t>Departmental Recurring Mandatory  Training Time</a:t>
            </a:r>
          </a:p>
        </p:txBody>
      </p:sp>
      <p:sp>
        <p:nvSpPr>
          <p:cNvPr id="3" name="Content Placeholder 2">
            <a:extLst>
              <a:ext uri="{FF2B5EF4-FFF2-40B4-BE49-F238E27FC236}">
                <a16:creationId xmlns:a16="http://schemas.microsoft.com/office/drawing/2014/main" id="{06D05045-7127-D2BE-D320-5BB9263A92B5}"/>
              </a:ext>
            </a:extLst>
          </p:cNvPr>
          <p:cNvSpPr>
            <a:spLocks noGrp="1"/>
          </p:cNvSpPr>
          <p:nvPr>
            <p:ph sz="quarter" idx="14"/>
          </p:nvPr>
        </p:nvSpPr>
        <p:spPr>
          <a:xfrm>
            <a:off x="412076" y="1447800"/>
            <a:ext cx="8046124" cy="4314825"/>
          </a:xfrm>
        </p:spPr>
        <p:txBody>
          <a:bodyPr>
            <a:noAutofit/>
          </a:bodyPr>
          <a:lstStyle/>
          <a:p>
            <a:r>
              <a:rPr lang="en-US" sz="2000" b="1" dirty="0">
                <a:latin typeface=" Arial"/>
              </a:rPr>
              <a:t>Training time has </a:t>
            </a:r>
            <a:r>
              <a:rPr lang="en-US" sz="2000" b="1" u="sng" dirty="0">
                <a:latin typeface=" Arial"/>
              </a:rPr>
              <a:t>shifted from Thursday to Friday afternoons </a:t>
            </a:r>
            <a:r>
              <a:rPr lang="en-US" sz="2000" b="1" dirty="0">
                <a:latin typeface=" Arial"/>
              </a:rPr>
              <a:t>starting end of May</a:t>
            </a:r>
          </a:p>
          <a:p>
            <a:endParaRPr lang="en-US" sz="2000" b="1" dirty="0">
              <a:latin typeface=" Arial"/>
            </a:endParaRPr>
          </a:p>
          <a:p>
            <a:pPr lvl="1"/>
            <a:r>
              <a:rPr lang="en-US" sz="2000" dirty="0">
                <a:latin typeface=" Arial"/>
              </a:rPr>
              <a:t>2</a:t>
            </a:r>
            <a:r>
              <a:rPr lang="en-US" sz="2000" baseline="30000" dirty="0">
                <a:latin typeface=" Arial"/>
              </a:rPr>
              <a:t>nd</a:t>
            </a:r>
            <a:r>
              <a:rPr lang="en-US" sz="2000" dirty="0">
                <a:latin typeface=" Arial"/>
              </a:rPr>
              <a:t> and 4</a:t>
            </a:r>
            <a:r>
              <a:rPr lang="en-US" sz="2000" baseline="30000" dirty="0">
                <a:latin typeface=" Arial"/>
              </a:rPr>
              <a:t>th</a:t>
            </a:r>
            <a:r>
              <a:rPr lang="en-US" sz="2000" dirty="0">
                <a:latin typeface=" Arial"/>
              </a:rPr>
              <a:t> Friday afternoon starting May 29 </a:t>
            </a:r>
          </a:p>
          <a:p>
            <a:pPr lvl="1"/>
            <a:r>
              <a:rPr lang="en-US" sz="2000" dirty="0">
                <a:latin typeface=" Arial"/>
              </a:rPr>
              <a:t>Training time from 1300-1600 (all clinics) or 1300-1630 (Rio Bravo)</a:t>
            </a:r>
          </a:p>
          <a:p>
            <a:pPr marL="0" indent="0">
              <a:buNone/>
            </a:pPr>
            <a:endParaRPr lang="en-US" sz="2000" b="1" dirty="0">
              <a:latin typeface=" Arial"/>
            </a:endParaRPr>
          </a:p>
          <a:p>
            <a:r>
              <a:rPr lang="en-US" sz="2000" dirty="0">
                <a:latin typeface=" Arial"/>
              </a:rPr>
              <a:t>Change will affect all primary care clinics that fall within Department of Primary Care</a:t>
            </a:r>
          </a:p>
          <a:p>
            <a:pPr lvl="2"/>
            <a:r>
              <a:rPr lang="en-US" sz="2000" dirty="0">
                <a:latin typeface=" Arial"/>
              </a:rPr>
              <a:t>Mendoza Soldier Family Care Center (Pediatrics, Family, Soldier Care)</a:t>
            </a:r>
          </a:p>
          <a:p>
            <a:pPr lvl="2"/>
            <a:r>
              <a:rPr lang="en-US" sz="2000" dirty="0">
                <a:latin typeface=" Arial"/>
              </a:rPr>
              <a:t>East Bliss Soldier Medical Home</a:t>
            </a:r>
          </a:p>
          <a:p>
            <a:pPr lvl="2"/>
            <a:r>
              <a:rPr lang="en-US" sz="2000" dirty="0">
                <a:latin typeface=" Arial"/>
              </a:rPr>
              <a:t>Rio Bravo Community Based Medical Home</a:t>
            </a:r>
          </a:p>
          <a:p>
            <a:pPr lvl="2"/>
            <a:r>
              <a:rPr lang="en-US" sz="2000" dirty="0">
                <a:latin typeface=" Arial"/>
              </a:rPr>
              <a:t>Soldier Family Medical Center- Garrison</a:t>
            </a:r>
          </a:p>
          <a:p>
            <a:pPr lvl="2"/>
            <a:r>
              <a:rPr lang="en-US" sz="2000" dirty="0">
                <a:latin typeface=" Arial"/>
              </a:rPr>
              <a:t>Optometry-starting June 12</a:t>
            </a:r>
          </a:p>
          <a:p>
            <a:pPr marL="0" indent="0">
              <a:buNone/>
            </a:pPr>
            <a:endParaRPr lang="en-US" sz="2000" dirty="0">
              <a:latin typeface=" Arial"/>
            </a:endParaRPr>
          </a:p>
          <a:p>
            <a:r>
              <a:rPr lang="en-US" sz="2000" dirty="0">
                <a:latin typeface=" Arial"/>
              </a:rPr>
              <a:t>Will continue to remain open for acute issues</a:t>
            </a:r>
          </a:p>
        </p:txBody>
      </p:sp>
    </p:spTree>
    <p:extLst>
      <p:ext uri="{BB962C8B-B14F-4D97-AF65-F5344CB8AC3E}">
        <p14:creationId xmlns:p14="http://schemas.microsoft.com/office/powerpoint/2010/main" val="3408608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C068C-19CA-A557-F907-EDECF3665BCD}"/>
              </a:ext>
            </a:extLst>
          </p:cNvPr>
          <p:cNvSpPr>
            <a:spLocks noGrp="1"/>
          </p:cNvSpPr>
          <p:nvPr>
            <p:ph type="title"/>
          </p:nvPr>
        </p:nvSpPr>
        <p:spPr>
          <a:xfrm>
            <a:off x="889398" y="194784"/>
            <a:ext cx="7065883" cy="769493"/>
          </a:xfrm>
        </p:spPr>
        <p:txBody>
          <a:bodyPr>
            <a:normAutofit/>
          </a:bodyPr>
          <a:lstStyle/>
          <a:p>
            <a:r>
              <a:rPr lang="en-US" sz="2400" dirty="0"/>
              <a:t>Clinical Support Standardized Protocols (CSSP)</a:t>
            </a:r>
          </a:p>
        </p:txBody>
      </p:sp>
      <p:sp>
        <p:nvSpPr>
          <p:cNvPr id="3" name="Content Placeholder 2">
            <a:extLst>
              <a:ext uri="{FF2B5EF4-FFF2-40B4-BE49-F238E27FC236}">
                <a16:creationId xmlns:a16="http://schemas.microsoft.com/office/drawing/2014/main" id="{06330FE0-8879-C749-72E0-62055A7FCC44}"/>
              </a:ext>
            </a:extLst>
          </p:cNvPr>
          <p:cNvSpPr>
            <a:spLocks noGrp="1"/>
          </p:cNvSpPr>
          <p:nvPr>
            <p:ph sz="quarter" idx="14"/>
          </p:nvPr>
        </p:nvSpPr>
        <p:spPr>
          <a:xfrm>
            <a:off x="698897" y="1447800"/>
            <a:ext cx="7746206" cy="4314825"/>
          </a:xfrm>
        </p:spPr>
        <p:txBody>
          <a:bodyPr>
            <a:noAutofit/>
          </a:bodyPr>
          <a:lstStyle/>
          <a:p>
            <a:pPr marL="0" indent="0">
              <a:buNone/>
            </a:pPr>
            <a:r>
              <a:rPr lang="en-US" sz="2400" dirty="0">
                <a:latin typeface=" Arial"/>
              </a:rPr>
              <a:t>Are you having challenges with the following and need clinical assistance but cannot get an appointment?</a:t>
            </a:r>
          </a:p>
          <a:p>
            <a:pPr marL="0" indent="0">
              <a:buNone/>
            </a:pPr>
            <a:endParaRPr lang="en-US" sz="2400" dirty="0">
              <a:latin typeface=" Arial"/>
            </a:endParaRPr>
          </a:p>
          <a:p>
            <a:r>
              <a:rPr lang="en-US" sz="2400" dirty="0">
                <a:latin typeface=" Arial"/>
              </a:rPr>
              <a:t>Sore throat</a:t>
            </a:r>
          </a:p>
          <a:p>
            <a:r>
              <a:rPr lang="en-US" sz="2400" dirty="0">
                <a:latin typeface=" Arial"/>
              </a:rPr>
              <a:t>Pregnancy Test (Family &amp; Soldier clinics)</a:t>
            </a:r>
          </a:p>
          <a:p>
            <a:r>
              <a:rPr lang="en-US" sz="2400" dirty="0">
                <a:latin typeface=" Arial"/>
              </a:rPr>
              <a:t>Frequent/Painful Urination</a:t>
            </a:r>
          </a:p>
          <a:p>
            <a:r>
              <a:rPr lang="en-US" sz="2400" dirty="0">
                <a:solidFill>
                  <a:srgbClr val="FF0000"/>
                </a:solidFill>
                <a:latin typeface=" Arial"/>
              </a:rPr>
              <a:t>BP checks</a:t>
            </a:r>
          </a:p>
          <a:p>
            <a:r>
              <a:rPr lang="en-US" sz="2400" dirty="0">
                <a:solidFill>
                  <a:srgbClr val="FF0000"/>
                </a:solidFill>
                <a:latin typeface=" Arial"/>
              </a:rPr>
              <a:t>Suture removal</a:t>
            </a:r>
          </a:p>
          <a:p>
            <a:pPr marL="0" indent="0">
              <a:buNone/>
            </a:pPr>
            <a:endParaRPr lang="en-US" sz="2400" dirty="0">
              <a:latin typeface=" Arial"/>
            </a:endParaRPr>
          </a:p>
          <a:p>
            <a:pPr marL="0" indent="0">
              <a:buNone/>
            </a:pPr>
            <a:r>
              <a:rPr lang="en-US" sz="2400" b="1" dirty="0">
                <a:latin typeface=" Arial"/>
              </a:rPr>
              <a:t>Walk into your PCMH and a nurse driven protocol can be initiated! </a:t>
            </a:r>
          </a:p>
          <a:p>
            <a:pPr marL="0" indent="0">
              <a:buNone/>
            </a:pPr>
            <a:endParaRPr lang="en-US" sz="2400" b="1" dirty="0">
              <a:latin typeface=" Arial"/>
            </a:endParaRPr>
          </a:p>
          <a:p>
            <a:pPr marL="0" indent="0">
              <a:buNone/>
            </a:pPr>
            <a:r>
              <a:rPr lang="en-US" sz="2400" b="1" dirty="0">
                <a:solidFill>
                  <a:srgbClr val="FF0000"/>
                </a:solidFill>
                <a:latin typeface=" Arial"/>
              </a:rPr>
              <a:t>**Highlighted in red requires a PCM order</a:t>
            </a:r>
          </a:p>
        </p:txBody>
      </p:sp>
    </p:spTree>
    <p:extLst>
      <p:ext uri="{BB962C8B-B14F-4D97-AF65-F5344CB8AC3E}">
        <p14:creationId xmlns:p14="http://schemas.microsoft.com/office/powerpoint/2010/main" val="3637021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80571-B6A5-35E0-0231-9632E526828A}"/>
              </a:ext>
            </a:extLst>
          </p:cNvPr>
          <p:cNvSpPr>
            <a:spLocks noGrp="1"/>
          </p:cNvSpPr>
          <p:nvPr>
            <p:ph type="title"/>
          </p:nvPr>
        </p:nvSpPr>
        <p:spPr>
          <a:xfrm>
            <a:off x="1013483" y="370514"/>
            <a:ext cx="7065883" cy="369332"/>
          </a:xfrm>
        </p:spPr>
        <p:txBody>
          <a:bodyPr/>
          <a:lstStyle/>
          <a:p>
            <a:r>
              <a:rPr lang="en-US" sz="2400" dirty="0"/>
              <a:t>Mental Health Consultant (MHC) Support </a:t>
            </a:r>
          </a:p>
        </p:txBody>
      </p:sp>
      <p:sp>
        <p:nvSpPr>
          <p:cNvPr id="3" name="Content Placeholder 2">
            <a:extLst>
              <a:ext uri="{FF2B5EF4-FFF2-40B4-BE49-F238E27FC236}">
                <a16:creationId xmlns:a16="http://schemas.microsoft.com/office/drawing/2014/main" id="{97043B35-6F27-E885-296D-A4D246B1E7B2}"/>
              </a:ext>
            </a:extLst>
          </p:cNvPr>
          <p:cNvSpPr>
            <a:spLocks noGrp="1"/>
          </p:cNvSpPr>
          <p:nvPr>
            <p:ph sz="quarter" idx="14"/>
          </p:nvPr>
        </p:nvSpPr>
        <p:spPr>
          <a:xfrm>
            <a:off x="134101" y="1253998"/>
            <a:ext cx="8875798" cy="5257800"/>
          </a:xfrm>
        </p:spPr>
        <p:txBody>
          <a:bodyPr>
            <a:normAutofit fontScale="92500" lnSpcReduction="10000"/>
          </a:bodyPr>
          <a:lstStyle/>
          <a:p>
            <a:r>
              <a:rPr lang="en-US" b="1" u="sng" dirty="0">
                <a:latin typeface=" Arial"/>
              </a:rPr>
              <a:t>Mental Health Consultants (MHC) – </a:t>
            </a:r>
            <a:r>
              <a:rPr lang="en-US" dirty="0">
                <a:latin typeface=" Arial"/>
              </a:rPr>
              <a:t>licensed mental health clinician who works directly within primary care teams to provide rapid, short-term, and solution-focused care</a:t>
            </a:r>
          </a:p>
          <a:p>
            <a:endParaRPr lang="en-US" dirty="0">
              <a:latin typeface=" Arial"/>
            </a:endParaRPr>
          </a:p>
          <a:p>
            <a:r>
              <a:rPr lang="en-US" b="1" dirty="0">
                <a:latin typeface=" Arial"/>
              </a:rPr>
              <a:t>Embedded within each clinic  </a:t>
            </a:r>
          </a:p>
          <a:p>
            <a:pPr marL="0" indent="0">
              <a:buNone/>
            </a:pPr>
            <a:endParaRPr lang="en-US" dirty="0">
              <a:latin typeface=" Arial"/>
            </a:endParaRPr>
          </a:p>
          <a:p>
            <a:r>
              <a:rPr lang="en-US" b="1" u="sng" dirty="0">
                <a:latin typeface=" Arial"/>
              </a:rPr>
              <a:t>Focus areas: </a:t>
            </a:r>
          </a:p>
          <a:p>
            <a:pPr lvl="1"/>
            <a:r>
              <a:rPr lang="en-US" b="1" dirty="0">
                <a:latin typeface=" Arial"/>
              </a:rPr>
              <a:t>Chronic medical conditions</a:t>
            </a:r>
            <a:r>
              <a:rPr lang="en-US" dirty="0">
                <a:latin typeface=" Arial"/>
              </a:rPr>
              <a:t>:  fibromyalgia, diabetes, hypertension, chronic pain, obesity, frequent visits without clear medical findings, </a:t>
            </a:r>
          </a:p>
          <a:p>
            <a:pPr lvl="1"/>
            <a:r>
              <a:rPr lang="en-US" b="1" dirty="0">
                <a:latin typeface=" Arial"/>
              </a:rPr>
              <a:t>Mental health concerns: </a:t>
            </a:r>
            <a:r>
              <a:rPr lang="en-US" dirty="0">
                <a:latin typeface=" Arial"/>
              </a:rPr>
              <a:t>Depression, anxiety, stress- related  symptoms, ADHD, Mood worries, panic attacks, Adjustment Issues (including difficulty adjusting to Military lifestyle), PTSD</a:t>
            </a:r>
          </a:p>
          <a:p>
            <a:pPr lvl="1"/>
            <a:r>
              <a:rPr lang="en-US" b="1" dirty="0">
                <a:latin typeface=" Arial"/>
              </a:rPr>
              <a:t>Health behavior: </a:t>
            </a:r>
            <a:r>
              <a:rPr lang="en-US" dirty="0">
                <a:latin typeface=" Arial"/>
              </a:rPr>
              <a:t>smoking, poor diet, sedentary lifestyle, mild -to moderate substance use concerns ( children ,teenagers and adults), stress management</a:t>
            </a:r>
          </a:p>
          <a:p>
            <a:pPr lvl="1"/>
            <a:r>
              <a:rPr lang="en-US" b="1" dirty="0">
                <a:latin typeface=" Arial"/>
              </a:rPr>
              <a:t>Sleep issues:</a:t>
            </a:r>
            <a:r>
              <a:rPr lang="en-US" dirty="0">
                <a:latin typeface=" Arial"/>
              </a:rPr>
              <a:t> Insomnia,  or poor sleep habits </a:t>
            </a:r>
          </a:p>
          <a:p>
            <a:pPr lvl="1"/>
            <a:r>
              <a:rPr lang="en-US" b="1" dirty="0">
                <a:latin typeface=" Arial"/>
              </a:rPr>
              <a:t>Somatic Symptoms</a:t>
            </a:r>
            <a:r>
              <a:rPr lang="en-US" dirty="0">
                <a:latin typeface=" Arial"/>
              </a:rPr>
              <a:t>:  headaches, GI complaints , medically unexplained symptoms </a:t>
            </a:r>
          </a:p>
          <a:p>
            <a:pPr lvl="1"/>
            <a:r>
              <a:rPr lang="en-US" b="1" dirty="0">
                <a:latin typeface=" Arial"/>
              </a:rPr>
              <a:t>Pediatric / Family Concerns</a:t>
            </a:r>
            <a:r>
              <a:rPr lang="en-US" dirty="0">
                <a:latin typeface=" Arial"/>
              </a:rPr>
              <a:t>: ADHD symptoms, behavior challenges, parenting support, depression, anxiety ( social  &amp; phobias),  parents’ divorce/ separation</a:t>
            </a:r>
          </a:p>
          <a:p>
            <a:pPr lvl="1"/>
            <a:r>
              <a:rPr lang="en-US" b="1" dirty="0">
                <a:latin typeface=" Arial"/>
              </a:rPr>
              <a:t>Life stressors</a:t>
            </a:r>
            <a:r>
              <a:rPr lang="en-US" dirty="0">
                <a:latin typeface=" Arial"/>
              </a:rPr>
              <a:t>:  grief, adjustment to illness, family, or social stress</a:t>
            </a:r>
          </a:p>
          <a:p>
            <a:pPr marL="0" indent="0">
              <a:buNone/>
            </a:pPr>
            <a:r>
              <a:rPr lang="en-US" dirty="0">
                <a:latin typeface=" Arial"/>
              </a:rPr>
              <a:t> </a:t>
            </a:r>
          </a:p>
          <a:p>
            <a:pPr lvl="0"/>
            <a:r>
              <a:rPr lang="en-US" b="1" dirty="0">
                <a:latin typeface=" Arial"/>
              </a:rPr>
              <a:t>Psychoeducational classes every Wednesday  from 1300-1330  at Rio Bravo CBMH</a:t>
            </a:r>
          </a:p>
          <a:p>
            <a:pPr marL="0" lvl="0" indent="0">
              <a:buNone/>
            </a:pPr>
            <a:r>
              <a:rPr lang="en-US" b="1" dirty="0">
                <a:latin typeface=" Arial"/>
              </a:rPr>
              <a:t> </a:t>
            </a:r>
            <a:endParaRPr lang="en-US" dirty="0">
              <a:latin typeface=" Arial"/>
            </a:endParaRPr>
          </a:p>
          <a:p>
            <a:endParaRPr lang="en-US" dirty="0"/>
          </a:p>
        </p:txBody>
      </p:sp>
    </p:spTree>
    <p:extLst>
      <p:ext uri="{BB962C8B-B14F-4D97-AF65-F5344CB8AC3E}">
        <p14:creationId xmlns:p14="http://schemas.microsoft.com/office/powerpoint/2010/main" val="2728716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4FC60-6067-B1BB-261F-70F4B84D8A7B}"/>
              </a:ext>
            </a:extLst>
          </p:cNvPr>
          <p:cNvSpPr>
            <a:spLocks noGrp="1"/>
          </p:cNvSpPr>
          <p:nvPr>
            <p:ph type="title"/>
          </p:nvPr>
        </p:nvSpPr>
        <p:spPr>
          <a:xfrm>
            <a:off x="1108854" y="394864"/>
            <a:ext cx="7065883" cy="369332"/>
          </a:xfrm>
        </p:spPr>
        <p:txBody>
          <a:bodyPr/>
          <a:lstStyle/>
          <a:p>
            <a:r>
              <a:rPr lang="en-US" sz="2400" dirty="0"/>
              <a:t>Mental Health Consultant (MHC) Support</a:t>
            </a:r>
          </a:p>
        </p:txBody>
      </p:sp>
      <p:sp>
        <p:nvSpPr>
          <p:cNvPr id="3" name="Content Placeholder 2">
            <a:extLst>
              <a:ext uri="{FF2B5EF4-FFF2-40B4-BE49-F238E27FC236}">
                <a16:creationId xmlns:a16="http://schemas.microsoft.com/office/drawing/2014/main" id="{D89839B9-B791-42F2-EA8C-060E050EBC06}"/>
              </a:ext>
            </a:extLst>
          </p:cNvPr>
          <p:cNvSpPr>
            <a:spLocks noGrp="1"/>
          </p:cNvSpPr>
          <p:nvPr>
            <p:ph sz="quarter" idx="14"/>
          </p:nvPr>
        </p:nvSpPr>
        <p:spPr>
          <a:xfrm>
            <a:off x="304800" y="1271587"/>
            <a:ext cx="5334000" cy="4314825"/>
          </a:xfrm>
        </p:spPr>
        <p:txBody>
          <a:bodyPr/>
          <a:lstStyle/>
          <a:p>
            <a:pPr marL="342900" indent="-342900">
              <a:buFont typeface="Wingdings" panose="05000000000000000000" pitchFamily="2" charset="2"/>
              <a:buChar char="§"/>
            </a:pPr>
            <a:r>
              <a:rPr lang="en-US" sz="2400" b="1" dirty="0">
                <a:latin typeface=" Arial"/>
              </a:rPr>
              <a:t>Soldier Care Clinic Mendoza</a:t>
            </a:r>
          </a:p>
          <a:p>
            <a:pPr marL="685800" lvl="1" indent="-342900">
              <a:buFont typeface="Arial" panose="020B0604020202020204" pitchFamily="34" charset="0"/>
              <a:buChar char="•"/>
            </a:pPr>
            <a:r>
              <a:rPr lang="en-US" sz="2400" dirty="0">
                <a:latin typeface=" Arial"/>
              </a:rPr>
              <a:t>Dr. Valeria Garcia, LCSW</a:t>
            </a:r>
            <a:endParaRPr lang="en-US" sz="2400" b="1" dirty="0">
              <a:latin typeface=" Arial"/>
            </a:endParaRPr>
          </a:p>
          <a:p>
            <a:pPr marL="342900" indent="-342900">
              <a:buFont typeface="Wingdings" panose="05000000000000000000" pitchFamily="2" charset="2"/>
              <a:buChar char="§"/>
            </a:pPr>
            <a:r>
              <a:rPr lang="en-US" sz="2400" b="1" dirty="0">
                <a:latin typeface=" Arial"/>
              </a:rPr>
              <a:t>Family Care Clinic Mendoza</a:t>
            </a:r>
          </a:p>
          <a:p>
            <a:pPr marL="685800" lvl="1" indent="-342900">
              <a:buFont typeface="Arial" panose="020B0604020202020204" pitchFamily="34" charset="0"/>
              <a:buChar char="•"/>
            </a:pPr>
            <a:r>
              <a:rPr lang="en-US" sz="2400" dirty="0">
                <a:solidFill>
                  <a:schemeClr val="tx2">
                    <a:lumMod val="60000"/>
                    <a:lumOff val="40000"/>
                  </a:schemeClr>
                </a:solidFill>
                <a:latin typeface=" Arial"/>
              </a:rPr>
              <a:t>Dr. Alicia </a:t>
            </a:r>
            <a:r>
              <a:rPr lang="en-US" sz="2400" dirty="0" err="1">
                <a:solidFill>
                  <a:schemeClr val="tx2">
                    <a:lumMod val="60000"/>
                    <a:lumOff val="40000"/>
                  </a:schemeClr>
                </a:solidFill>
                <a:latin typeface=" Arial"/>
              </a:rPr>
              <a:t>Hayba</a:t>
            </a:r>
            <a:r>
              <a:rPr lang="en-US" sz="2400" dirty="0">
                <a:solidFill>
                  <a:schemeClr val="tx2">
                    <a:lumMod val="60000"/>
                    <a:lumOff val="40000"/>
                  </a:schemeClr>
                </a:solidFill>
                <a:latin typeface=" Arial"/>
              </a:rPr>
              <a:t>, LCSW**</a:t>
            </a:r>
          </a:p>
          <a:p>
            <a:pPr marL="342900" indent="-342900">
              <a:buFont typeface="Wingdings" panose="05000000000000000000" pitchFamily="2" charset="2"/>
              <a:buChar char="§"/>
            </a:pPr>
            <a:r>
              <a:rPr lang="en-US" sz="2400" b="1" dirty="0">
                <a:latin typeface=" Arial"/>
              </a:rPr>
              <a:t>SFMC Family/Soldier</a:t>
            </a:r>
          </a:p>
          <a:p>
            <a:pPr marL="685800" lvl="1" indent="-342900">
              <a:buFont typeface="Arial" panose="020B0604020202020204" pitchFamily="34" charset="0"/>
              <a:buChar char="•"/>
            </a:pPr>
            <a:r>
              <a:rPr lang="en-US" sz="2400" dirty="0">
                <a:latin typeface=" Arial"/>
              </a:rPr>
              <a:t>Dr. Connie Ponce, IBHF, Clinical Psychologist</a:t>
            </a:r>
          </a:p>
          <a:p>
            <a:pPr marL="342900" indent="-342900">
              <a:buFont typeface="Wingdings" panose="05000000000000000000" pitchFamily="2" charset="2"/>
              <a:buChar char="§"/>
            </a:pPr>
            <a:r>
              <a:rPr lang="en-US" sz="2400" b="1" dirty="0">
                <a:latin typeface=" Arial"/>
              </a:rPr>
              <a:t>Rio Bravo</a:t>
            </a:r>
          </a:p>
          <a:p>
            <a:pPr marL="685800" lvl="1" indent="-342900">
              <a:buFont typeface="Arial" panose="020B0604020202020204" pitchFamily="34" charset="0"/>
              <a:buChar char="•"/>
            </a:pPr>
            <a:r>
              <a:rPr lang="en-US" sz="2400" dirty="0">
                <a:latin typeface=" Arial"/>
              </a:rPr>
              <a:t>Dr. Michelle Marie Gomez, LCDC, credentialed for 2 years old and above</a:t>
            </a:r>
          </a:p>
        </p:txBody>
      </p:sp>
      <p:pic>
        <p:nvPicPr>
          <p:cNvPr id="5" name="Picture 4">
            <a:extLst>
              <a:ext uri="{FF2B5EF4-FFF2-40B4-BE49-F238E27FC236}">
                <a16:creationId xmlns:a16="http://schemas.microsoft.com/office/drawing/2014/main" id="{4640DE65-B7D2-A680-590B-8ADB232A1E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1600200"/>
            <a:ext cx="3780960" cy="2490985"/>
          </a:xfrm>
          <a:prstGeom prst="rect">
            <a:avLst/>
          </a:prstGeom>
        </p:spPr>
      </p:pic>
    </p:spTree>
    <p:extLst>
      <p:ext uri="{BB962C8B-B14F-4D97-AF65-F5344CB8AC3E}">
        <p14:creationId xmlns:p14="http://schemas.microsoft.com/office/powerpoint/2010/main" val="3318227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0241" y="1320800"/>
            <a:ext cx="8523518" cy="4566635"/>
          </a:xfrm>
          <a:prstGeom prst="rect">
            <a:avLst/>
          </a:prstGeom>
        </p:spPr>
        <p:txBody>
          <a:bodyPr vert="horz" wrap="square" lIns="0" tIns="113030" rIns="0" bIns="0" rtlCol="0">
            <a:spAutoFit/>
          </a:bodyPr>
          <a:lstStyle/>
          <a:p>
            <a:pPr marL="354965" indent="-342265">
              <a:lnSpc>
                <a:spcPct val="100000"/>
              </a:lnSpc>
              <a:spcBef>
                <a:spcPts val="890"/>
              </a:spcBef>
              <a:buFont typeface="Wingdings"/>
              <a:buChar char=""/>
              <a:tabLst>
                <a:tab pos="354965" algn="l"/>
              </a:tabLst>
            </a:pPr>
            <a:r>
              <a:rPr b="1" spc="-10" dirty="0">
                <a:latin typeface="Arial"/>
                <a:cs typeface="Arial"/>
              </a:rPr>
              <a:t>Welcome</a:t>
            </a:r>
            <a:endParaRPr dirty="0">
              <a:latin typeface="Arial"/>
              <a:cs typeface="Arial"/>
            </a:endParaRPr>
          </a:p>
          <a:p>
            <a:pPr marL="354965" indent="-342265">
              <a:lnSpc>
                <a:spcPct val="100000"/>
              </a:lnSpc>
              <a:spcBef>
                <a:spcPts val="795"/>
              </a:spcBef>
              <a:buFont typeface="Wingdings"/>
              <a:buChar char=""/>
              <a:tabLst>
                <a:tab pos="354965" algn="l"/>
              </a:tabLst>
            </a:pPr>
            <a:r>
              <a:rPr b="1" dirty="0">
                <a:latin typeface="Arial"/>
                <a:cs typeface="Arial"/>
              </a:rPr>
              <a:t>Upcoming</a:t>
            </a:r>
            <a:r>
              <a:rPr b="1" spc="-90" dirty="0">
                <a:latin typeface="Arial"/>
                <a:cs typeface="Arial"/>
              </a:rPr>
              <a:t> </a:t>
            </a:r>
            <a:r>
              <a:rPr b="1" spc="-10" dirty="0">
                <a:latin typeface="Arial"/>
                <a:cs typeface="Arial"/>
              </a:rPr>
              <a:t>Events</a:t>
            </a:r>
            <a:endParaRPr dirty="0">
              <a:latin typeface="Arial"/>
              <a:cs typeface="Arial"/>
            </a:endParaRPr>
          </a:p>
          <a:p>
            <a:pPr marL="354965" indent="-342265">
              <a:lnSpc>
                <a:spcPct val="100000"/>
              </a:lnSpc>
              <a:spcBef>
                <a:spcPts val="790"/>
              </a:spcBef>
              <a:buFont typeface="Wingdings"/>
              <a:buChar char=""/>
              <a:tabLst>
                <a:tab pos="354965" algn="l"/>
              </a:tabLst>
            </a:pPr>
            <a:r>
              <a:rPr b="1" dirty="0">
                <a:latin typeface="Arial"/>
                <a:cs typeface="Arial"/>
              </a:rPr>
              <a:t>General</a:t>
            </a:r>
            <a:r>
              <a:rPr b="1" spc="-80" dirty="0">
                <a:latin typeface="Arial"/>
                <a:cs typeface="Arial"/>
              </a:rPr>
              <a:t> </a:t>
            </a:r>
            <a:r>
              <a:rPr b="1" spc="-10" dirty="0">
                <a:latin typeface="Arial"/>
                <a:cs typeface="Arial"/>
              </a:rPr>
              <a:t>Information</a:t>
            </a:r>
            <a:endParaRPr lang="en-US" b="1" spc="-10" dirty="0">
              <a:latin typeface="Arial"/>
              <a:cs typeface="Arial"/>
            </a:endParaRPr>
          </a:p>
          <a:p>
            <a:pPr marL="354965" indent="-342265">
              <a:lnSpc>
                <a:spcPct val="100000"/>
              </a:lnSpc>
              <a:spcBef>
                <a:spcPts val="790"/>
              </a:spcBef>
              <a:buFont typeface="Wingdings"/>
              <a:buChar char=""/>
              <a:tabLst>
                <a:tab pos="354965" algn="l"/>
              </a:tabLst>
            </a:pPr>
            <a:r>
              <a:rPr lang="en-US" b="1" spc="-10" dirty="0">
                <a:latin typeface="Arial"/>
                <a:cs typeface="Arial"/>
              </a:rPr>
              <a:t>Tracking Log</a:t>
            </a:r>
          </a:p>
          <a:p>
            <a:pPr marL="354965" indent="-342265">
              <a:lnSpc>
                <a:spcPct val="100000"/>
              </a:lnSpc>
              <a:spcBef>
                <a:spcPts val="790"/>
              </a:spcBef>
              <a:buFont typeface="Wingdings"/>
              <a:buChar char=""/>
              <a:tabLst>
                <a:tab pos="354965" algn="l"/>
              </a:tabLst>
            </a:pPr>
            <a:r>
              <a:rPr lang="en-US" b="1" spc="-10" dirty="0">
                <a:latin typeface="Arial"/>
                <a:cs typeface="Arial"/>
              </a:rPr>
              <a:t>Cardiology</a:t>
            </a:r>
            <a:endParaRPr lang="en-US" dirty="0">
              <a:latin typeface="Arial"/>
              <a:cs typeface="Arial"/>
            </a:endParaRPr>
          </a:p>
          <a:p>
            <a:pPr marL="354965" indent="-342265">
              <a:lnSpc>
                <a:spcPct val="100000"/>
              </a:lnSpc>
              <a:spcBef>
                <a:spcPts val="795"/>
              </a:spcBef>
              <a:buFont typeface="Wingdings"/>
              <a:buChar char=""/>
              <a:tabLst>
                <a:tab pos="354965" algn="l"/>
              </a:tabLst>
            </a:pPr>
            <a:r>
              <a:rPr b="1" dirty="0">
                <a:latin typeface="Arial"/>
                <a:cs typeface="Arial"/>
              </a:rPr>
              <a:t>Department</a:t>
            </a:r>
            <a:r>
              <a:rPr b="1" spc="-30" dirty="0">
                <a:latin typeface="Arial"/>
                <a:cs typeface="Arial"/>
              </a:rPr>
              <a:t> </a:t>
            </a:r>
            <a:r>
              <a:rPr b="1" dirty="0">
                <a:latin typeface="Arial"/>
                <a:cs typeface="Arial"/>
              </a:rPr>
              <a:t>of</a:t>
            </a:r>
            <a:r>
              <a:rPr b="1" spc="-40" dirty="0">
                <a:latin typeface="Arial"/>
                <a:cs typeface="Arial"/>
              </a:rPr>
              <a:t> </a:t>
            </a:r>
            <a:r>
              <a:rPr b="1" dirty="0">
                <a:latin typeface="Arial"/>
                <a:cs typeface="Arial"/>
              </a:rPr>
              <a:t>Primary</a:t>
            </a:r>
            <a:r>
              <a:rPr b="1" spc="-55" dirty="0">
                <a:latin typeface="Arial"/>
                <a:cs typeface="Arial"/>
              </a:rPr>
              <a:t> </a:t>
            </a:r>
            <a:r>
              <a:rPr b="1" dirty="0">
                <a:latin typeface="Arial"/>
                <a:cs typeface="Arial"/>
              </a:rPr>
              <a:t>Care</a:t>
            </a:r>
            <a:r>
              <a:rPr b="1" spc="-50" dirty="0">
                <a:latin typeface="Arial"/>
                <a:cs typeface="Arial"/>
              </a:rPr>
              <a:t> </a:t>
            </a:r>
            <a:r>
              <a:rPr b="1" spc="-10" dirty="0">
                <a:latin typeface="Arial"/>
                <a:cs typeface="Arial"/>
              </a:rPr>
              <a:t>Updates</a:t>
            </a:r>
            <a:endParaRPr lang="en-US" b="1" spc="-10" dirty="0">
              <a:latin typeface="Arial"/>
              <a:cs typeface="Arial"/>
            </a:endParaRPr>
          </a:p>
          <a:p>
            <a:pPr marL="354965" indent="-342265">
              <a:lnSpc>
                <a:spcPct val="100000"/>
              </a:lnSpc>
              <a:spcBef>
                <a:spcPts val="795"/>
              </a:spcBef>
              <a:buFont typeface="Wingdings"/>
              <a:buChar char=""/>
              <a:tabLst>
                <a:tab pos="354965" algn="l"/>
              </a:tabLst>
            </a:pPr>
            <a:r>
              <a:rPr lang="en-US" b="1" spc="-10" dirty="0">
                <a:latin typeface="Arial"/>
                <a:cs typeface="Arial"/>
              </a:rPr>
              <a:t>Specialty Care Updates</a:t>
            </a:r>
          </a:p>
          <a:p>
            <a:pPr marL="354965" indent="-342265">
              <a:lnSpc>
                <a:spcPct val="100000"/>
              </a:lnSpc>
              <a:spcBef>
                <a:spcPts val="795"/>
              </a:spcBef>
              <a:buFont typeface="Wingdings"/>
              <a:buChar char=""/>
              <a:tabLst>
                <a:tab pos="354965" algn="l"/>
              </a:tabLst>
            </a:pPr>
            <a:r>
              <a:rPr lang="en-US" b="1" spc="-10" dirty="0">
                <a:latin typeface="Arial"/>
                <a:cs typeface="Arial"/>
              </a:rPr>
              <a:t>Facilities Management Updates</a:t>
            </a:r>
          </a:p>
          <a:p>
            <a:pPr marL="354965" indent="-342265">
              <a:lnSpc>
                <a:spcPct val="100000"/>
              </a:lnSpc>
              <a:spcBef>
                <a:spcPts val="795"/>
              </a:spcBef>
              <a:buFont typeface="Wingdings"/>
              <a:buChar char=""/>
              <a:tabLst>
                <a:tab pos="354965" algn="l"/>
              </a:tabLst>
            </a:pPr>
            <a:r>
              <a:rPr lang="en-US" b="1" spc="-10" dirty="0">
                <a:latin typeface="Arial"/>
                <a:cs typeface="Arial"/>
              </a:rPr>
              <a:t>Clinical Operations Updates</a:t>
            </a:r>
          </a:p>
          <a:p>
            <a:pPr marL="354965" indent="-342265">
              <a:lnSpc>
                <a:spcPct val="100000"/>
              </a:lnSpc>
              <a:spcBef>
                <a:spcPts val="795"/>
              </a:spcBef>
              <a:buFont typeface="Wingdings"/>
              <a:buChar char=""/>
              <a:tabLst>
                <a:tab pos="354965" algn="l"/>
              </a:tabLst>
            </a:pPr>
            <a:r>
              <a:rPr lang="en-US" b="1" spc="-10" dirty="0">
                <a:latin typeface="Arial"/>
                <a:cs typeface="Arial"/>
              </a:rPr>
              <a:t>Red Cross</a:t>
            </a:r>
          </a:p>
          <a:p>
            <a:pPr marL="354965" indent="-342265">
              <a:spcBef>
                <a:spcPts val="795"/>
              </a:spcBef>
              <a:buFont typeface="Wingdings"/>
              <a:buChar char=""/>
              <a:tabLst>
                <a:tab pos="354965" algn="l"/>
              </a:tabLst>
            </a:pPr>
            <a:r>
              <a:rPr lang="en-US" b="1" spc="-10" dirty="0">
                <a:latin typeface="Arial"/>
                <a:cs typeface="Arial"/>
              </a:rPr>
              <a:t>Questions/Closing</a:t>
            </a:r>
          </a:p>
          <a:p>
            <a:pPr marL="354965" indent="-342265">
              <a:lnSpc>
                <a:spcPct val="100000"/>
              </a:lnSpc>
              <a:spcBef>
                <a:spcPts val="790"/>
              </a:spcBef>
              <a:buFont typeface="Wingdings"/>
              <a:buChar char=""/>
              <a:tabLst>
                <a:tab pos="354965" algn="l"/>
              </a:tabLst>
            </a:pPr>
            <a:r>
              <a:rPr b="1" dirty="0">
                <a:latin typeface="Arial"/>
                <a:cs typeface="Arial"/>
              </a:rPr>
              <a:t>Hospital</a:t>
            </a:r>
            <a:r>
              <a:rPr b="1" spc="-70" dirty="0">
                <a:latin typeface="Arial"/>
                <a:cs typeface="Arial"/>
              </a:rPr>
              <a:t> </a:t>
            </a:r>
            <a:r>
              <a:rPr b="1" spc="-10" dirty="0">
                <a:latin typeface="Arial"/>
                <a:cs typeface="Arial"/>
              </a:rPr>
              <a:t>Commander/CSM</a:t>
            </a:r>
            <a:endParaRPr dirty="0">
              <a:latin typeface="Arial"/>
              <a:cs typeface="Arial"/>
            </a:endParaRPr>
          </a:p>
        </p:txBody>
      </p:sp>
      <p:sp>
        <p:nvSpPr>
          <p:cNvPr id="4" name="Title 3">
            <a:extLst>
              <a:ext uri="{FF2B5EF4-FFF2-40B4-BE49-F238E27FC236}">
                <a16:creationId xmlns:a16="http://schemas.microsoft.com/office/drawing/2014/main" id="{4586BD9A-D559-4D01-5753-D334EBB3ACEF}"/>
              </a:ext>
            </a:extLst>
          </p:cNvPr>
          <p:cNvSpPr>
            <a:spLocks noGrp="1"/>
          </p:cNvSpPr>
          <p:nvPr>
            <p:ph type="title" idx="4294967295"/>
          </p:nvPr>
        </p:nvSpPr>
        <p:spPr>
          <a:xfrm>
            <a:off x="723900" y="416867"/>
            <a:ext cx="7696200" cy="461665"/>
          </a:xfrm>
        </p:spPr>
        <p:txBody>
          <a:bodyPr/>
          <a:lstStyle/>
          <a:p>
            <a:pPr algn="ctr"/>
            <a:r>
              <a:rPr lang="en-US" b="1" dirty="0">
                <a:solidFill>
                  <a:schemeClr val="tx1"/>
                </a:solidFill>
                <a:latin typeface="Arial "/>
              </a:rPr>
              <a:t>Agenda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4D26A-7FA1-1F23-B939-4D42769E9D1C}"/>
              </a:ext>
            </a:extLst>
          </p:cNvPr>
          <p:cNvSpPr>
            <a:spLocks noGrp="1"/>
          </p:cNvSpPr>
          <p:nvPr>
            <p:ph type="title"/>
          </p:nvPr>
        </p:nvSpPr>
        <p:spPr>
          <a:xfrm>
            <a:off x="1039058" y="282597"/>
            <a:ext cx="7065883" cy="461665"/>
          </a:xfrm>
        </p:spPr>
        <p:txBody>
          <a:bodyPr/>
          <a:lstStyle/>
          <a:p>
            <a:r>
              <a:rPr lang="en-US" dirty="0"/>
              <a:t>Welcome to Mendoza Family Care! </a:t>
            </a:r>
          </a:p>
        </p:txBody>
      </p:sp>
      <p:sp>
        <p:nvSpPr>
          <p:cNvPr id="5" name="Slide Number Placeholder 4">
            <a:extLst>
              <a:ext uri="{FF2B5EF4-FFF2-40B4-BE49-F238E27FC236}">
                <a16:creationId xmlns:a16="http://schemas.microsoft.com/office/drawing/2014/main" id="{BB1E1DFD-D8D6-68DB-B0F5-B54D6848E7CA}"/>
              </a:ext>
            </a:extLst>
          </p:cNvPr>
          <p:cNvSpPr>
            <a:spLocks noGrp="1"/>
          </p:cNvSpPr>
          <p:nvPr>
            <p:ph type="sldNum" sz="quarter" idx="12"/>
          </p:nvPr>
        </p:nvSpPr>
        <p:spPr/>
        <p:txBody>
          <a:bodyPr/>
          <a:lstStyle/>
          <a:p>
            <a:pPr algn="r" defTabSz="914400">
              <a:defRPr/>
            </a:pPr>
            <a:fld id="{06B786C7-B8F9-4072-AAAA-17258464D730}" type="slidenum">
              <a:rPr lang="en-US" sz="1050" smtClean="0">
                <a:solidFill>
                  <a:prstClr val="black"/>
                </a:solidFill>
                <a:latin typeface="Avenir Next LT Pro"/>
              </a:rPr>
              <a:pPr algn="r" defTabSz="914400">
                <a:defRPr/>
              </a:pPr>
              <a:t>20</a:t>
            </a:fld>
            <a:endParaRPr lang="en-US" sz="1050" dirty="0">
              <a:solidFill>
                <a:prstClr val="black"/>
              </a:solidFill>
              <a:latin typeface="Avenir Next LT Pro"/>
            </a:endParaRPr>
          </a:p>
        </p:txBody>
      </p:sp>
      <p:sp>
        <p:nvSpPr>
          <p:cNvPr id="6" name="Content Placeholder 2">
            <a:extLst>
              <a:ext uri="{FF2B5EF4-FFF2-40B4-BE49-F238E27FC236}">
                <a16:creationId xmlns:a16="http://schemas.microsoft.com/office/drawing/2014/main" id="{C9348820-48EC-14AA-47F5-ACCC07AEB76E}"/>
              </a:ext>
            </a:extLst>
          </p:cNvPr>
          <p:cNvSpPr>
            <a:spLocks noGrp="1"/>
          </p:cNvSpPr>
          <p:nvPr>
            <p:ph sz="quarter" idx="14"/>
          </p:nvPr>
        </p:nvSpPr>
        <p:spPr>
          <a:xfrm>
            <a:off x="698500" y="1695450"/>
            <a:ext cx="7747000" cy="4314825"/>
          </a:xfrm>
        </p:spPr>
        <p:txBody>
          <a:bodyPr/>
          <a:lstStyle/>
          <a:p>
            <a:pPr marL="285750" indent="-285750">
              <a:buFont typeface="Wingdings" panose="05000000000000000000" pitchFamily="2" charset="2"/>
              <a:buChar char="§"/>
            </a:pPr>
            <a:r>
              <a:rPr lang="en-US" dirty="0"/>
              <a:t>New MHC Provider is currently onboarding to </a:t>
            </a:r>
            <a:r>
              <a:rPr lang="en-US" b="1" dirty="0"/>
              <a:t>Mendoza Family Care</a:t>
            </a:r>
          </a:p>
          <a:p>
            <a:pPr marL="285750" indent="-285750">
              <a:buFont typeface="Wingdings" panose="05000000000000000000" pitchFamily="2" charset="2"/>
              <a:buChar char="§"/>
            </a:pPr>
            <a:endParaRPr lang="en-US" dirty="0"/>
          </a:p>
          <a:p>
            <a:pPr lvl="2"/>
            <a:r>
              <a:rPr lang="en-US" sz="2800" b="1" dirty="0"/>
              <a:t>	Welcome Ms. Alicia </a:t>
            </a:r>
            <a:r>
              <a:rPr lang="en-US" sz="2800" b="1" dirty="0" err="1"/>
              <a:t>Hayba</a:t>
            </a:r>
            <a:r>
              <a:rPr lang="en-US" sz="2800" b="1" dirty="0"/>
              <a:t>, LCSW</a:t>
            </a:r>
            <a:endParaRPr lang="en-US" dirty="0"/>
          </a:p>
          <a:p>
            <a:endParaRPr lang="en-US" dirty="0"/>
          </a:p>
          <a:p>
            <a:pPr marL="285750" indent="-285750">
              <a:buFont typeface="Wingdings" panose="05000000000000000000" pitchFamily="2" charset="2"/>
              <a:buChar char="§"/>
            </a:pPr>
            <a:r>
              <a:rPr lang="en-US" u="sng" dirty="0"/>
              <a:t>Services offered:</a:t>
            </a:r>
          </a:p>
          <a:p>
            <a:pPr marL="628650" lvl="1" indent="-285750">
              <a:buFont typeface="Wingdings" panose="05000000000000000000" pitchFamily="2" charset="2"/>
              <a:buChar char="§"/>
            </a:pPr>
            <a:r>
              <a:rPr lang="en-US" dirty="0"/>
              <a:t>Chronic medical conditions, mental health concerns, sleep issues, somatic symptoms, life stressors</a:t>
            </a:r>
          </a:p>
          <a:p>
            <a:pPr marL="628650" lvl="1"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u="sng" dirty="0"/>
              <a:t>How to schedule an appointment:</a:t>
            </a:r>
          </a:p>
          <a:p>
            <a:pPr marL="628650" lvl="1" indent="-285750">
              <a:buFont typeface="Wingdings" panose="05000000000000000000" pitchFamily="2" charset="2"/>
              <a:buChar char="§"/>
            </a:pPr>
            <a:r>
              <a:rPr lang="en-US" dirty="0"/>
              <a:t>Reach out to your Team RN or PCM verbalize desire to see an MHC via Secure Messaging or during your appointment</a:t>
            </a:r>
          </a:p>
          <a:p>
            <a:pPr marL="628650" lvl="1" indent="-285750">
              <a:buFont typeface="Wingdings" panose="05000000000000000000" pitchFamily="2" charset="2"/>
              <a:buChar char="§"/>
            </a:pPr>
            <a:r>
              <a:rPr lang="en-US" dirty="0"/>
              <a:t>Will be ready to see patients within the next 2-3 weeks</a:t>
            </a:r>
          </a:p>
        </p:txBody>
      </p:sp>
    </p:spTree>
    <p:extLst>
      <p:ext uri="{BB962C8B-B14F-4D97-AF65-F5344CB8AC3E}">
        <p14:creationId xmlns:p14="http://schemas.microsoft.com/office/powerpoint/2010/main" val="3044576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3ECC1-C8B3-4F55-4D3E-1ADAAFA53AF0}"/>
              </a:ext>
            </a:extLst>
          </p:cNvPr>
          <p:cNvSpPr>
            <a:spLocks noGrp="1"/>
          </p:cNvSpPr>
          <p:nvPr>
            <p:ph type="title"/>
          </p:nvPr>
        </p:nvSpPr>
        <p:spPr>
          <a:xfrm>
            <a:off x="1039058" y="295861"/>
            <a:ext cx="7065883" cy="769493"/>
          </a:xfrm>
        </p:spPr>
        <p:txBody>
          <a:bodyPr wrap="square" anchor="ctr">
            <a:normAutofit/>
          </a:bodyPr>
          <a:lstStyle/>
          <a:p>
            <a:r>
              <a:rPr lang="en-US" dirty="0"/>
              <a:t>End of the Summer Season</a:t>
            </a:r>
          </a:p>
        </p:txBody>
      </p:sp>
      <p:sp>
        <p:nvSpPr>
          <p:cNvPr id="5" name="Slide Number Placeholder 4">
            <a:extLst>
              <a:ext uri="{FF2B5EF4-FFF2-40B4-BE49-F238E27FC236}">
                <a16:creationId xmlns:a16="http://schemas.microsoft.com/office/drawing/2014/main" id="{0AB7F62C-021E-7F88-39C1-66471624546B}"/>
              </a:ext>
            </a:extLst>
          </p:cNvPr>
          <p:cNvSpPr>
            <a:spLocks noGrp="1"/>
          </p:cNvSpPr>
          <p:nvPr>
            <p:ph type="sldNum" sz="quarter" idx="12"/>
          </p:nvPr>
        </p:nvSpPr>
        <p:spPr>
          <a:xfrm>
            <a:off x="8524494" y="6356351"/>
            <a:ext cx="473202" cy="365125"/>
          </a:xfrm>
        </p:spPr>
        <p:txBody>
          <a:bodyPr>
            <a:normAutofit/>
          </a:bodyPr>
          <a:lstStyle/>
          <a:p>
            <a:pPr algn="r" defTabSz="914400">
              <a:spcAft>
                <a:spcPts val="600"/>
              </a:spcAft>
              <a:defRPr/>
            </a:pPr>
            <a:fld id="{06B786C7-B8F9-4072-AAAA-17258464D730}" type="slidenum">
              <a:rPr lang="en-US" sz="1050" smtClean="0">
                <a:solidFill>
                  <a:prstClr val="black"/>
                </a:solidFill>
              </a:rPr>
              <a:pPr algn="r" defTabSz="914400">
                <a:spcAft>
                  <a:spcPts val="600"/>
                </a:spcAft>
                <a:defRPr/>
              </a:pPr>
              <a:t>21</a:t>
            </a:fld>
            <a:endParaRPr lang="en-US" sz="1050">
              <a:solidFill>
                <a:prstClr val="black"/>
              </a:solidFill>
            </a:endParaRPr>
          </a:p>
        </p:txBody>
      </p:sp>
      <p:graphicFrame>
        <p:nvGraphicFramePr>
          <p:cNvPr id="8" name="Content Placeholder 2">
            <a:extLst>
              <a:ext uri="{FF2B5EF4-FFF2-40B4-BE49-F238E27FC236}">
                <a16:creationId xmlns:a16="http://schemas.microsoft.com/office/drawing/2014/main" id="{E7EAD8A4-D267-865A-411D-0FD21FB5345E}"/>
              </a:ext>
            </a:extLst>
          </p:cNvPr>
          <p:cNvGraphicFramePr>
            <a:graphicFrameLocks noGrp="1"/>
          </p:cNvGraphicFramePr>
          <p:nvPr>
            <p:ph sz="quarter" idx="14"/>
          </p:nvPr>
        </p:nvGraphicFramePr>
        <p:xfrm>
          <a:off x="506776" y="1244907"/>
          <a:ext cx="7938328" cy="5111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940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A8CF6-819B-F91F-5FF8-4E5E7D1A0AD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4FC8FA6-19E5-8A23-F4E5-E8E6E6486E92}"/>
              </a:ext>
            </a:extLst>
          </p:cNvPr>
          <p:cNvSpPr>
            <a:spLocks noGrp="1"/>
          </p:cNvSpPr>
          <p:nvPr>
            <p:ph type="title"/>
          </p:nvPr>
        </p:nvSpPr>
        <p:spPr>
          <a:xfrm>
            <a:off x="1116775" y="256032"/>
            <a:ext cx="7094537" cy="609346"/>
          </a:xfrm>
        </p:spPr>
        <p:txBody>
          <a:bodyPr anchor="b">
            <a:noAutofit/>
          </a:bodyPr>
          <a:lstStyle/>
          <a:p>
            <a:pPr>
              <a:lnSpc>
                <a:spcPct val="90000"/>
              </a:lnSpc>
            </a:pPr>
            <a:r>
              <a:rPr lang="en-US" sz="2000" dirty="0"/>
              <a:t>DHA’s Virtually Integrated Patient Readiness and Remote Program (VIPRR)</a:t>
            </a:r>
          </a:p>
        </p:txBody>
      </p:sp>
      <p:sp>
        <p:nvSpPr>
          <p:cNvPr id="6" name="Content Placeholder 2">
            <a:extLst>
              <a:ext uri="{FF2B5EF4-FFF2-40B4-BE49-F238E27FC236}">
                <a16:creationId xmlns:a16="http://schemas.microsoft.com/office/drawing/2014/main" id="{EFCF5BD2-1176-4F99-1E08-002D2AAEF169}"/>
              </a:ext>
            </a:extLst>
          </p:cNvPr>
          <p:cNvSpPr txBox="1">
            <a:spLocks/>
          </p:cNvSpPr>
          <p:nvPr/>
        </p:nvSpPr>
        <p:spPr>
          <a:xfrm>
            <a:off x="283994" y="1645920"/>
            <a:ext cx="4205709" cy="4032504"/>
          </a:xfrm>
          <a:prstGeom prst="rect">
            <a:avLst/>
          </a:prstGeom>
        </p:spPr>
        <p:txBody>
          <a:bodyPr anchor="ctr">
            <a:no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buFont typeface="Arial" panose="020B0604020202020204" pitchFamily="34" charset="0"/>
              <a:buChar char="•"/>
            </a:pPr>
            <a:r>
              <a:rPr lang="en-US" sz="2000" b="1" dirty="0">
                <a:latin typeface=" Arial"/>
              </a:rPr>
              <a:t>Are you enrolled in TRICARE PRIME?</a:t>
            </a:r>
          </a:p>
          <a:p>
            <a:endParaRPr lang="en-US" sz="2000" dirty="0">
              <a:latin typeface=" Arial"/>
            </a:endParaRPr>
          </a:p>
          <a:p>
            <a:pPr marL="685800" lvl="1" indent="-342900">
              <a:buFont typeface="Wingdings" panose="05000000000000000000" pitchFamily="2" charset="2"/>
              <a:buChar char="§"/>
            </a:pPr>
            <a:r>
              <a:rPr lang="en-US" sz="2000" dirty="0">
                <a:latin typeface=" Arial"/>
              </a:rPr>
              <a:t>If you are, then you can get </a:t>
            </a:r>
            <a:r>
              <a:rPr lang="en-US" sz="2000" b="1" dirty="0">
                <a:latin typeface=" Arial"/>
              </a:rPr>
              <a:t>virtual urgent care appointments</a:t>
            </a:r>
            <a:r>
              <a:rPr lang="en-US" sz="2000" dirty="0">
                <a:latin typeface=" Arial"/>
              </a:rPr>
              <a:t> after clinic hours</a:t>
            </a:r>
          </a:p>
          <a:p>
            <a:pPr marL="457188" lvl="1"/>
            <a:endParaRPr lang="en-US" sz="2000" dirty="0">
              <a:latin typeface=" Arial"/>
            </a:endParaRPr>
          </a:p>
          <a:p>
            <a:pPr marL="685800" lvl="1" indent="-342900">
              <a:buFont typeface="Wingdings" panose="05000000000000000000" pitchFamily="2" charset="2"/>
              <a:buChar char="§"/>
            </a:pPr>
            <a:r>
              <a:rPr lang="en-US" sz="2000" dirty="0">
                <a:latin typeface=" Arial"/>
              </a:rPr>
              <a:t>Schedule a virtual urgent care appointment </a:t>
            </a:r>
            <a:r>
              <a:rPr lang="en-US" sz="2000" b="1" dirty="0">
                <a:latin typeface=" Arial"/>
              </a:rPr>
              <a:t>for after hours and weekend needs: </a:t>
            </a:r>
          </a:p>
          <a:p>
            <a:pPr marL="1028700" lvl="2" indent="-342900">
              <a:buFont typeface="Wingdings" panose="05000000000000000000" pitchFamily="2" charset="2"/>
              <a:buChar char="ü"/>
            </a:pPr>
            <a:r>
              <a:rPr lang="en-US" sz="2000" dirty="0">
                <a:latin typeface=" Arial"/>
              </a:rPr>
              <a:t>1-800-TRICARE</a:t>
            </a:r>
          </a:p>
          <a:p>
            <a:pPr marL="1028700" lvl="2" indent="-342900">
              <a:buFont typeface="Wingdings" panose="05000000000000000000" pitchFamily="2" charset="2"/>
              <a:buChar char="ü"/>
            </a:pPr>
            <a:r>
              <a:rPr lang="en-US" sz="2000" dirty="0">
                <a:latin typeface=" Arial"/>
              </a:rPr>
              <a:t>Schedule between 0530-2230 CST Monday-Friday</a:t>
            </a:r>
          </a:p>
        </p:txBody>
      </p:sp>
      <p:pic>
        <p:nvPicPr>
          <p:cNvPr id="7" name="Picture 6" descr="A person in military uniform using a computer&#10;&#10;AI-generated content may be incorrect.">
            <a:extLst>
              <a:ext uri="{FF2B5EF4-FFF2-40B4-BE49-F238E27FC236}">
                <a16:creationId xmlns:a16="http://schemas.microsoft.com/office/drawing/2014/main" id="{6220E3D9-2723-9121-C7D7-85011D820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4516" y="1709514"/>
            <a:ext cx="4017137" cy="2553931"/>
          </a:xfrm>
          <a:prstGeom prst="rect">
            <a:avLst/>
          </a:prstGeom>
        </p:spPr>
      </p:pic>
      <p:pic>
        <p:nvPicPr>
          <p:cNvPr id="8" name="Picture 7" descr="A picture containing text&#10;&#10;AI-generated content may be incorrect.">
            <a:extLst>
              <a:ext uri="{FF2B5EF4-FFF2-40B4-BE49-F238E27FC236}">
                <a16:creationId xmlns:a16="http://schemas.microsoft.com/office/drawing/2014/main" id="{DA25DA21-99C4-89A1-B1F9-518A0741A0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1948" y="4431103"/>
            <a:ext cx="4017137" cy="1093348"/>
          </a:xfrm>
          <a:prstGeom prst="rect">
            <a:avLst/>
          </a:prstGeom>
        </p:spPr>
      </p:pic>
    </p:spTree>
    <p:extLst>
      <p:ext uri="{BB962C8B-B14F-4D97-AF65-F5344CB8AC3E}">
        <p14:creationId xmlns:p14="http://schemas.microsoft.com/office/powerpoint/2010/main" val="314735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06323-0BB1-EDA3-7290-8BA06E5B591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A15A1BD-8D67-DC8E-A77F-CF82ECE41370}"/>
              </a:ext>
            </a:extLst>
          </p:cNvPr>
          <p:cNvSpPr>
            <a:spLocks noGrp="1"/>
          </p:cNvSpPr>
          <p:nvPr>
            <p:ph type="title"/>
          </p:nvPr>
        </p:nvSpPr>
        <p:spPr/>
        <p:txBody>
          <a:bodyPr/>
          <a:lstStyle/>
          <a:p>
            <a:r>
              <a:rPr lang="en-US" dirty="0"/>
              <a:t>Ambient Listening</a:t>
            </a:r>
          </a:p>
        </p:txBody>
      </p:sp>
      <p:sp>
        <p:nvSpPr>
          <p:cNvPr id="5" name="Content Placeholder 2">
            <a:extLst>
              <a:ext uri="{FF2B5EF4-FFF2-40B4-BE49-F238E27FC236}">
                <a16:creationId xmlns:a16="http://schemas.microsoft.com/office/drawing/2014/main" id="{3DCF07DD-CD2E-8AD4-5D91-8C344C3ABA36}"/>
              </a:ext>
            </a:extLst>
          </p:cNvPr>
          <p:cNvSpPr txBox="1">
            <a:spLocks/>
          </p:cNvSpPr>
          <p:nvPr/>
        </p:nvSpPr>
        <p:spPr>
          <a:xfrm>
            <a:off x="457200" y="1498602"/>
            <a:ext cx="5181600" cy="4368799"/>
          </a:xfrm>
          <a:prstGeom prst="rect">
            <a:avLst/>
          </a:prstGeom>
        </p:spPr>
        <p:txBody>
          <a:bodyPr>
            <a:norm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285750" indent="-285750">
              <a:buFont typeface="Arial" panose="020B0604020202020204" pitchFamily="34" charset="0"/>
              <a:buChar char="•"/>
            </a:pPr>
            <a:r>
              <a:rPr lang="en-US" dirty="0">
                <a:latin typeface=" Arial"/>
              </a:rPr>
              <a:t>Defense Health Agency is now implementing </a:t>
            </a:r>
            <a:r>
              <a:rPr lang="en-US" i="1" dirty="0">
                <a:latin typeface=" Arial"/>
              </a:rPr>
              <a:t>Ambient Listening </a:t>
            </a:r>
            <a:r>
              <a:rPr lang="en-US" dirty="0">
                <a:latin typeface=" Arial"/>
              </a:rPr>
              <a:t>into the clinical workflow</a:t>
            </a:r>
          </a:p>
          <a:p>
            <a:pPr marL="628650" lvl="1" indent="-285750">
              <a:buFont typeface="Wingdings" panose="05000000000000000000" pitchFamily="2" charset="2"/>
              <a:buChar char="§"/>
            </a:pPr>
            <a:r>
              <a:rPr lang="en-US" dirty="0">
                <a:latin typeface=" Arial"/>
              </a:rPr>
              <a:t>Ambient Listening is an AI-powered clinical assistant that helps providers streamline documentation and clinical workflows through natural language interaction.</a:t>
            </a:r>
          </a:p>
          <a:p>
            <a:pPr marL="457188" lvl="1"/>
            <a:endParaRPr lang="en-US" dirty="0">
              <a:latin typeface=" Arial"/>
            </a:endParaRPr>
          </a:p>
          <a:p>
            <a:pPr marL="285750" indent="-285750">
              <a:buFont typeface="Arial" panose="020B0604020202020204" pitchFamily="34" charset="0"/>
              <a:buChar char="•"/>
            </a:pPr>
            <a:r>
              <a:rPr lang="en-US" dirty="0">
                <a:latin typeface=" Arial"/>
              </a:rPr>
              <a:t>Facilitates provider to focus more on patient interaction, then documentation</a:t>
            </a:r>
          </a:p>
          <a:p>
            <a:pPr marL="628650" lvl="1" indent="-285750">
              <a:buFont typeface="Wingdings" panose="05000000000000000000" pitchFamily="2" charset="2"/>
              <a:buChar char="§"/>
            </a:pPr>
            <a:r>
              <a:rPr lang="en-US" dirty="0">
                <a:latin typeface=" Arial"/>
              </a:rPr>
              <a:t>Documentation must be reviewed and verified by the clinician before finalization.</a:t>
            </a:r>
          </a:p>
          <a:p>
            <a:pPr marL="628650" lvl="1" indent="-285750">
              <a:buFont typeface="Wingdings" panose="05000000000000000000" pitchFamily="2" charset="2"/>
              <a:buChar char="§"/>
            </a:pPr>
            <a:r>
              <a:rPr lang="en-US" dirty="0">
                <a:latin typeface=" Arial"/>
              </a:rPr>
              <a:t>Providers will ask for your consent prior to its usage.</a:t>
            </a:r>
          </a:p>
          <a:p>
            <a:pPr marL="457188" lvl="1"/>
            <a:r>
              <a:rPr lang="en-US" dirty="0">
                <a:latin typeface=" Arial"/>
              </a:rPr>
              <a:t>**This tool does not provide clinical decision support to the clinical provider.</a:t>
            </a:r>
          </a:p>
        </p:txBody>
      </p:sp>
      <p:pic>
        <p:nvPicPr>
          <p:cNvPr id="6" name="Picture 5">
            <a:extLst>
              <a:ext uri="{FF2B5EF4-FFF2-40B4-BE49-F238E27FC236}">
                <a16:creationId xmlns:a16="http://schemas.microsoft.com/office/drawing/2014/main" id="{C919C5FC-2C52-F096-4DE1-32EF183507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1" y="1588973"/>
            <a:ext cx="3219866" cy="4278428"/>
          </a:xfrm>
          <a:prstGeom prst="rect">
            <a:avLst/>
          </a:prstGeom>
        </p:spPr>
      </p:pic>
    </p:spTree>
    <p:extLst>
      <p:ext uri="{BB962C8B-B14F-4D97-AF65-F5344CB8AC3E}">
        <p14:creationId xmlns:p14="http://schemas.microsoft.com/office/powerpoint/2010/main" val="2544703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88C58-C033-6001-0E82-C037EA907351}"/>
              </a:ext>
            </a:extLst>
          </p:cNvPr>
          <p:cNvSpPr>
            <a:spLocks noGrp="1"/>
          </p:cNvSpPr>
          <p:nvPr>
            <p:ph type="title"/>
          </p:nvPr>
        </p:nvSpPr>
        <p:spPr>
          <a:xfrm>
            <a:off x="752238" y="348698"/>
            <a:ext cx="7065883" cy="461665"/>
          </a:xfrm>
        </p:spPr>
        <p:txBody>
          <a:bodyPr/>
          <a:lstStyle/>
          <a:p>
            <a:r>
              <a:rPr lang="en-US" dirty="0"/>
              <a:t>Periodic Health Assessments (PHA)</a:t>
            </a:r>
          </a:p>
        </p:txBody>
      </p:sp>
      <p:sp>
        <p:nvSpPr>
          <p:cNvPr id="3" name="Content Placeholder 2">
            <a:extLst>
              <a:ext uri="{FF2B5EF4-FFF2-40B4-BE49-F238E27FC236}">
                <a16:creationId xmlns:a16="http://schemas.microsoft.com/office/drawing/2014/main" id="{B8259027-F692-0F61-D7B4-63D8D4E22E24}"/>
              </a:ext>
            </a:extLst>
          </p:cNvPr>
          <p:cNvSpPr>
            <a:spLocks noGrp="1"/>
          </p:cNvSpPr>
          <p:nvPr>
            <p:ph sz="quarter" idx="14"/>
          </p:nvPr>
        </p:nvSpPr>
        <p:spPr>
          <a:xfrm>
            <a:off x="442213" y="995841"/>
            <a:ext cx="7905276" cy="4456899"/>
          </a:xfrm>
        </p:spPr>
        <p:txBody>
          <a:bodyPr/>
          <a:lstStyle/>
          <a:p>
            <a:endParaRPr lang="en-US" b="1" u="sng" dirty="0">
              <a:highlight>
                <a:srgbClr val="FFFF00"/>
              </a:highlight>
            </a:endParaRPr>
          </a:p>
          <a:p>
            <a:r>
              <a:rPr lang="en-US" b="1" u="sng" dirty="0">
                <a:highlight>
                  <a:srgbClr val="FFFF00"/>
                </a:highlight>
              </a:rPr>
              <a:t>** Please ensure Part 1 is complete prior to scheduling an appointment</a:t>
            </a:r>
          </a:p>
          <a:p>
            <a:endParaRPr lang="en-US" dirty="0"/>
          </a:p>
          <a:p>
            <a:r>
              <a:rPr lang="en-US" dirty="0"/>
              <a:t> </a:t>
            </a:r>
            <a:r>
              <a:rPr lang="en-US" u="sng" dirty="0"/>
              <a:t>Mendoza Soldier Care Clinic </a:t>
            </a:r>
          </a:p>
          <a:p>
            <a:pPr marL="685800" lvl="1" indent="-342900">
              <a:buAutoNum type="alphaLcPeriod"/>
            </a:pPr>
            <a:r>
              <a:rPr lang="en-US" sz="1700" b="1" dirty="0"/>
              <a:t>2/1 BCT Team </a:t>
            </a:r>
            <a:r>
              <a:rPr lang="en-US" sz="1700" b="1" dirty="0" err="1"/>
              <a:t>Stryke</a:t>
            </a:r>
            <a:r>
              <a:rPr lang="en-US" sz="1700" b="1" dirty="0"/>
              <a:t>- </a:t>
            </a:r>
            <a:r>
              <a:rPr lang="en-US" sz="1700" dirty="0"/>
              <a:t>done by the month of the Service member’s birthday</a:t>
            </a:r>
          </a:p>
          <a:p>
            <a:pPr marL="685800" lvl="1" indent="-342900">
              <a:buFontTx/>
              <a:buAutoNum type="alphaLcPeriod"/>
            </a:pPr>
            <a:r>
              <a:rPr lang="en-US" sz="1700" b="1" dirty="0"/>
              <a:t>3/1 BCT Team Iron- </a:t>
            </a:r>
            <a:r>
              <a:rPr lang="en-US" sz="1700" dirty="0"/>
              <a:t>Internal BDE Nurse CPT Minster, prioritizes overdue, and schedules PHAs internally virtually or in-person</a:t>
            </a:r>
          </a:p>
          <a:p>
            <a:pPr marL="685800" lvl="1" indent="-342900">
              <a:buFontTx/>
              <a:buAutoNum type="alphaLcPeriod"/>
            </a:pPr>
            <a:r>
              <a:rPr lang="en-US" sz="1700" b="1" dirty="0"/>
              <a:t>Team Marvel- </a:t>
            </a:r>
            <a:r>
              <a:rPr lang="en-US" sz="1700" dirty="0"/>
              <a:t>make an appointment via 915-742-2273, book via virtual or in-person when need to renew</a:t>
            </a:r>
          </a:p>
          <a:p>
            <a:endParaRPr lang="en-US" dirty="0"/>
          </a:p>
          <a:p>
            <a:r>
              <a:rPr lang="en-US" u="sng" dirty="0"/>
              <a:t>East Bliss Soldier Care Clinic </a:t>
            </a:r>
          </a:p>
          <a:p>
            <a:pPr marL="685800" lvl="1" indent="-342900">
              <a:buAutoNum type="alphaLcPeriod"/>
            </a:pPr>
            <a:r>
              <a:rPr lang="en-US" sz="1700" b="1" dirty="0"/>
              <a:t>1/1 BCT Team Gunnar- </a:t>
            </a:r>
            <a:r>
              <a:rPr lang="en-US" sz="1700" dirty="0"/>
              <a:t>deployed but East Bliss MEDCOM provider available if needed; reach out to clinic to schedule an appointment</a:t>
            </a:r>
          </a:p>
          <a:p>
            <a:pPr marL="685800" lvl="1" indent="-342900">
              <a:buAutoNum type="alphaLcPeriod"/>
            </a:pPr>
            <a:r>
              <a:rPr lang="en-US" sz="1700" b="1" dirty="0"/>
              <a:t>Team Falcon- </a:t>
            </a:r>
            <a:r>
              <a:rPr lang="en-US" sz="1700" dirty="0"/>
              <a:t>BDE/Unit PA has set times based on the unit, PHA rodeo’s conducted.  Please contact front desk to schedule an appointment</a:t>
            </a:r>
          </a:p>
          <a:p>
            <a:pPr lvl="1"/>
            <a:endParaRPr lang="en-US" u="sng" dirty="0"/>
          </a:p>
          <a:p>
            <a:r>
              <a:rPr lang="en-US" u="sng" dirty="0"/>
              <a:t>Garrison Soldier Care Clinic </a:t>
            </a:r>
          </a:p>
          <a:p>
            <a:pPr marL="685800" lvl="1" indent="-342900">
              <a:buFont typeface="+mj-lt"/>
              <a:buAutoNum type="alphaLcPeriod"/>
            </a:pPr>
            <a:r>
              <a:rPr lang="en-US" sz="1700" b="1" dirty="0"/>
              <a:t>Garrison- </a:t>
            </a:r>
            <a:r>
              <a:rPr lang="en-US" sz="1700" dirty="0"/>
              <a:t>Please call front desk at 915-742-2350 during business hours; will schedule an appointment when need to renew</a:t>
            </a:r>
          </a:p>
          <a:p>
            <a:pPr marL="685800" lvl="1" indent="-342900">
              <a:buFont typeface="+mj-lt"/>
              <a:buAutoNum type="alphaLcPeriod"/>
            </a:pPr>
            <a:r>
              <a:rPr lang="en-US" sz="1700" dirty="0"/>
              <a:t>Complete PHA rodeo’s 1</a:t>
            </a:r>
            <a:r>
              <a:rPr lang="en-US" sz="1700" baseline="30000" dirty="0"/>
              <a:t>st</a:t>
            </a:r>
            <a:r>
              <a:rPr lang="en-US" sz="1700" dirty="0"/>
              <a:t> Wednesday of every month</a:t>
            </a:r>
          </a:p>
          <a:p>
            <a:endParaRPr lang="en-US" u="sng" dirty="0"/>
          </a:p>
          <a:p>
            <a:endParaRPr lang="en-US" u="sng" dirty="0"/>
          </a:p>
          <a:p>
            <a:pPr lvl="1"/>
            <a:endParaRPr lang="en-US" b="1" dirty="0"/>
          </a:p>
        </p:txBody>
      </p:sp>
      <p:sp>
        <p:nvSpPr>
          <p:cNvPr id="5" name="Slide Number Placeholder 4">
            <a:extLst>
              <a:ext uri="{FF2B5EF4-FFF2-40B4-BE49-F238E27FC236}">
                <a16:creationId xmlns:a16="http://schemas.microsoft.com/office/drawing/2014/main" id="{A1DC2E41-2E79-2ECF-FB96-5C979310240D}"/>
              </a:ext>
            </a:extLst>
          </p:cNvPr>
          <p:cNvSpPr>
            <a:spLocks noGrp="1"/>
          </p:cNvSpPr>
          <p:nvPr>
            <p:ph type="sldNum" sz="quarter" idx="12"/>
          </p:nvPr>
        </p:nvSpPr>
        <p:spPr/>
        <p:txBody>
          <a:bodyPr/>
          <a:lstStyle/>
          <a:p>
            <a:pPr algn="r" defTabSz="914400">
              <a:defRPr/>
            </a:pPr>
            <a:fld id="{06B786C7-B8F9-4072-AAAA-17258464D730}" type="slidenum">
              <a:rPr lang="en-US" sz="1050" smtClean="0">
                <a:solidFill>
                  <a:prstClr val="black"/>
                </a:solidFill>
                <a:latin typeface="Avenir Next LT Pro"/>
              </a:rPr>
              <a:pPr algn="r" defTabSz="914400">
                <a:defRPr/>
              </a:pPr>
              <a:t>24</a:t>
            </a:fld>
            <a:endParaRPr lang="en-US" sz="1050" dirty="0">
              <a:solidFill>
                <a:prstClr val="black"/>
              </a:solidFill>
              <a:latin typeface="Avenir Next LT Pro"/>
            </a:endParaRPr>
          </a:p>
        </p:txBody>
      </p:sp>
    </p:spTree>
    <p:extLst>
      <p:ext uri="{BB962C8B-B14F-4D97-AF65-F5344CB8AC3E}">
        <p14:creationId xmlns:p14="http://schemas.microsoft.com/office/powerpoint/2010/main" val="3890892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7A5D43-22E7-552A-51B6-F6CF51682F19}"/>
              </a:ext>
            </a:extLst>
          </p:cNvPr>
          <p:cNvSpPr txBox="1">
            <a:spLocks/>
          </p:cNvSpPr>
          <p:nvPr/>
        </p:nvSpPr>
        <p:spPr bwMode="gray">
          <a:xfrm>
            <a:off x="752238" y="194784"/>
            <a:ext cx="7065883" cy="769493"/>
          </a:xfrm>
          <a:prstGeom prst="rect">
            <a:avLst/>
          </a:prstGeom>
          <a:noFill/>
          <a:ln w="9525">
            <a:noFill/>
            <a:miter lim="800000"/>
            <a:headEnd/>
            <a:tailEnd/>
          </a:ln>
        </p:spPr>
        <p:txBody>
          <a:bodyPr vert="horz" wrap="square" lIns="91440" tIns="0" rIns="91440" bIns="0" numCol="1" anchor="ctr" anchorCtr="0" compatLnSpc="1">
            <a:prstTxWarp prst="textNoShape">
              <a:avLst/>
            </a:prstTxWarp>
            <a:normAutofit/>
          </a:bodyPr>
          <a:lstStyle>
            <a:lvl1pPr algn="ctr">
              <a:defRPr lang="en-US" sz="3000" b="1" dirty="0">
                <a:solidFill>
                  <a:schemeClr val="tx1"/>
                </a:solidFill>
                <a:latin typeface="Arial" panose="020B0604020202020204" pitchFamily="34" charset="0"/>
                <a:ea typeface="+mj-ea"/>
                <a:cs typeface="Arial" panose="020B0604020202020204" pitchFamily="34" charset="0"/>
              </a:defRPr>
            </a:lvl1pPr>
          </a:lstStyle>
          <a:p>
            <a:pPr>
              <a:spcAft>
                <a:spcPts val="600"/>
              </a:spcAft>
            </a:pPr>
            <a:r>
              <a:rPr lang="en-US" b="1" spc="-20" baseline="0">
                <a:solidFill>
                  <a:schemeClr val="bg1"/>
                </a:solidFill>
              </a:rPr>
              <a:t>Acute Care Visits</a:t>
            </a:r>
          </a:p>
        </p:txBody>
      </p:sp>
      <p:sp>
        <p:nvSpPr>
          <p:cNvPr id="6" name="Content Placeholder 2">
            <a:extLst>
              <a:ext uri="{FF2B5EF4-FFF2-40B4-BE49-F238E27FC236}">
                <a16:creationId xmlns:a16="http://schemas.microsoft.com/office/drawing/2014/main" id="{8C2AF9D8-B88A-A406-FBD0-EB54F21B26BA}"/>
              </a:ext>
            </a:extLst>
          </p:cNvPr>
          <p:cNvSpPr txBox="1">
            <a:spLocks/>
          </p:cNvSpPr>
          <p:nvPr/>
        </p:nvSpPr>
        <p:spPr>
          <a:xfrm>
            <a:off x="362784" y="1329071"/>
            <a:ext cx="5346900" cy="5124892"/>
          </a:xfrm>
        </p:spPr>
        <p:txBody>
          <a:bodyPr>
            <a:normAutofit lnSpcReduction="10000"/>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0" lvl="2">
              <a:lnSpc>
                <a:spcPct val="90000"/>
              </a:lnSpc>
              <a:spcAft>
                <a:spcPts val="600"/>
              </a:spcAft>
            </a:pPr>
            <a:r>
              <a:rPr lang="en-US" b="1" dirty="0"/>
              <a:t>Have you recently been seen for an acute issue in the Emergency Department or Urgent Care?</a:t>
            </a:r>
          </a:p>
          <a:p>
            <a:pPr marL="0" lvl="2">
              <a:lnSpc>
                <a:spcPct val="90000"/>
              </a:lnSpc>
              <a:spcAft>
                <a:spcPts val="600"/>
              </a:spcAft>
            </a:pPr>
            <a:endParaRPr lang="en-US" dirty="0"/>
          </a:p>
          <a:p>
            <a:pPr marL="0" lvl="2" indent="-285750">
              <a:lnSpc>
                <a:spcPct val="90000"/>
              </a:lnSpc>
              <a:spcAft>
                <a:spcPts val="600"/>
              </a:spcAft>
              <a:buFont typeface="Arial" panose="020B0604020202020204" pitchFamily="34" charset="0"/>
              <a:buChar char="•"/>
            </a:pPr>
            <a:r>
              <a:rPr lang="en-US" dirty="0"/>
              <a:t>For clinical and patient safety, expectation that timely outreach is conducted </a:t>
            </a:r>
          </a:p>
          <a:p>
            <a:pPr marL="0" lvl="3" indent="-285750">
              <a:lnSpc>
                <a:spcPct val="90000"/>
              </a:lnSpc>
              <a:spcAft>
                <a:spcPts val="600"/>
              </a:spcAft>
              <a:buFont typeface="Arial" panose="020B0604020202020204" pitchFamily="34" charset="0"/>
              <a:buChar char="•"/>
            </a:pPr>
            <a:r>
              <a:rPr lang="en-US" dirty="0"/>
              <a:t>Expectation: next/earliest available appointment, optimally within 24-72 hours</a:t>
            </a:r>
          </a:p>
          <a:p>
            <a:pPr marL="0" lvl="3" indent="-285750">
              <a:lnSpc>
                <a:spcPct val="90000"/>
              </a:lnSpc>
              <a:spcAft>
                <a:spcPts val="600"/>
              </a:spcAft>
              <a:buFont typeface="Arial" panose="020B0604020202020204" pitchFamily="34" charset="0"/>
              <a:buChar char="•"/>
            </a:pPr>
            <a:r>
              <a:rPr lang="en-US" dirty="0"/>
              <a:t>Opportunity to proactively address your conditions</a:t>
            </a:r>
          </a:p>
          <a:p>
            <a:pPr marL="0" lvl="3">
              <a:lnSpc>
                <a:spcPct val="90000"/>
              </a:lnSpc>
              <a:spcAft>
                <a:spcPts val="600"/>
              </a:spcAft>
            </a:pPr>
            <a:endParaRPr lang="en-US" dirty="0"/>
          </a:p>
          <a:p>
            <a:pPr marL="0" lvl="2">
              <a:lnSpc>
                <a:spcPct val="90000"/>
              </a:lnSpc>
              <a:spcAft>
                <a:spcPts val="600"/>
              </a:spcAft>
            </a:pPr>
            <a:r>
              <a:rPr lang="en-US" b="1" u="sng" dirty="0"/>
              <a:t>Active-duty service members- </a:t>
            </a:r>
            <a:r>
              <a:rPr lang="en-US" dirty="0"/>
              <a:t>expectation is to report to sick call next </a:t>
            </a:r>
            <a:r>
              <a:rPr lang="en-US"/>
              <a:t>clinic day</a:t>
            </a:r>
          </a:p>
          <a:p>
            <a:pPr marL="0" lvl="2">
              <a:lnSpc>
                <a:spcPct val="90000"/>
              </a:lnSpc>
              <a:spcAft>
                <a:spcPts val="600"/>
              </a:spcAft>
            </a:pPr>
            <a:endParaRPr lang="en-US" dirty="0"/>
          </a:p>
          <a:p>
            <a:pPr marL="0" lvl="2">
              <a:lnSpc>
                <a:spcPct val="90000"/>
              </a:lnSpc>
              <a:spcAft>
                <a:spcPts val="600"/>
              </a:spcAft>
            </a:pPr>
            <a:r>
              <a:rPr lang="en-US" b="1" u="sng" dirty="0"/>
              <a:t>Civilian beneficiaries (Adult or Pediatric)- </a:t>
            </a:r>
          </a:p>
          <a:p>
            <a:pPr marL="0" lvl="3" indent="-285750">
              <a:lnSpc>
                <a:spcPct val="90000"/>
              </a:lnSpc>
              <a:spcAft>
                <a:spcPts val="600"/>
              </a:spcAft>
              <a:buFont typeface="Arial" panose="020B0604020202020204" pitchFamily="34" charset="0"/>
              <a:buChar char="•"/>
            </a:pPr>
            <a:r>
              <a:rPr lang="en-US" dirty="0"/>
              <a:t>Option to call 915-742-2273 to schedule an acute care visit with your PCM; please verbalize that you were seen in the ED or urgent care facility</a:t>
            </a:r>
          </a:p>
          <a:p>
            <a:pPr marL="0" lvl="3" indent="-285750">
              <a:lnSpc>
                <a:spcPct val="90000"/>
              </a:lnSpc>
              <a:spcAft>
                <a:spcPts val="600"/>
              </a:spcAft>
              <a:buFont typeface="Arial" panose="020B0604020202020204" pitchFamily="34" charset="0"/>
              <a:buChar char="•"/>
            </a:pPr>
            <a:r>
              <a:rPr lang="en-US" dirty="0"/>
              <a:t>Secure Message Team RN to alert them of you being seen for an acute issue</a:t>
            </a:r>
          </a:p>
          <a:p>
            <a:pPr marL="0" lvl="2" indent="-285750">
              <a:lnSpc>
                <a:spcPct val="90000"/>
              </a:lnSpc>
              <a:spcAft>
                <a:spcPts val="600"/>
              </a:spcAft>
              <a:buFont typeface="Arial" panose="020B0604020202020204" pitchFamily="34" charset="0"/>
              <a:buChar char="•"/>
            </a:pPr>
            <a:endParaRPr lang="en-US" sz="1100" dirty="0"/>
          </a:p>
          <a:p>
            <a:pPr marL="0" lvl="2" indent="-285750">
              <a:lnSpc>
                <a:spcPct val="90000"/>
              </a:lnSpc>
              <a:spcAft>
                <a:spcPts val="600"/>
              </a:spcAft>
              <a:buFont typeface="Arial" panose="020B0604020202020204" pitchFamily="34" charset="0"/>
              <a:buChar char="•"/>
            </a:pPr>
            <a:endParaRPr lang="en-US" sz="1100" dirty="0"/>
          </a:p>
        </p:txBody>
      </p:sp>
      <p:sp>
        <p:nvSpPr>
          <p:cNvPr id="13" name="Date Placeholder 3">
            <a:extLst>
              <a:ext uri="{FF2B5EF4-FFF2-40B4-BE49-F238E27FC236}">
                <a16:creationId xmlns:a16="http://schemas.microsoft.com/office/drawing/2014/main" id="{4C495257-660B-F222-81C7-27C35095BC91}"/>
              </a:ext>
            </a:extLst>
          </p:cNvPr>
          <p:cNvSpPr>
            <a:spLocks noGrp="1"/>
          </p:cNvSpPr>
          <p:nvPr>
            <p:ph type="dt" sz="half" idx="10"/>
          </p:nvPr>
        </p:nvSpPr>
        <p:spPr>
          <a:xfrm>
            <a:off x="5260086" y="6355081"/>
            <a:ext cx="3264408" cy="365125"/>
          </a:xfrm>
        </p:spPr>
        <p:txBody>
          <a:bodyPr/>
          <a:lstStyle/>
          <a:p>
            <a:pPr>
              <a:spcAft>
                <a:spcPts val="600"/>
              </a:spcAft>
              <a:defRPr/>
            </a:pPr>
            <a:r>
              <a:rPr lang="en-US">
                <a:solidFill>
                  <a:prstClr val="black"/>
                </a:solidFill>
              </a:rPr>
              <a:t>20XX</a:t>
            </a:r>
          </a:p>
        </p:txBody>
      </p:sp>
      <p:sp>
        <p:nvSpPr>
          <p:cNvPr id="2" name="Slide Number Placeholder 1">
            <a:extLst>
              <a:ext uri="{FF2B5EF4-FFF2-40B4-BE49-F238E27FC236}">
                <a16:creationId xmlns:a16="http://schemas.microsoft.com/office/drawing/2014/main" id="{5507164F-C296-3CAF-F912-085CE701FBE8}"/>
              </a:ext>
            </a:extLst>
          </p:cNvPr>
          <p:cNvSpPr>
            <a:spLocks noGrp="1"/>
          </p:cNvSpPr>
          <p:nvPr>
            <p:ph type="sldNum" sz="quarter" idx="12"/>
          </p:nvPr>
        </p:nvSpPr>
        <p:spPr>
          <a:xfrm>
            <a:off x="8524494" y="6356351"/>
            <a:ext cx="473202" cy="365125"/>
          </a:xfrm>
        </p:spPr>
        <p:txBody>
          <a:bodyPr>
            <a:normAutofit/>
          </a:bodyPr>
          <a:lstStyle/>
          <a:p>
            <a:pPr algn="r">
              <a:spcAft>
                <a:spcPts val="600"/>
              </a:spcAft>
              <a:defRPr/>
            </a:pPr>
            <a:fld id="{3734C1BA-07FB-4840-A752-36177B0F1115}" type="slidenum">
              <a:rPr lang="en-US" sz="1050" smtClean="0">
                <a:solidFill>
                  <a:prstClr val="black"/>
                </a:solidFill>
                <a:latin typeface="Avenir Next LT Pro"/>
              </a:rPr>
              <a:pPr algn="r">
                <a:spcAft>
                  <a:spcPts val="600"/>
                </a:spcAft>
                <a:defRPr/>
              </a:pPr>
              <a:t>25</a:t>
            </a:fld>
            <a:endParaRPr lang="en-US" sz="1050">
              <a:solidFill>
                <a:prstClr val="black"/>
              </a:solidFill>
              <a:latin typeface="Avenir Next LT Pro"/>
            </a:endParaRPr>
          </a:p>
        </p:txBody>
      </p:sp>
      <p:pic>
        <p:nvPicPr>
          <p:cNvPr id="8" name="Picture 7">
            <a:extLst>
              <a:ext uri="{FF2B5EF4-FFF2-40B4-BE49-F238E27FC236}">
                <a16:creationId xmlns:a16="http://schemas.microsoft.com/office/drawing/2014/main" id="{FFC5E75F-F5C5-665C-1AA2-6CC42EC0932A}"/>
              </a:ext>
            </a:extLst>
          </p:cNvPr>
          <p:cNvPicPr>
            <a:picLocks noChangeAspect="1"/>
          </p:cNvPicPr>
          <p:nvPr/>
        </p:nvPicPr>
        <p:blipFill>
          <a:blip r:embed="rId3">
            <a:extLst>
              <a:ext uri="{28A0092B-C50C-407E-A947-70E740481C1C}">
                <a14:useLocalDpi xmlns:a14="http://schemas.microsoft.com/office/drawing/2010/main" val="0"/>
              </a:ext>
            </a:extLst>
          </a:blip>
          <a:srcRect l="14799" r="31136"/>
          <a:stretch>
            <a:fillRect/>
          </a:stretch>
        </p:blipFill>
        <p:spPr>
          <a:xfrm>
            <a:off x="5872749" y="1918734"/>
            <a:ext cx="3086438" cy="3525135"/>
          </a:xfrm>
          <a:prstGeom prst="rect">
            <a:avLst/>
          </a:prstGeom>
          <a:noFill/>
        </p:spPr>
      </p:pic>
    </p:spTree>
    <p:extLst>
      <p:ext uri="{BB962C8B-B14F-4D97-AF65-F5344CB8AC3E}">
        <p14:creationId xmlns:p14="http://schemas.microsoft.com/office/powerpoint/2010/main" val="2721045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26A16-BEDE-B9B9-9F3C-9F23B80AE2E8}"/>
              </a:ext>
            </a:extLst>
          </p:cNvPr>
          <p:cNvSpPr>
            <a:spLocks noGrp="1"/>
          </p:cNvSpPr>
          <p:nvPr>
            <p:ph type="sldNum" sz="quarter" idx="10"/>
          </p:nvPr>
        </p:nvSpPr>
        <p:spPr/>
        <p:txBody>
          <a:bodyPr/>
          <a:lstStyle/>
          <a:p>
            <a:fld id="{3734C1BA-07FB-4840-A752-36177B0F1115}" type="slidenum">
              <a:rPr lang="en-US" smtClean="0"/>
              <a:pPr/>
              <a:t>26</a:t>
            </a:fld>
            <a:endParaRPr lang="en-US" dirty="0"/>
          </a:p>
        </p:txBody>
      </p:sp>
      <p:sp>
        <p:nvSpPr>
          <p:cNvPr id="3" name="Title 1">
            <a:extLst>
              <a:ext uri="{FF2B5EF4-FFF2-40B4-BE49-F238E27FC236}">
                <a16:creationId xmlns:a16="http://schemas.microsoft.com/office/drawing/2014/main" id="{FBC18718-20D5-8B6C-36FE-249A26F9F025}"/>
              </a:ext>
            </a:extLst>
          </p:cNvPr>
          <p:cNvSpPr txBox="1">
            <a:spLocks/>
          </p:cNvSpPr>
          <p:nvPr/>
        </p:nvSpPr>
        <p:spPr>
          <a:xfrm>
            <a:off x="906463" y="417121"/>
            <a:ext cx="7094537" cy="369332"/>
          </a:xfrm>
          <a:prstGeom prst="rect">
            <a:avLst/>
          </a:prstGeom>
        </p:spPr>
        <p:txBody>
          <a:bodyPr/>
          <a:lstStyle>
            <a:lvl1pPr algn="ctr">
              <a:defRPr lang="en-US" sz="3000" b="1" dirty="0">
                <a:solidFill>
                  <a:schemeClr val="tx1"/>
                </a:solidFill>
                <a:latin typeface="Arial" panose="020B0604020202020204" pitchFamily="34" charset="0"/>
                <a:ea typeface="+mj-ea"/>
                <a:cs typeface="Arial" panose="020B0604020202020204" pitchFamily="34" charset="0"/>
              </a:defRPr>
            </a:lvl1pPr>
          </a:lstStyle>
          <a:p>
            <a:r>
              <a:rPr lang="en-US" sz="2400" dirty="0"/>
              <a:t>No-Show Appointments</a:t>
            </a:r>
          </a:p>
        </p:txBody>
      </p:sp>
      <p:sp>
        <p:nvSpPr>
          <p:cNvPr id="5" name="Content Placeholder 2">
            <a:extLst>
              <a:ext uri="{FF2B5EF4-FFF2-40B4-BE49-F238E27FC236}">
                <a16:creationId xmlns:a16="http://schemas.microsoft.com/office/drawing/2014/main" id="{53E561B1-0CB3-2667-6F2E-CCEF1F60AE64}"/>
              </a:ext>
            </a:extLst>
          </p:cNvPr>
          <p:cNvSpPr txBox="1">
            <a:spLocks/>
          </p:cNvSpPr>
          <p:nvPr/>
        </p:nvSpPr>
        <p:spPr>
          <a:xfrm>
            <a:off x="451692" y="1352298"/>
            <a:ext cx="8235108" cy="4982401"/>
          </a:xfrm>
          <a:prstGeom prst="rect">
            <a:avLst/>
          </a:prstGeom>
        </p:spPr>
        <p:txBody>
          <a:bodyPr>
            <a:norm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742938" lvl="1" indent="-285750">
              <a:buFont typeface="Wingdings" panose="05000000000000000000" pitchFamily="2" charset="2"/>
              <a:buChar char="§"/>
            </a:pPr>
            <a:r>
              <a:rPr lang="en-US" sz="2400" b="1" dirty="0"/>
              <a:t>What is a NO SHOW appointment?</a:t>
            </a:r>
          </a:p>
          <a:p>
            <a:pPr marL="457188" lvl="1"/>
            <a:r>
              <a:rPr lang="en-US" sz="2400" dirty="0"/>
              <a:t>	A patient fails to arrive for a scheduled booking and does not give advance notice</a:t>
            </a:r>
          </a:p>
          <a:p>
            <a:pPr marL="457188" lvl="1"/>
            <a:endParaRPr lang="en-US" sz="2400" dirty="0"/>
          </a:p>
          <a:p>
            <a:pPr marL="742938" lvl="1" indent="-285750">
              <a:buFont typeface="Wingdings" panose="05000000000000000000" pitchFamily="2" charset="2"/>
              <a:buChar char="§"/>
            </a:pPr>
            <a:r>
              <a:rPr lang="en-US" sz="2400" b="1" dirty="0"/>
              <a:t>Appointment Data Trends</a:t>
            </a:r>
          </a:p>
          <a:p>
            <a:pPr marL="1085838" lvl="2" indent="-285750">
              <a:buFont typeface="Wingdings" panose="05000000000000000000" pitchFamily="2" charset="2"/>
              <a:buChar char="§"/>
            </a:pPr>
            <a:r>
              <a:rPr lang="en-US" sz="2400" dirty="0"/>
              <a:t>Have visualized an uptick in no show appointments across all clinical areas (Soldier Care &amp; Family Care)</a:t>
            </a:r>
          </a:p>
          <a:p>
            <a:pPr marL="1085838" lvl="2" indent="-285750">
              <a:buFont typeface="Wingdings" panose="05000000000000000000" pitchFamily="2" charset="2"/>
              <a:buChar char="§"/>
            </a:pPr>
            <a:r>
              <a:rPr lang="en-US" sz="2400" dirty="0"/>
              <a:t>Affects access to care and challenges with accessibility for a timely appointment</a:t>
            </a:r>
          </a:p>
          <a:p>
            <a:pPr marL="800088" lvl="2"/>
            <a:endParaRPr lang="en-US" sz="2400" dirty="0"/>
          </a:p>
          <a:p>
            <a:pPr marL="742938" lvl="1" indent="-285750">
              <a:buFont typeface="Wingdings" panose="05000000000000000000" pitchFamily="2" charset="2"/>
              <a:buChar char="§"/>
            </a:pPr>
            <a:r>
              <a:rPr lang="en-US" sz="2400" b="1" dirty="0"/>
              <a:t>Kindly request an attempt to cancel and reschedule</a:t>
            </a:r>
          </a:p>
          <a:p>
            <a:pPr marL="1085838" lvl="2" indent="-285750">
              <a:buFont typeface="Wingdings" panose="05000000000000000000" pitchFamily="2" charset="2"/>
              <a:buChar char="§"/>
            </a:pPr>
            <a:r>
              <a:rPr lang="en-US" sz="2400" dirty="0"/>
              <a:t>call 915-742-2273 (option 1) or log in via the MHS Genesis Portal to Cancel with as much notice as possible</a:t>
            </a:r>
          </a:p>
          <a:p>
            <a:pPr marL="800088" lvl="2"/>
            <a:endParaRPr lang="en-US" dirty="0"/>
          </a:p>
        </p:txBody>
      </p:sp>
    </p:spTree>
    <p:extLst>
      <p:ext uri="{BB962C8B-B14F-4D97-AF65-F5344CB8AC3E}">
        <p14:creationId xmlns:p14="http://schemas.microsoft.com/office/powerpoint/2010/main" val="2800987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0E95F-09A1-3AF3-CDF9-E12A22A111C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055EBF4-087A-FD86-A54C-13C6A1CA1D6D}"/>
              </a:ext>
            </a:extLst>
          </p:cNvPr>
          <p:cNvSpPr>
            <a:spLocks noGrp="1"/>
          </p:cNvSpPr>
          <p:nvPr>
            <p:ph type="title"/>
          </p:nvPr>
        </p:nvSpPr>
        <p:spPr>
          <a:xfrm>
            <a:off x="906463" y="293688"/>
            <a:ext cx="7094537" cy="461962"/>
          </a:xfrm>
        </p:spPr>
        <p:txBody>
          <a:bodyPr anchor="b">
            <a:normAutofit/>
          </a:bodyPr>
          <a:lstStyle/>
          <a:p>
            <a:pPr>
              <a:lnSpc>
                <a:spcPct val="90000"/>
              </a:lnSpc>
            </a:pPr>
            <a:r>
              <a:rPr lang="en-US" sz="2400" dirty="0"/>
              <a:t>Patient Advocacy Support at Mendoza</a:t>
            </a:r>
          </a:p>
        </p:txBody>
      </p:sp>
      <p:sp>
        <p:nvSpPr>
          <p:cNvPr id="6" name="Content Placeholder 2">
            <a:extLst>
              <a:ext uri="{FF2B5EF4-FFF2-40B4-BE49-F238E27FC236}">
                <a16:creationId xmlns:a16="http://schemas.microsoft.com/office/drawing/2014/main" id="{126128D4-7406-DBD7-CA81-A62776DB0036}"/>
              </a:ext>
            </a:extLst>
          </p:cNvPr>
          <p:cNvSpPr txBox="1">
            <a:spLocks/>
          </p:cNvSpPr>
          <p:nvPr/>
        </p:nvSpPr>
        <p:spPr>
          <a:xfrm>
            <a:off x="473202" y="1691640"/>
            <a:ext cx="3614166" cy="3547872"/>
          </a:xfrm>
          <a:prstGeom prst="rect">
            <a:avLst/>
          </a:prstGeom>
        </p:spPr>
        <p:txBody>
          <a:bodyPr anchor="t">
            <a:norm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sz="1900" dirty="0">
                <a:latin typeface=" Arial"/>
                <a:cs typeface="Leelawadee UI" panose="020B0502040204020203" pitchFamily="34" charset="-34"/>
              </a:rPr>
              <a:t>Having an issue or concern when at Mendoza Soldier Family Care clinic? </a:t>
            </a:r>
          </a:p>
          <a:p>
            <a:endParaRPr lang="en-US" sz="1900" dirty="0">
              <a:latin typeface=" Arial"/>
            </a:endParaRPr>
          </a:p>
          <a:p>
            <a:r>
              <a:rPr lang="en-US" sz="1900" dirty="0">
                <a:latin typeface=" Arial"/>
              </a:rPr>
              <a:t>Our Patient Advocacy team is ready to assist!</a:t>
            </a:r>
          </a:p>
          <a:p>
            <a:endParaRPr lang="en-US" sz="1900" dirty="0">
              <a:latin typeface=" Arial"/>
            </a:endParaRPr>
          </a:p>
          <a:p>
            <a:r>
              <a:rPr lang="en-US" sz="1900" dirty="0">
                <a:latin typeface=" Arial"/>
              </a:rPr>
              <a:t>Call </a:t>
            </a:r>
            <a:r>
              <a:rPr lang="en-US" sz="1900" b="1" dirty="0">
                <a:latin typeface=" Arial"/>
              </a:rPr>
              <a:t>915-742-1168 </a:t>
            </a:r>
            <a:r>
              <a:rPr lang="en-US" sz="1900" dirty="0">
                <a:latin typeface=" Arial"/>
              </a:rPr>
              <a:t>should</a:t>
            </a:r>
            <a:r>
              <a:rPr lang="en-US" sz="1900" b="1" dirty="0">
                <a:latin typeface=" Arial"/>
              </a:rPr>
              <a:t> </a:t>
            </a:r>
            <a:r>
              <a:rPr lang="en-US" sz="1900" dirty="0">
                <a:latin typeface=" Arial"/>
              </a:rPr>
              <a:t>you need assistance. </a:t>
            </a:r>
          </a:p>
          <a:p>
            <a:pPr marL="457188" lvl="1"/>
            <a:endParaRPr lang="en-US" sz="1900" dirty="0">
              <a:latin typeface=" Arial"/>
            </a:endParaRPr>
          </a:p>
        </p:txBody>
      </p:sp>
      <p:pic>
        <p:nvPicPr>
          <p:cNvPr id="7" name="Picture 6" descr="A picture containing Teams&#10;&#10;AI-generated content may be incorrect.">
            <a:extLst>
              <a:ext uri="{FF2B5EF4-FFF2-40B4-BE49-F238E27FC236}">
                <a16:creationId xmlns:a16="http://schemas.microsoft.com/office/drawing/2014/main" id="{93EE0290-79D6-B796-0ED2-8CAB9D14F1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4286" y="1684914"/>
            <a:ext cx="4094226" cy="3488172"/>
          </a:xfrm>
          <a:prstGeom prst="rect">
            <a:avLst/>
          </a:prstGeom>
        </p:spPr>
      </p:pic>
    </p:spTree>
    <p:extLst>
      <p:ext uri="{BB962C8B-B14F-4D97-AF65-F5344CB8AC3E}">
        <p14:creationId xmlns:p14="http://schemas.microsoft.com/office/powerpoint/2010/main" val="1202220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4A290-EEC0-115B-8657-201AFBDBE06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8DE20B1-38DF-7A76-AFE9-51AB0636B684}"/>
              </a:ext>
            </a:extLst>
          </p:cNvPr>
          <p:cNvSpPr>
            <a:spLocks noGrp="1"/>
          </p:cNvSpPr>
          <p:nvPr>
            <p:ph type="title"/>
          </p:nvPr>
        </p:nvSpPr>
        <p:spPr>
          <a:xfrm>
            <a:off x="906463" y="339408"/>
            <a:ext cx="7094537" cy="461962"/>
          </a:xfrm>
        </p:spPr>
        <p:txBody>
          <a:bodyPr vert="horz" lIns="91440" tIns="45720" rIns="91440" bIns="45720" rtlCol="0" anchor="b">
            <a:normAutofit fontScale="90000"/>
          </a:bodyPr>
          <a:lstStyle/>
          <a:p>
            <a:pPr defTabSz="914400"/>
            <a:r>
              <a:rPr lang="en-US" sz="3500" kern="1200" dirty="0">
                <a:latin typeface="+mj-lt"/>
                <a:ea typeface="+mj-ea"/>
                <a:cs typeface="+mj-cs"/>
              </a:rPr>
              <a:t>MHS </a:t>
            </a:r>
            <a:r>
              <a:rPr lang="en-US" sz="3500" kern="1200" dirty="0">
                <a:latin typeface=" Arial"/>
                <a:cs typeface="+mj-cs"/>
              </a:rPr>
              <a:t>Genesis</a:t>
            </a:r>
            <a:r>
              <a:rPr lang="en-US" sz="3500" kern="1200" dirty="0">
                <a:latin typeface="+mj-lt"/>
                <a:ea typeface="+mj-ea"/>
                <a:cs typeface="+mj-cs"/>
              </a:rPr>
              <a:t> Patient Portal </a:t>
            </a:r>
          </a:p>
        </p:txBody>
      </p:sp>
      <p:pic>
        <p:nvPicPr>
          <p:cNvPr id="9" name="Content Placeholder 4" descr="Graphical user interface, website&#10;&#10;AI-generated content may be incorrect.">
            <a:extLst>
              <a:ext uri="{FF2B5EF4-FFF2-40B4-BE49-F238E27FC236}">
                <a16:creationId xmlns:a16="http://schemas.microsoft.com/office/drawing/2014/main" id="{8D1753FF-FB04-CA3C-49C3-59EB731C74D2}"/>
              </a:ext>
            </a:extLst>
          </p:cNvPr>
          <p:cNvPicPr>
            <a:picLocks noChangeAspect="1"/>
          </p:cNvPicPr>
          <p:nvPr/>
        </p:nvPicPr>
        <p:blipFill>
          <a:blip r:embed="rId2" cstate="print">
            <a:extLst>
              <a:ext uri="{28A0092B-C50C-407E-A947-70E740481C1C}">
                <a14:useLocalDpi xmlns:a14="http://schemas.microsoft.com/office/drawing/2010/main" val="0"/>
              </a:ext>
            </a:extLst>
          </a:blip>
          <a:srcRect r="23065" b="-2"/>
          <a:stretch>
            <a:fillRect/>
          </a:stretch>
        </p:blipFill>
        <p:spPr>
          <a:xfrm>
            <a:off x="685800" y="1519308"/>
            <a:ext cx="3291840" cy="2224983"/>
          </a:xfrm>
          <a:prstGeom prst="rect">
            <a:avLst/>
          </a:prstGeom>
        </p:spPr>
      </p:pic>
      <p:pic>
        <p:nvPicPr>
          <p:cNvPr id="10" name="Picture 9" descr="Graphical user interface, application, website&#10;&#10;AI-generated content may be incorrect.">
            <a:extLst>
              <a:ext uri="{FF2B5EF4-FFF2-40B4-BE49-F238E27FC236}">
                <a16:creationId xmlns:a16="http://schemas.microsoft.com/office/drawing/2014/main" id="{3AD5F31F-A95B-D360-F0A3-764B6D55FF3F}"/>
              </a:ext>
            </a:extLst>
          </p:cNvPr>
          <p:cNvPicPr>
            <a:picLocks noChangeAspect="1"/>
          </p:cNvPicPr>
          <p:nvPr/>
        </p:nvPicPr>
        <p:blipFill>
          <a:blip r:embed="rId3" cstate="print">
            <a:extLst>
              <a:ext uri="{28A0092B-C50C-407E-A947-70E740481C1C}">
                <a14:useLocalDpi xmlns:a14="http://schemas.microsoft.com/office/drawing/2010/main" val="0"/>
              </a:ext>
            </a:extLst>
          </a:blip>
          <a:srcRect l="6949" r="12793" b="-2"/>
          <a:stretch>
            <a:fillRect/>
          </a:stretch>
        </p:blipFill>
        <p:spPr>
          <a:xfrm>
            <a:off x="685800" y="3968424"/>
            <a:ext cx="3291840" cy="1794473"/>
          </a:xfrm>
          <a:prstGeom prst="rect">
            <a:avLst/>
          </a:prstGeom>
        </p:spPr>
      </p:pic>
      <p:sp>
        <p:nvSpPr>
          <p:cNvPr id="11" name="Content Placeholder 26">
            <a:extLst>
              <a:ext uri="{FF2B5EF4-FFF2-40B4-BE49-F238E27FC236}">
                <a16:creationId xmlns:a16="http://schemas.microsoft.com/office/drawing/2014/main" id="{BD73BE7E-8E85-46D8-6334-10F80EA82C63}"/>
              </a:ext>
            </a:extLst>
          </p:cNvPr>
          <p:cNvSpPr txBox="1">
            <a:spLocks/>
          </p:cNvSpPr>
          <p:nvPr/>
        </p:nvSpPr>
        <p:spPr>
          <a:xfrm>
            <a:off x="4160520" y="1088136"/>
            <a:ext cx="4901184" cy="4778143"/>
          </a:xfrm>
          <a:prstGeom prst="rect">
            <a:avLst/>
          </a:prstGeom>
        </p:spPr>
        <p:txBody>
          <a:bodyPr anchor="ctr">
            <a:norm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buFont typeface="Arial" panose="020B0604020202020204" pitchFamily="34" charset="0"/>
              <a:buChar char="•"/>
            </a:pPr>
            <a:r>
              <a:rPr lang="en-US" sz="2400" dirty="0">
                <a:latin typeface=" Arial"/>
              </a:rPr>
              <a:t>24/7 Access</a:t>
            </a:r>
          </a:p>
          <a:p>
            <a:pPr marL="342900" indent="-342900">
              <a:buFont typeface="Arial" panose="020B0604020202020204" pitchFamily="34" charset="0"/>
              <a:buChar char="•"/>
            </a:pPr>
            <a:r>
              <a:rPr lang="en-US" sz="2400" dirty="0">
                <a:latin typeface=" Arial"/>
              </a:rPr>
              <a:t>Appointment Reminders!</a:t>
            </a:r>
          </a:p>
          <a:p>
            <a:pPr marL="342900" indent="-342900">
              <a:buFont typeface="Arial" panose="020B0604020202020204" pitchFamily="34" charset="0"/>
              <a:buChar char="•"/>
            </a:pPr>
            <a:r>
              <a:rPr lang="en-US" sz="2400" dirty="0">
                <a:latin typeface=" Arial"/>
              </a:rPr>
              <a:t>Refill/Track Prescriptions</a:t>
            </a:r>
          </a:p>
          <a:p>
            <a:pPr marL="342900" indent="-342900">
              <a:buFont typeface="Arial" panose="020B0604020202020204" pitchFamily="34" charset="0"/>
              <a:buChar char="•"/>
            </a:pPr>
            <a:r>
              <a:rPr lang="en-US" sz="2400" dirty="0">
                <a:latin typeface=" Arial"/>
              </a:rPr>
              <a:t>Message your Healthcare Team</a:t>
            </a:r>
          </a:p>
          <a:p>
            <a:pPr marL="342900" indent="-342900">
              <a:buFont typeface="Arial" panose="020B0604020202020204" pitchFamily="34" charset="0"/>
              <a:buChar char="•"/>
            </a:pPr>
            <a:r>
              <a:rPr lang="en-US" sz="2400" dirty="0">
                <a:latin typeface=" Arial"/>
              </a:rPr>
              <a:t>Book or Change your appointments</a:t>
            </a:r>
          </a:p>
          <a:p>
            <a:pPr marL="342900" indent="-342900">
              <a:buFont typeface="Arial" panose="020B0604020202020204" pitchFamily="34" charset="0"/>
              <a:buChar char="•"/>
            </a:pPr>
            <a:r>
              <a:rPr lang="en-US" sz="2400" dirty="0">
                <a:latin typeface=" Arial"/>
              </a:rPr>
              <a:t>View your Health Record</a:t>
            </a:r>
          </a:p>
          <a:p>
            <a:pPr marL="685800" lvl="1" indent="-342900">
              <a:buFont typeface="Wingdings" panose="05000000000000000000" pitchFamily="2" charset="2"/>
              <a:buChar char="§"/>
            </a:pPr>
            <a:r>
              <a:rPr lang="en-US" sz="2400" dirty="0">
                <a:latin typeface=" Arial"/>
              </a:rPr>
              <a:t>Review Lab Work</a:t>
            </a:r>
          </a:p>
          <a:p>
            <a:pPr marL="685800" lvl="1" indent="-342900">
              <a:buFont typeface="Wingdings" panose="05000000000000000000" pitchFamily="2" charset="2"/>
              <a:buChar char="§"/>
            </a:pPr>
            <a:r>
              <a:rPr lang="en-US" sz="2400" dirty="0">
                <a:latin typeface=" Arial"/>
              </a:rPr>
              <a:t>Review Radiology results</a:t>
            </a:r>
          </a:p>
          <a:p>
            <a:pPr marL="685800" lvl="1" indent="-342900">
              <a:buFont typeface="Wingdings" panose="05000000000000000000" pitchFamily="2" charset="2"/>
              <a:buChar char="§"/>
            </a:pPr>
            <a:r>
              <a:rPr lang="en-US" sz="2400" dirty="0">
                <a:latin typeface=" Arial"/>
              </a:rPr>
              <a:t>Clinical notes</a:t>
            </a:r>
          </a:p>
          <a:p>
            <a:endParaRPr lang="en-US" sz="1700" dirty="0"/>
          </a:p>
        </p:txBody>
      </p:sp>
    </p:spTree>
    <p:extLst>
      <p:ext uri="{BB962C8B-B14F-4D97-AF65-F5344CB8AC3E}">
        <p14:creationId xmlns:p14="http://schemas.microsoft.com/office/powerpoint/2010/main" val="40596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94073-FBBE-C7EE-F8A0-321C85D1674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BE730C-B18F-B987-FC88-83EC5ED365AC}"/>
              </a:ext>
            </a:extLst>
          </p:cNvPr>
          <p:cNvSpPr>
            <a:spLocks noGrp="1"/>
          </p:cNvSpPr>
          <p:nvPr>
            <p:ph type="title"/>
          </p:nvPr>
        </p:nvSpPr>
        <p:spPr>
          <a:xfrm>
            <a:off x="906463" y="340003"/>
            <a:ext cx="7094537" cy="369332"/>
          </a:xfrm>
        </p:spPr>
        <p:txBody>
          <a:bodyPr/>
          <a:lstStyle/>
          <a:p>
            <a:r>
              <a:rPr lang="en-US" sz="2400" dirty="0"/>
              <a:t>Patient Portal: Self Scheduling Challenges</a:t>
            </a:r>
          </a:p>
        </p:txBody>
      </p:sp>
      <p:sp>
        <p:nvSpPr>
          <p:cNvPr id="6" name="Content Placeholder 2">
            <a:extLst>
              <a:ext uri="{FF2B5EF4-FFF2-40B4-BE49-F238E27FC236}">
                <a16:creationId xmlns:a16="http://schemas.microsoft.com/office/drawing/2014/main" id="{672B3F4A-3AF4-BB23-F790-868B7F845337}"/>
              </a:ext>
            </a:extLst>
          </p:cNvPr>
          <p:cNvSpPr txBox="1">
            <a:spLocks/>
          </p:cNvSpPr>
          <p:nvPr/>
        </p:nvSpPr>
        <p:spPr>
          <a:xfrm>
            <a:off x="457200" y="1352298"/>
            <a:ext cx="8229600" cy="4368799"/>
          </a:xfrm>
          <a:prstGeom prst="rect">
            <a:avLst/>
          </a:prstGeom>
        </p:spPr>
        <p:txBody>
          <a:bodyPr>
            <a:normAutofit fontScale="92500" lnSpcReduction="10000"/>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buFont typeface="Arial" panose="020B0604020202020204" pitchFamily="34" charset="0"/>
              <a:buChar char="•"/>
            </a:pPr>
            <a:r>
              <a:rPr lang="en-US" sz="2200" dirty="0">
                <a:latin typeface=" Arial"/>
              </a:rPr>
              <a:t>Can search for appointments in two methods:	</a:t>
            </a:r>
          </a:p>
          <a:p>
            <a:pPr marL="685800" lvl="1" indent="-342900">
              <a:buFont typeface="Wingdings" panose="05000000000000000000" pitchFamily="2" charset="2"/>
              <a:buChar char="§"/>
            </a:pPr>
            <a:r>
              <a:rPr lang="en-US" sz="2200" b="1" dirty="0">
                <a:latin typeface=" Arial"/>
              </a:rPr>
              <a:t>PCM </a:t>
            </a:r>
            <a:r>
              <a:rPr lang="en-US" sz="2200" dirty="0">
                <a:latin typeface=" Arial"/>
              </a:rPr>
              <a:t>or </a:t>
            </a:r>
            <a:r>
              <a:rPr lang="en-US" sz="2200" b="1" dirty="0">
                <a:latin typeface=" Arial"/>
              </a:rPr>
              <a:t>Appointment type </a:t>
            </a:r>
            <a:r>
              <a:rPr lang="en-US" sz="2200" dirty="0">
                <a:latin typeface=" Arial"/>
              </a:rPr>
              <a:t>search (includes location)</a:t>
            </a:r>
          </a:p>
          <a:p>
            <a:pPr lvl="1"/>
            <a:endParaRPr lang="en-US" sz="2200" dirty="0">
              <a:latin typeface=" Arial"/>
            </a:endParaRPr>
          </a:p>
          <a:p>
            <a:pPr marL="342900" indent="-342900">
              <a:buFont typeface="Arial" panose="020B0604020202020204" pitchFamily="34" charset="0"/>
              <a:buChar char="•"/>
            </a:pPr>
            <a:r>
              <a:rPr lang="en-US" sz="2200" dirty="0">
                <a:latin typeface=" Arial"/>
              </a:rPr>
              <a:t>Please </a:t>
            </a:r>
            <a:r>
              <a:rPr lang="en-US" sz="2200" b="1" dirty="0">
                <a:latin typeface=" Arial"/>
              </a:rPr>
              <a:t>carefully select your PCM </a:t>
            </a:r>
            <a:r>
              <a:rPr lang="en-US" sz="2200" dirty="0">
                <a:latin typeface=" Arial"/>
              </a:rPr>
              <a:t>under </a:t>
            </a:r>
            <a:r>
              <a:rPr lang="en-US" sz="2200" i="1" dirty="0">
                <a:latin typeface=" Arial"/>
              </a:rPr>
              <a:t>schedule an appointment by provider </a:t>
            </a:r>
          </a:p>
          <a:p>
            <a:pPr marL="342900" indent="-342900">
              <a:buFont typeface="Arial" panose="020B0604020202020204" pitchFamily="34" charset="0"/>
              <a:buChar char="•"/>
            </a:pPr>
            <a:endParaRPr lang="en-US" sz="2200" i="1" dirty="0">
              <a:latin typeface=" Arial"/>
            </a:endParaRPr>
          </a:p>
          <a:p>
            <a:pPr marL="342900" indent="-342900">
              <a:buFont typeface="Arial" panose="020B0604020202020204" pitchFamily="34" charset="0"/>
              <a:buChar char="•"/>
            </a:pPr>
            <a:r>
              <a:rPr lang="en-US" sz="2200" dirty="0">
                <a:latin typeface=" Arial"/>
              </a:rPr>
              <a:t>Please </a:t>
            </a:r>
            <a:r>
              <a:rPr lang="en-US" sz="2200" b="1" dirty="0">
                <a:latin typeface=" Arial"/>
              </a:rPr>
              <a:t>carefully select Appointment Type</a:t>
            </a:r>
          </a:p>
          <a:p>
            <a:pPr marL="685800" lvl="1" indent="-342900">
              <a:buFont typeface="Wingdings" panose="05000000000000000000" pitchFamily="2" charset="2"/>
              <a:buChar char="§"/>
            </a:pPr>
            <a:r>
              <a:rPr lang="en-US" sz="2200" dirty="0">
                <a:latin typeface=" Arial"/>
              </a:rPr>
              <a:t>Search will ask whether it is a Family Medicine, Internal Medicine, or Pediatric  in person or Virtual appointment type</a:t>
            </a:r>
          </a:p>
          <a:p>
            <a:pPr lvl="1"/>
            <a:endParaRPr lang="en-US" sz="2200" dirty="0">
              <a:latin typeface=" Arial"/>
            </a:endParaRPr>
          </a:p>
          <a:p>
            <a:pPr marL="342900" indent="-342900">
              <a:buFont typeface="Arial" panose="020B0604020202020204" pitchFamily="34" charset="0"/>
              <a:buChar char="•"/>
            </a:pPr>
            <a:r>
              <a:rPr lang="en-US" sz="2200" dirty="0">
                <a:latin typeface=" Arial"/>
              </a:rPr>
              <a:t>Please </a:t>
            </a:r>
            <a:r>
              <a:rPr lang="en-US" sz="2200" b="1" dirty="0">
                <a:latin typeface=" Arial"/>
              </a:rPr>
              <a:t>carefully select Appointment Location</a:t>
            </a:r>
          </a:p>
          <a:p>
            <a:pPr marL="685800" lvl="1" indent="-342900">
              <a:buFont typeface="Wingdings" panose="05000000000000000000" pitchFamily="2" charset="2"/>
              <a:buChar char="§"/>
            </a:pPr>
            <a:r>
              <a:rPr lang="en-US" sz="2200" dirty="0">
                <a:latin typeface=" Arial"/>
              </a:rPr>
              <a:t>See next page for how clinics are listed in the portal</a:t>
            </a:r>
          </a:p>
          <a:p>
            <a:pPr marL="457188" lvl="1"/>
            <a:endParaRPr lang="en-US" sz="2200" dirty="0">
              <a:latin typeface=" Arial"/>
            </a:endParaRPr>
          </a:p>
          <a:p>
            <a:pPr marL="342900" indent="-342900">
              <a:buFont typeface="Arial" panose="020B0604020202020204" pitchFamily="34" charset="0"/>
              <a:buChar char="•"/>
            </a:pPr>
            <a:r>
              <a:rPr lang="en-US" sz="2200" b="1" i="1" dirty="0">
                <a:latin typeface=" Arial"/>
              </a:rPr>
              <a:t>If PCM or location/appointment type are not selected appropriately this may contribute to delays in care</a:t>
            </a:r>
            <a:endParaRPr lang="en-US" sz="2200" i="1" dirty="0">
              <a:latin typeface=" Arial"/>
            </a:endParaRPr>
          </a:p>
          <a:p>
            <a:pPr marL="457188" lvl="1"/>
            <a:endParaRPr lang="en-US" dirty="0"/>
          </a:p>
        </p:txBody>
      </p:sp>
    </p:spTree>
    <p:extLst>
      <p:ext uri="{BB962C8B-B14F-4D97-AF65-F5344CB8AC3E}">
        <p14:creationId xmlns:p14="http://schemas.microsoft.com/office/powerpoint/2010/main" val="1164971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252457" y="839408"/>
            <a:ext cx="8799264" cy="2589592"/>
          </a:xfrm>
          <a:prstGeom prst="rect">
            <a:avLst/>
          </a:prstGeom>
        </p:spPr>
        <p:txBody>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bg2">
                    <a:lumMod val="7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200" kern="1200" cap="none">
                <a:solidFill>
                  <a:schemeClr val="bg2">
                    <a:lumMod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000" kern="1200" cap="none">
                <a:solidFill>
                  <a:schemeClr val="bg2">
                    <a:lumMod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9pPr>
          </a:lstStyle>
          <a:p>
            <a:pPr fontAlgn="auto">
              <a:buClrTx/>
              <a:defRPr/>
            </a:pPr>
            <a:endParaRPr lang="en-US" b="1" dirty="0">
              <a:solidFill>
                <a:schemeClr val="tx1"/>
              </a:solidFill>
              <a:latin typeface="Arial "/>
            </a:endParaRPr>
          </a:p>
          <a:p>
            <a:pPr fontAlgn="auto">
              <a:buClrTx/>
              <a:defRPr/>
            </a:pPr>
            <a:endParaRPr lang="en-US" sz="1900" b="1" dirty="0">
              <a:solidFill>
                <a:schemeClr val="tx1"/>
              </a:solidFill>
              <a:latin typeface="Arial "/>
            </a:endParaRPr>
          </a:p>
          <a:p>
            <a:pPr fontAlgn="auto">
              <a:buClrTx/>
              <a:defRPr/>
            </a:pPr>
            <a:endParaRPr lang="en-US" b="1" dirty="0">
              <a:solidFill>
                <a:schemeClr val="tx1"/>
              </a:solidFill>
              <a:latin typeface="Arial "/>
            </a:endParaRPr>
          </a:p>
          <a:p>
            <a:pPr fontAlgn="auto">
              <a:buClrTx/>
              <a:defRPr/>
            </a:pPr>
            <a:endParaRPr lang="en-US" b="1" dirty="0">
              <a:solidFill>
                <a:schemeClr val="tx1"/>
              </a:solidFill>
              <a:latin typeface="Arial "/>
            </a:endParaRPr>
          </a:p>
          <a:p>
            <a:pPr fontAlgn="auto">
              <a:buClrTx/>
              <a:defRPr/>
            </a:pPr>
            <a:endParaRPr lang="en-US" b="1" dirty="0">
              <a:solidFill>
                <a:schemeClr val="tx1"/>
              </a:solidFill>
              <a:latin typeface="Arial "/>
            </a:endParaRPr>
          </a:p>
          <a:p>
            <a:pPr fontAlgn="auto">
              <a:buClrTx/>
              <a:defRPr/>
            </a:pPr>
            <a:endParaRPr lang="en-US" sz="2000" dirty="0">
              <a:solidFill>
                <a:schemeClr val="tx1"/>
              </a:solidFill>
              <a:latin typeface="Arial "/>
            </a:endParaRPr>
          </a:p>
          <a:p>
            <a:pPr marL="342900" indent="-342900" fontAlgn="auto">
              <a:buClrTx/>
              <a:buFont typeface="Wingdings" panose="05000000000000000000" pitchFamily="2" charset="2"/>
              <a:buChar char="Ø"/>
              <a:defRPr/>
            </a:pPr>
            <a:endParaRPr lang="en-US" sz="2400" dirty="0">
              <a:solidFill>
                <a:schemeClr val="tx1"/>
              </a:solidFill>
              <a:latin typeface="Arial "/>
            </a:endParaRPr>
          </a:p>
          <a:p>
            <a:pPr marL="342900" indent="-342900" fontAlgn="auto">
              <a:buClrTx/>
              <a:buFont typeface="Wingdings" panose="05000000000000000000" pitchFamily="2" charset="2"/>
              <a:buChar char="Ø"/>
              <a:defRPr/>
            </a:pPr>
            <a:endParaRPr lang="en-US" sz="2400" dirty="0">
              <a:solidFill>
                <a:schemeClr val="tx1"/>
              </a:solidFill>
              <a:latin typeface="Arial "/>
            </a:endParaRPr>
          </a:p>
          <a:p>
            <a:pPr fontAlgn="auto">
              <a:buClrTx/>
              <a:defRPr/>
            </a:pPr>
            <a:endParaRPr lang="en-US" sz="1800" dirty="0">
              <a:solidFill>
                <a:schemeClr val="tx1"/>
              </a:solidFill>
              <a:latin typeface="Arial "/>
            </a:endParaRPr>
          </a:p>
          <a:p>
            <a:pPr marL="342900" indent="-342900" fontAlgn="auto">
              <a:buClrTx/>
              <a:buFont typeface="Wingdings" panose="05000000000000000000" pitchFamily="2" charset="2"/>
              <a:buChar char="Ø"/>
              <a:defRPr/>
            </a:pPr>
            <a:endParaRPr lang="en-US" sz="1800" dirty="0">
              <a:solidFill>
                <a:schemeClr val="tx1"/>
              </a:solidFill>
              <a:latin typeface="Arial "/>
            </a:endParaRPr>
          </a:p>
          <a:p>
            <a:pPr marL="342900" indent="-342900" fontAlgn="auto">
              <a:buClrTx/>
              <a:buFont typeface="Wingdings" panose="05000000000000000000" pitchFamily="2" charset="2"/>
              <a:buChar char="Ø"/>
              <a:defRPr/>
            </a:pPr>
            <a:endParaRPr lang="en-US" sz="1800" dirty="0">
              <a:solidFill>
                <a:schemeClr val="tx1"/>
              </a:solidFill>
              <a:latin typeface="Arial "/>
            </a:endParaRPr>
          </a:p>
          <a:p>
            <a:pPr marL="342900" indent="-342900" fontAlgn="auto">
              <a:buClrTx/>
              <a:buFont typeface="Wingdings" panose="05000000000000000000" pitchFamily="2" charset="2"/>
              <a:buChar char="Ø"/>
              <a:defRPr/>
            </a:pPr>
            <a:endParaRPr lang="en-US" sz="1800" dirty="0">
              <a:solidFill>
                <a:schemeClr val="tx1"/>
              </a:solidFill>
              <a:latin typeface="Arial "/>
            </a:endParaRPr>
          </a:p>
          <a:p>
            <a:pPr fontAlgn="auto">
              <a:buClrTx/>
              <a:defRPr/>
            </a:pPr>
            <a:endParaRPr lang="en-US" sz="28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ysClr val="window" lastClr="FFFFFF"/>
              </a:buClr>
              <a:defRPr/>
            </a:pPr>
            <a:endParaRPr lang="en-US" sz="2400" dirty="0">
              <a:solidFill>
                <a:sysClr val="windowText" lastClr="000000"/>
              </a:solidFill>
              <a:latin typeface="Arial "/>
            </a:endParaRPr>
          </a:p>
          <a:p>
            <a:pPr fontAlgn="auto">
              <a:buClr>
                <a:sysClr val="window" lastClr="FFFFFF"/>
              </a:buClr>
              <a:defRPr/>
            </a:pPr>
            <a:endParaRPr lang="en-US" sz="2400" dirty="0">
              <a:solidFill>
                <a:sysClr val="windowText" lastClr="000000"/>
              </a:solidFill>
              <a:latin typeface="Arial "/>
            </a:endParaRPr>
          </a:p>
        </p:txBody>
      </p:sp>
      <p:sp>
        <p:nvSpPr>
          <p:cNvPr id="27653" name="Rectangle 1"/>
          <p:cNvSpPr>
            <a:spLocks noChangeArrowheads="1"/>
          </p:cNvSpPr>
          <p:nvPr/>
        </p:nvSpPr>
        <p:spPr bwMode="auto">
          <a:xfrm>
            <a:off x="609600" y="5251758"/>
            <a:ext cx="82296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1200" b="1" dirty="0">
                <a:solidFill>
                  <a:srgbClr val="000000"/>
                </a:solidFill>
                <a:latin typeface=" Arial"/>
              </a:rPr>
              <a:t>*</a:t>
            </a:r>
            <a:r>
              <a:rPr lang="en-US" altLang="en-US" sz="1400" b="1" dirty="0">
                <a:solidFill>
                  <a:srgbClr val="FF0000"/>
                </a:solidFill>
                <a:latin typeface=" Arial"/>
              </a:rPr>
              <a:t>The Emergency Department is always available if you need immediate medical attention 24 hours a day.  If you are uncertain of whether or not you should go to the Emergency Department, you can always contact the Military Health System (MHS)  Nurse Advice Line at 1-800-874-2273 to find urgent care, get health care advice, or get recommendations on the appropriate level of care</a:t>
            </a:r>
            <a:r>
              <a:rPr lang="en-US" altLang="en-US" sz="1400" b="1" dirty="0">
                <a:solidFill>
                  <a:srgbClr val="000000"/>
                </a:solidFill>
                <a:latin typeface=" Arial"/>
              </a:rPr>
              <a:t>.</a:t>
            </a:r>
          </a:p>
        </p:txBody>
      </p:sp>
      <p:sp>
        <p:nvSpPr>
          <p:cNvPr id="2" name="TextBox 1">
            <a:extLst>
              <a:ext uri="{FF2B5EF4-FFF2-40B4-BE49-F238E27FC236}">
                <a16:creationId xmlns:a16="http://schemas.microsoft.com/office/drawing/2014/main" id="{13AD25CE-73E3-4AEA-F9DD-C2C5E96C8A52}"/>
              </a:ext>
            </a:extLst>
          </p:cNvPr>
          <p:cNvSpPr txBox="1"/>
          <p:nvPr/>
        </p:nvSpPr>
        <p:spPr>
          <a:xfrm>
            <a:off x="2829314" y="360727"/>
            <a:ext cx="3645550" cy="553998"/>
          </a:xfrm>
          <a:prstGeom prst="rect">
            <a:avLst/>
          </a:prstGeom>
          <a:noFill/>
        </p:spPr>
        <p:txBody>
          <a:bodyPr wrap="square" rtlCol="0">
            <a:spAutoFit/>
          </a:bodyPr>
          <a:lstStyle/>
          <a:p>
            <a:r>
              <a:rPr lang="en-US" sz="3000" b="1" dirty="0">
                <a:solidFill>
                  <a:schemeClr val="tx1"/>
                </a:solidFill>
                <a:latin typeface="Arial "/>
              </a:rPr>
              <a:t>Upcoming Events</a:t>
            </a:r>
          </a:p>
        </p:txBody>
      </p:sp>
      <p:sp>
        <p:nvSpPr>
          <p:cNvPr id="6" name="TextBox 5">
            <a:extLst>
              <a:ext uri="{FF2B5EF4-FFF2-40B4-BE49-F238E27FC236}">
                <a16:creationId xmlns:a16="http://schemas.microsoft.com/office/drawing/2014/main" id="{A458286E-6F42-64E7-D07F-757DF1B422F1}"/>
              </a:ext>
            </a:extLst>
          </p:cNvPr>
          <p:cNvSpPr txBox="1"/>
          <p:nvPr/>
        </p:nvSpPr>
        <p:spPr>
          <a:xfrm>
            <a:off x="457200" y="1219200"/>
            <a:ext cx="8434343" cy="2862322"/>
          </a:xfrm>
          <a:prstGeom prst="rect">
            <a:avLst/>
          </a:prstGeom>
          <a:noFill/>
        </p:spPr>
        <p:txBody>
          <a:bodyPr wrap="square" rtlCol="0">
            <a:spAutoFit/>
          </a:bodyPr>
          <a:lstStyle/>
          <a:p>
            <a:pPr marL="342900" indent="-342900">
              <a:lnSpc>
                <a:spcPct val="150000"/>
              </a:lnSpc>
              <a:buFont typeface="Wingdings" panose="05000000000000000000" pitchFamily="2" charset="2"/>
              <a:buChar char="Ø"/>
            </a:pPr>
            <a:r>
              <a:rPr lang="en-US" sz="2000" b="1" dirty="0">
                <a:latin typeface="Arial" panose="020B0604020202020204" pitchFamily="34" charset="0"/>
                <a:cs typeface="Arial" panose="020B0604020202020204" pitchFamily="34" charset="0"/>
              </a:rPr>
              <a:t>September 4, 2026 – minimal manning day</a:t>
            </a:r>
          </a:p>
          <a:p>
            <a:pPr marL="342900" indent="-342900">
              <a:lnSpc>
                <a:spcPct val="150000"/>
              </a:lnSpc>
              <a:buFont typeface="Wingdings" panose="05000000000000000000" pitchFamily="2" charset="2"/>
              <a:buChar char="Ø"/>
            </a:pPr>
            <a:r>
              <a:rPr lang="en-US" sz="2000" b="1" dirty="0">
                <a:latin typeface="Arial" panose="020B0604020202020204" pitchFamily="34" charset="0"/>
                <a:cs typeface="Arial" panose="020B0604020202020204" pitchFamily="34" charset="0"/>
              </a:rPr>
              <a:t>September 7, 2026 – Labor Day*</a:t>
            </a:r>
          </a:p>
          <a:p>
            <a:pPr marL="342900" indent="-342900">
              <a:lnSpc>
                <a:spcPct val="150000"/>
              </a:lnSpc>
              <a:buFont typeface="Wingdings" panose="05000000000000000000" pitchFamily="2" charset="2"/>
              <a:buChar char="Ø"/>
            </a:pPr>
            <a:r>
              <a:rPr lang="en-US" sz="2000" b="1" dirty="0">
                <a:latin typeface="Arial" panose="020B0604020202020204" pitchFamily="34" charset="0"/>
                <a:cs typeface="Arial" panose="020B0604020202020204" pitchFamily="34" charset="0"/>
              </a:rPr>
              <a:t>October 12, 2026 – Columbus Day*</a:t>
            </a:r>
          </a:p>
          <a:p>
            <a:pPr marL="342900" indent="-342900">
              <a:buFont typeface="Wingdings" panose="05000000000000000000" pitchFamily="2" charset="2"/>
              <a:buChar char="Ø"/>
            </a:pPr>
            <a:r>
              <a:rPr lang="en-US" sz="2000" b="1" dirty="0">
                <a:latin typeface="Arial" panose="020B0604020202020204" pitchFamily="34" charset="0"/>
                <a:cs typeface="Arial" panose="020B0604020202020204" pitchFamily="34" charset="0"/>
              </a:rPr>
              <a:t>November 4, 2026 at 5:00 p.m. – Patient and Family Partnership</a:t>
            </a:r>
          </a:p>
          <a:p>
            <a:r>
              <a:rPr lang="en-US" sz="2000" b="1" dirty="0">
                <a:latin typeface="Arial" panose="020B0604020202020204" pitchFamily="34" charset="0"/>
                <a:cs typeface="Arial" panose="020B0604020202020204" pitchFamily="34" charset="0"/>
              </a:rPr>
              <a:t>     Council (PFPC)</a:t>
            </a:r>
          </a:p>
          <a:p>
            <a:pPr>
              <a:lnSpc>
                <a:spcPct val="150000"/>
              </a:lnSpc>
            </a:pPr>
            <a:endParaRPr lang="en-US" sz="2000" b="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*All outpatient services closed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7820E-2AF8-17AF-CA0B-41D1C0A5D4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3FDE940-605C-C027-DDDC-3C04FB2B4D6B}"/>
              </a:ext>
            </a:extLst>
          </p:cNvPr>
          <p:cNvSpPr>
            <a:spLocks noGrp="1"/>
          </p:cNvSpPr>
          <p:nvPr>
            <p:ph type="title"/>
          </p:nvPr>
        </p:nvSpPr>
        <p:spPr>
          <a:xfrm>
            <a:off x="906088" y="303828"/>
            <a:ext cx="7643552" cy="677108"/>
          </a:xfrm>
        </p:spPr>
        <p:txBody>
          <a:bodyPr/>
          <a:lstStyle/>
          <a:p>
            <a:r>
              <a:rPr lang="en-US" sz="2200" dirty="0"/>
              <a:t>Location Titles for Clinical Areas in </a:t>
            </a:r>
            <a:br>
              <a:rPr lang="en-US" sz="2200" dirty="0"/>
            </a:br>
            <a:r>
              <a:rPr lang="en-US" sz="2200" dirty="0"/>
              <a:t>MHS Genesis Portal</a:t>
            </a:r>
          </a:p>
        </p:txBody>
      </p:sp>
      <p:sp>
        <p:nvSpPr>
          <p:cNvPr id="5" name="Content Placeholder 2">
            <a:extLst>
              <a:ext uri="{FF2B5EF4-FFF2-40B4-BE49-F238E27FC236}">
                <a16:creationId xmlns:a16="http://schemas.microsoft.com/office/drawing/2014/main" id="{B2169108-2DA1-C4B3-6F4E-01989DD81891}"/>
              </a:ext>
            </a:extLst>
          </p:cNvPr>
          <p:cNvSpPr txBox="1">
            <a:spLocks/>
          </p:cNvSpPr>
          <p:nvPr/>
        </p:nvSpPr>
        <p:spPr>
          <a:xfrm>
            <a:off x="457200" y="1498602"/>
            <a:ext cx="8229600" cy="4368799"/>
          </a:xfrm>
          <a:prstGeom prst="rect">
            <a:avLst/>
          </a:prstGeom>
        </p:spPr>
        <p:txBody>
          <a:bodyPr>
            <a:normAutofit/>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971550" lvl="2" indent="-285750">
              <a:buFont typeface="Wingdings" panose="05000000000000000000" pitchFamily="2" charset="2"/>
              <a:buChar char="ü"/>
            </a:pPr>
            <a:r>
              <a:rPr lang="en-US" sz="1600" dirty="0"/>
              <a:t>Only one area begins with “William Beaumont AMC”. </a:t>
            </a:r>
          </a:p>
          <a:p>
            <a:pPr marL="971550" lvl="2" indent="-285750">
              <a:buFont typeface="Wingdings" panose="05000000000000000000" pitchFamily="2" charset="2"/>
              <a:buChar char="ü"/>
            </a:pPr>
            <a:r>
              <a:rPr lang="en-US" sz="1600" dirty="0"/>
              <a:t>Remainder begin with </a:t>
            </a:r>
            <a:r>
              <a:rPr lang="en-US" sz="1600" b="1" dirty="0"/>
              <a:t>Army Medicine</a:t>
            </a:r>
          </a:p>
          <a:p>
            <a:pPr marL="971550" lvl="2" indent="-285750">
              <a:buFont typeface="Wingdings" panose="05000000000000000000" pitchFamily="2" charset="2"/>
              <a:buChar char="ü"/>
            </a:pPr>
            <a:r>
              <a:rPr lang="en-US" sz="1600" dirty="0"/>
              <a:t>Soldier Care Areas are managed by the clinic </a:t>
            </a:r>
          </a:p>
          <a:p>
            <a:pPr marL="685800" lvl="1" indent="-342900">
              <a:buFont typeface="Wingdings" panose="05000000000000000000" pitchFamily="2" charset="2"/>
              <a:buChar char="§"/>
            </a:pPr>
            <a:r>
              <a:rPr lang="en-US" sz="2000" b="1" dirty="0"/>
              <a:t>Location titles:</a:t>
            </a:r>
          </a:p>
          <a:p>
            <a:pPr marL="971550" lvl="2" indent="-285750">
              <a:buFont typeface="Wingdings" panose="05000000000000000000" pitchFamily="2" charset="2"/>
              <a:buChar char="ü"/>
            </a:pPr>
            <a:r>
              <a:rPr lang="en-US" sz="1400" dirty="0"/>
              <a:t>William Beaumont Army Medical Center Internal Medicine Team Red   Internal Medicine</a:t>
            </a:r>
          </a:p>
          <a:p>
            <a:pPr marL="971550" lvl="2" indent="-285750">
              <a:buFont typeface="Wingdings" panose="05000000000000000000" pitchFamily="2" charset="2"/>
              <a:buChar char="ü"/>
            </a:pPr>
            <a:r>
              <a:rPr lang="en-US" sz="1400" dirty="0"/>
              <a:t>Army Medicine</a:t>
            </a:r>
            <a:r>
              <a:rPr lang="en-US" sz="1400" b="1" dirty="0"/>
              <a:t> </a:t>
            </a:r>
            <a:r>
              <a:rPr lang="en-US" sz="1400" dirty="0"/>
              <a:t>Mendoza Soldier Family Care Clinic Family Medicine Team Honor </a:t>
            </a:r>
          </a:p>
          <a:p>
            <a:pPr marL="971550" lvl="2" indent="-285750">
              <a:buFont typeface="Wingdings" panose="05000000000000000000" pitchFamily="2" charset="2"/>
              <a:buChar char="ü"/>
            </a:pPr>
            <a:r>
              <a:rPr lang="en-US" sz="1400" dirty="0"/>
              <a:t>Army Medicine Mendoza Soldier Family Care Clinic Family Medicine Team Pride</a:t>
            </a:r>
          </a:p>
          <a:p>
            <a:pPr marL="971550" lvl="2" indent="-285750">
              <a:buFont typeface="Wingdings" panose="05000000000000000000" pitchFamily="2" charset="2"/>
              <a:buChar char="ü"/>
            </a:pPr>
            <a:r>
              <a:rPr lang="en-US" sz="1400" dirty="0"/>
              <a:t>Army Medicine Mendoza Soldier Family Care Clinic Family Medicine Team Trust</a:t>
            </a:r>
          </a:p>
          <a:p>
            <a:pPr marL="971550" lvl="2" indent="-285750">
              <a:buFont typeface="Wingdings" panose="05000000000000000000" pitchFamily="2" charset="2"/>
              <a:buChar char="ü"/>
            </a:pPr>
            <a:r>
              <a:rPr lang="en-US" sz="1400" dirty="0"/>
              <a:t>Army Medicine Soldier Family Medical Clinic Family Medicine Team SFMC A</a:t>
            </a:r>
          </a:p>
          <a:p>
            <a:pPr marL="971550" lvl="2" indent="-285750">
              <a:buFont typeface="Wingdings" panose="05000000000000000000" pitchFamily="2" charset="2"/>
              <a:buChar char="ü"/>
            </a:pPr>
            <a:r>
              <a:rPr lang="en-US" sz="1400" dirty="0"/>
              <a:t>Army Medicine Soldier Family Medical Clinic Family Medicine Team SFMC B</a:t>
            </a:r>
          </a:p>
          <a:p>
            <a:pPr marL="971550" lvl="2" indent="-285750">
              <a:buFont typeface="Wingdings" panose="05000000000000000000" pitchFamily="2" charset="2"/>
              <a:buChar char="ü"/>
            </a:pPr>
            <a:r>
              <a:rPr lang="en-US" sz="1400" dirty="0"/>
              <a:t>Army Medicine Rio Bravo- Bliss Family Medicine Team Rio</a:t>
            </a:r>
          </a:p>
          <a:p>
            <a:pPr marL="971550" lvl="2" indent="-285750">
              <a:buFont typeface="Wingdings" panose="05000000000000000000" pitchFamily="2" charset="2"/>
              <a:buChar char="ü"/>
            </a:pPr>
            <a:r>
              <a:rPr lang="en-US" sz="1400" dirty="0"/>
              <a:t>Army Medicine Rio Bravo- Bliss Family Medicine Team Bravo</a:t>
            </a:r>
          </a:p>
          <a:p>
            <a:pPr marL="971550" lvl="2" indent="-285750">
              <a:buFont typeface="Wingdings" panose="05000000000000000000" pitchFamily="2" charset="2"/>
              <a:buChar char="ü"/>
            </a:pPr>
            <a:r>
              <a:rPr lang="en-US" sz="1400" dirty="0"/>
              <a:t>Army Medicine Mendoza Soldier Family Care Clinic Pediatrics Team Minnie</a:t>
            </a:r>
          </a:p>
          <a:p>
            <a:pPr marL="971550" lvl="2" indent="-285750">
              <a:buFont typeface="Wingdings" panose="05000000000000000000" pitchFamily="2" charset="2"/>
              <a:buChar char="ü"/>
            </a:pPr>
            <a:r>
              <a:rPr lang="en-US" sz="1400" dirty="0"/>
              <a:t>Army Medicine Mendoza Soldier Family Care Clinic Pediatrics Team Mickey</a:t>
            </a:r>
          </a:p>
          <a:p>
            <a:pPr marL="971550" lvl="2" indent="-285750">
              <a:buFont typeface="Wingdings" panose="05000000000000000000" pitchFamily="2" charset="2"/>
              <a:buChar char="ü"/>
            </a:pPr>
            <a:r>
              <a:rPr lang="en-US" sz="1400" dirty="0"/>
              <a:t>Army Medicine Mendoza Soldier Family Care Clinic Pediatrics Team Donald</a:t>
            </a:r>
          </a:p>
          <a:p>
            <a:pPr lvl="2"/>
            <a:endParaRPr lang="en-US" dirty="0"/>
          </a:p>
          <a:p>
            <a:endParaRPr lang="en-US" dirty="0"/>
          </a:p>
        </p:txBody>
      </p:sp>
      <p:sp>
        <p:nvSpPr>
          <p:cNvPr id="6" name="Rectangle 5">
            <a:extLst>
              <a:ext uri="{FF2B5EF4-FFF2-40B4-BE49-F238E27FC236}">
                <a16:creationId xmlns:a16="http://schemas.microsoft.com/office/drawing/2014/main" id="{67DB1D14-720F-1590-942B-8F228405C624}"/>
              </a:ext>
            </a:extLst>
          </p:cNvPr>
          <p:cNvSpPr/>
          <p:nvPr/>
        </p:nvSpPr>
        <p:spPr>
          <a:xfrm>
            <a:off x="6564246" y="2523549"/>
            <a:ext cx="1352389" cy="2769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BDA68495-548E-D3BA-6839-0A16D9F9937E}"/>
              </a:ext>
            </a:extLst>
          </p:cNvPr>
          <p:cNvCxnSpPr>
            <a:cxnSpLocks/>
          </p:cNvCxnSpPr>
          <p:nvPr/>
        </p:nvCxnSpPr>
        <p:spPr>
          <a:xfrm>
            <a:off x="7323837" y="3346704"/>
            <a:ext cx="4541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DB84330-1E1B-5B5E-A5AD-AC8EC153A95C}"/>
              </a:ext>
            </a:extLst>
          </p:cNvPr>
          <p:cNvCxnSpPr/>
          <p:nvPr/>
        </p:nvCxnSpPr>
        <p:spPr>
          <a:xfrm>
            <a:off x="7369557" y="2926080"/>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C0CE6B3-5099-E6C3-8F91-CDB6E9178C18}"/>
              </a:ext>
            </a:extLst>
          </p:cNvPr>
          <p:cNvCxnSpPr/>
          <p:nvPr/>
        </p:nvCxnSpPr>
        <p:spPr>
          <a:xfrm>
            <a:off x="7022085" y="3547872"/>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EFA965E-0AB3-7BC6-D76B-8A76F1825B6F}"/>
              </a:ext>
            </a:extLst>
          </p:cNvPr>
          <p:cNvCxnSpPr/>
          <p:nvPr/>
        </p:nvCxnSpPr>
        <p:spPr>
          <a:xfrm>
            <a:off x="7022085" y="3767328"/>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79A1CA7-F2DC-0AC4-BAC9-C2491147DB21}"/>
              </a:ext>
            </a:extLst>
          </p:cNvPr>
          <p:cNvCxnSpPr>
            <a:cxnSpLocks/>
          </p:cNvCxnSpPr>
          <p:nvPr/>
        </p:nvCxnSpPr>
        <p:spPr>
          <a:xfrm>
            <a:off x="5741925" y="3977640"/>
            <a:ext cx="54254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7FAEB9E-7CA8-2A2D-1613-770B9699AF4A}"/>
              </a:ext>
            </a:extLst>
          </p:cNvPr>
          <p:cNvCxnSpPr/>
          <p:nvPr/>
        </p:nvCxnSpPr>
        <p:spPr>
          <a:xfrm>
            <a:off x="5906517" y="4197096"/>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58C8FB1-E470-4D1F-0747-01E258007ED3}"/>
              </a:ext>
            </a:extLst>
          </p:cNvPr>
          <p:cNvCxnSpPr/>
          <p:nvPr/>
        </p:nvCxnSpPr>
        <p:spPr>
          <a:xfrm>
            <a:off x="6976365" y="4398264"/>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D3B9970-34A0-3BBF-1425-9DC7844ABCD4}"/>
              </a:ext>
            </a:extLst>
          </p:cNvPr>
          <p:cNvCxnSpPr/>
          <p:nvPr/>
        </p:nvCxnSpPr>
        <p:spPr>
          <a:xfrm>
            <a:off x="6976365" y="4828032"/>
            <a:ext cx="381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E910D57-70FF-745E-40CB-C5236B072E83}"/>
              </a:ext>
            </a:extLst>
          </p:cNvPr>
          <p:cNvCxnSpPr>
            <a:cxnSpLocks/>
          </p:cNvCxnSpPr>
          <p:nvPr/>
        </p:nvCxnSpPr>
        <p:spPr>
          <a:xfrm>
            <a:off x="7372604" y="4389120"/>
            <a:ext cx="0" cy="46024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B14A9B7-503F-1A0F-DA62-AA7664770839}"/>
              </a:ext>
            </a:extLst>
          </p:cNvPr>
          <p:cNvCxnSpPr>
            <a:cxnSpLocks/>
          </p:cNvCxnSpPr>
          <p:nvPr/>
        </p:nvCxnSpPr>
        <p:spPr>
          <a:xfrm>
            <a:off x="6284468" y="3968496"/>
            <a:ext cx="0" cy="246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FC3CEDF-B864-CDC7-5C4D-28808F7B9DBA}"/>
              </a:ext>
            </a:extLst>
          </p:cNvPr>
          <p:cNvCxnSpPr>
            <a:cxnSpLocks/>
          </p:cNvCxnSpPr>
          <p:nvPr/>
        </p:nvCxnSpPr>
        <p:spPr>
          <a:xfrm>
            <a:off x="7784084" y="2918968"/>
            <a:ext cx="0" cy="4368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98CDD39-DA21-DCAC-2E6F-138630606CBA}"/>
              </a:ext>
            </a:extLst>
          </p:cNvPr>
          <p:cNvCxnSpPr>
            <a:cxnSpLocks/>
          </p:cNvCxnSpPr>
          <p:nvPr/>
        </p:nvCxnSpPr>
        <p:spPr>
          <a:xfrm>
            <a:off x="7418324" y="3547872"/>
            <a:ext cx="0" cy="231642"/>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1ED931B-565D-B0F5-ABA2-273DCC0E9BF7}"/>
              </a:ext>
            </a:extLst>
          </p:cNvPr>
          <p:cNvSpPr/>
          <p:nvPr/>
        </p:nvSpPr>
        <p:spPr>
          <a:xfrm>
            <a:off x="7790180" y="2923486"/>
            <a:ext cx="1353820" cy="46100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DABBCCD7-D433-CB74-094A-D0EE22944B8D}"/>
              </a:ext>
            </a:extLst>
          </p:cNvPr>
          <p:cNvSpPr txBox="1"/>
          <p:nvPr/>
        </p:nvSpPr>
        <p:spPr>
          <a:xfrm>
            <a:off x="7728966" y="2941243"/>
            <a:ext cx="1552194" cy="400110"/>
          </a:xfrm>
          <a:prstGeom prst="rect">
            <a:avLst/>
          </a:prstGeom>
          <a:noFill/>
        </p:spPr>
        <p:txBody>
          <a:bodyPr wrap="square">
            <a:spAutoFit/>
          </a:bodyPr>
          <a:lstStyle/>
          <a:p>
            <a:r>
              <a:rPr lang="en-US" sz="1000" dirty="0"/>
              <a:t>Mendoza Family Care </a:t>
            </a:r>
          </a:p>
          <a:p>
            <a:r>
              <a:rPr lang="en-US" sz="1000" dirty="0"/>
              <a:t>Clinic</a:t>
            </a:r>
          </a:p>
        </p:txBody>
      </p:sp>
      <p:sp>
        <p:nvSpPr>
          <p:cNvPr id="32" name="TextBox 31">
            <a:extLst>
              <a:ext uri="{FF2B5EF4-FFF2-40B4-BE49-F238E27FC236}">
                <a16:creationId xmlns:a16="http://schemas.microsoft.com/office/drawing/2014/main" id="{B609B853-E7AB-A0E3-AFAA-AD39F5EBBACE}"/>
              </a:ext>
            </a:extLst>
          </p:cNvPr>
          <p:cNvSpPr txBox="1"/>
          <p:nvPr/>
        </p:nvSpPr>
        <p:spPr>
          <a:xfrm>
            <a:off x="7444741" y="3525196"/>
            <a:ext cx="1116011" cy="276999"/>
          </a:xfrm>
          <a:prstGeom prst="rect">
            <a:avLst/>
          </a:prstGeom>
          <a:noFill/>
        </p:spPr>
        <p:txBody>
          <a:bodyPr wrap="none" rtlCol="0">
            <a:spAutoFit/>
          </a:bodyPr>
          <a:lstStyle/>
          <a:p>
            <a:r>
              <a:rPr lang="en-US" sz="1200" dirty="0"/>
              <a:t>SFMC Family</a:t>
            </a:r>
          </a:p>
        </p:txBody>
      </p:sp>
      <p:sp>
        <p:nvSpPr>
          <p:cNvPr id="33" name="Rectangle 32">
            <a:extLst>
              <a:ext uri="{FF2B5EF4-FFF2-40B4-BE49-F238E27FC236}">
                <a16:creationId xmlns:a16="http://schemas.microsoft.com/office/drawing/2014/main" id="{92F4E9BC-2E54-23B3-4FDF-B2D0DC651352}"/>
              </a:ext>
            </a:extLst>
          </p:cNvPr>
          <p:cNvSpPr/>
          <p:nvPr/>
        </p:nvSpPr>
        <p:spPr>
          <a:xfrm>
            <a:off x="7490439" y="3518410"/>
            <a:ext cx="1079457" cy="2769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ABC9741E-F3FB-0A0C-7E6E-F36A14F3C7E6}"/>
              </a:ext>
            </a:extLst>
          </p:cNvPr>
          <p:cNvSpPr/>
          <p:nvPr/>
        </p:nvSpPr>
        <p:spPr>
          <a:xfrm>
            <a:off x="6338295" y="3957322"/>
            <a:ext cx="1079457" cy="2769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5DDCD546-B5C6-3ED8-BD12-05FFA1C2B1A9}"/>
              </a:ext>
            </a:extLst>
          </p:cNvPr>
          <p:cNvSpPr/>
          <p:nvPr/>
        </p:nvSpPr>
        <p:spPr>
          <a:xfrm>
            <a:off x="7435575" y="4469386"/>
            <a:ext cx="1531188" cy="2769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a:extLst>
              <a:ext uri="{FF2B5EF4-FFF2-40B4-BE49-F238E27FC236}">
                <a16:creationId xmlns:a16="http://schemas.microsoft.com/office/drawing/2014/main" id="{CA1D6DDE-3887-6275-45E1-58D94A0A5F7B}"/>
              </a:ext>
            </a:extLst>
          </p:cNvPr>
          <p:cNvSpPr txBox="1"/>
          <p:nvPr/>
        </p:nvSpPr>
        <p:spPr>
          <a:xfrm>
            <a:off x="6399786" y="3951916"/>
            <a:ext cx="857927" cy="276999"/>
          </a:xfrm>
          <a:prstGeom prst="rect">
            <a:avLst/>
          </a:prstGeom>
          <a:noFill/>
        </p:spPr>
        <p:txBody>
          <a:bodyPr wrap="none" rtlCol="0">
            <a:spAutoFit/>
          </a:bodyPr>
          <a:lstStyle/>
          <a:p>
            <a:r>
              <a:rPr lang="en-US" sz="1200" dirty="0"/>
              <a:t>Rio Bravo</a:t>
            </a:r>
          </a:p>
        </p:txBody>
      </p:sp>
      <p:sp>
        <p:nvSpPr>
          <p:cNvPr id="37" name="TextBox 36">
            <a:extLst>
              <a:ext uri="{FF2B5EF4-FFF2-40B4-BE49-F238E27FC236}">
                <a16:creationId xmlns:a16="http://schemas.microsoft.com/office/drawing/2014/main" id="{ACA58441-DC2C-390B-F730-754A06208E75}"/>
              </a:ext>
            </a:extLst>
          </p:cNvPr>
          <p:cNvSpPr txBox="1"/>
          <p:nvPr/>
        </p:nvSpPr>
        <p:spPr>
          <a:xfrm>
            <a:off x="7408673" y="4470076"/>
            <a:ext cx="1531188" cy="276999"/>
          </a:xfrm>
          <a:prstGeom prst="rect">
            <a:avLst/>
          </a:prstGeom>
          <a:noFill/>
        </p:spPr>
        <p:txBody>
          <a:bodyPr wrap="none" rtlCol="0">
            <a:spAutoFit/>
          </a:bodyPr>
          <a:lstStyle/>
          <a:p>
            <a:r>
              <a:rPr lang="en-US" sz="1200" dirty="0"/>
              <a:t>Mendoza Pediatrics</a:t>
            </a:r>
          </a:p>
        </p:txBody>
      </p:sp>
    </p:spTree>
    <p:extLst>
      <p:ext uri="{BB962C8B-B14F-4D97-AF65-F5344CB8AC3E}">
        <p14:creationId xmlns:p14="http://schemas.microsoft.com/office/powerpoint/2010/main" val="2494490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36BA3-A0B1-C322-88DD-E613DD51A8B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1514B72-B60E-8361-793F-E8F2AE65AAC0}"/>
              </a:ext>
            </a:extLst>
          </p:cNvPr>
          <p:cNvSpPr>
            <a:spLocks noGrp="1"/>
          </p:cNvSpPr>
          <p:nvPr>
            <p:ph type="title"/>
          </p:nvPr>
        </p:nvSpPr>
        <p:spPr>
          <a:xfrm>
            <a:off x="1171639" y="366840"/>
            <a:ext cx="7094537" cy="461962"/>
          </a:xfrm>
        </p:spPr>
        <p:txBody>
          <a:bodyPr/>
          <a:lstStyle/>
          <a:p>
            <a:r>
              <a:rPr lang="en-US" dirty="0"/>
              <a:t>MHS Genesis Patient Portal Issues </a:t>
            </a:r>
          </a:p>
        </p:txBody>
      </p:sp>
      <p:sp>
        <p:nvSpPr>
          <p:cNvPr id="6" name="Content Placeholder 2">
            <a:extLst>
              <a:ext uri="{FF2B5EF4-FFF2-40B4-BE49-F238E27FC236}">
                <a16:creationId xmlns:a16="http://schemas.microsoft.com/office/drawing/2014/main" id="{EFBE4D10-B024-0CAF-9008-8B2AA3EB1DB2}"/>
              </a:ext>
            </a:extLst>
          </p:cNvPr>
          <p:cNvSpPr txBox="1">
            <a:spLocks/>
          </p:cNvSpPr>
          <p:nvPr/>
        </p:nvSpPr>
        <p:spPr>
          <a:xfrm>
            <a:off x="457200" y="1498602"/>
            <a:ext cx="8229600" cy="4368799"/>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buFont typeface="Arial" panose="020B0604020202020204" pitchFamily="34" charset="0"/>
              <a:buChar char="•"/>
            </a:pPr>
            <a:r>
              <a:rPr lang="en-US" sz="2400" dirty="0">
                <a:solidFill>
                  <a:srgbClr val="C00000"/>
                </a:solidFill>
                <a:latin typeface="Eras Bold ITC" panose="020B0907030504020204" pitchFamily="34" charset="0"/>
              </a:rPr>
              <a:t>Need help with MHS Genesis Patient Portal:</a:t>
            </a:r>
          </a:p>
          <a:p>
            <a:pPr marL="342900" indent="-342900">
              <a:buFont typeface="Arial" panose="020B0604020202020204" pitchFamily="34" charset="0"/>
              <a:buChar char="•"/>
            </a:pPr>
            <a:r>
              <a:rPr lang="en-US" sz="2400" dirty="0"/>
              <a:t>Receiving error message once logged into the portal site </a:t>
            </a:r>
          </a:p>
          <a:p>
            <a:pPr marL="685800" lvl="1" indent="-342900">
              <a:buFont typeface="Wingdings" panose="05000000000000000000" pitchFamily="2" charset="2"/>
              <a:buChar char="§"/>
            </a:pPr>
            <a:r>
              <a:rPr lang="en-US" sz="2400" dirty="0"/>
              <a:t>Please call 1-800-538-9552</a:t>
            </a:r>
          </a:p>
          <a:p>
            <a:pPr marL="342900" indent="-342900">
              <a:buFont typeface="Arial" panose="020B0604020202020204" pitchFamily="34" charset="0"/>
              <a:buChar char="•"/>
            </a:pPr>
            <a:endParaRPr lang="en-US" sz="2400" dirty="0">
              <a:solidFill>
                <a:srgbClr val="C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C00000"/>
                </a:solidFill>
                <a:latin typeface="Eras Bold ITC" panose="020B0907030504020204" pitchFamily="34" charset="0"/>
              </a:rPr>
              <a:t>For help with DS Logon issues, visit:</a:t>
            </a:r>
          </a:p>
          <a:p>
            <a:pPr>
              <a:buFont typeface="Wingdings" panose="05000000000000000000" pitchFamily="2" charset="2"/>
              <a:buChar char="§"/>
            </a:pPr>
            <a:r>
              <a:rPr lang="en-US" sz="2400" dirty="0">
                <a:solidFill>
                  <a:schemeClr val="tx1"/>
                </a:solidFill>
                <a:latin typeface="Eras Bold ITC" panose="020B0907030504020204" pitchFamily="34" charset="0"/>
                <a:hlinkClick r:id="rId2"/>
              </a:rPr>
              <a:t>https://milconnect.dmdc.osd.mil</a:t>
            </a:r>
            <a:r>
              <a:rPr lang="en-US" sz="2400" dirty="0">
                <a:solidFill>
                  <a:schemeClr val="tx1"/>
                </a:solidFill>
                <a:latin typeface="Eras Bold ITC" panose="020B0907030504020204" pitchFamily="34" charset="0"/>
              </a:rPr>
              <a:t>  </a:t>
            </a:r>
            <a:endParaRPr lang="en-US" sz="2400" dirty="0">
              <a:solidFill>
                <a:schemeClr val="tx1"/>
              </a:solidFill>
            </a:endParaRPr>
          </a:p>
          <a:p>
            <a:pPr>
              <a:buFont typeface="Wingdings" panose="05000000000000000000" pitchFamily="2" charset="2"/>
              <a:buChar char="§"/>
            </a:pPr>
            <a:r>
              <a:rPr lang="en-US" sz="2400" dirty="0">
                <a:solidFill>
                  <a:schemeClr val="tx1"/>
                </a:solidFill>
              </a:rPr>
              <a:t> or call 1-800-600-9332</a:t>
            </a:r>
          </a:p>
          <a:p>
            <a:endParaRPr lang="en-US" dirty="0">
              <a:solidFill>
                <a:schemeClr val="tx1"/>
              </a:solidFill>
              <a:latin typeface="Eras Bold ITC" panose="020B0907030504020204" pitchFamily="34" charset="0"/>
            </a:endParaRPr>
          </a:p>
        </p:txBody>
      </p:sp>
    </p:spTree>
    <p:extLst>
      <p:ext uri="{BB962C8B-B14F-4D97-AF65-F5344CB8AC3E}">
        <p14:creationId xmlns:p14="http://schemas.microsoft.com/office/powerpoint/2010/main" val="36093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27D78-B5A6-59EF-7C81-21FC2C3444C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5984265-4C7A-B138-2006-06B5107D130F}"/>
              </a:ext>
            </a:extLst>
          </p:cNvPr>
          <p:cNvSpPr txBox="1">
            <a:spLocks noGrp="1"/>
          </p:cNvSpPr>
          <p:nvPr>
            <p:ph type="title"/>
          </p:nvPr>
        </p:nvSpPr>
        <p:spPr>
          <a:xfrm>
            <a:off x="708469" y="2115342"/>
            <a:ext cx="7725409" cy="1245235"/>
          </a:xfrm>
          <a:prstGeom prst="rect">
            <a:avLst/>
          </a:prstGeom>
        </p:spPr>
        <p:txBody>
          <a:bodyPr vert="horz" wrap="square" lIns="0" tIns="13335" rIns="0" bIns="0" rtlCol="0">
            <a:spAutoFit/>
          </a:bodyPr>
          <a:lstStyle/>
          <a:p>
            <a:pPr marL="12700" algn="ctr">
              <a:lnSpc>
                <a:spcPct val="100000"/>
              </a:lnSpc>
              <a:spcBef>
                <a:spcPts val="105"/>
              </a:spcBef>
            </a:pPr>
            <a:r>
              <a:rPr lang="en-US" sz="8000" dirty="0">
                <a:solidFill>
                  <a:srgbClr val="000000"/>
                </a:solidFill>
                <a:latin typeface="Arial"/>
                <a:cs typeface="Arial"/>
              </a:rPr>
              <a:t>Specialty Care</a:t>
            </a:r>
            <a:endParaRPr sz="8000" dirty="0">
              <a:latin typeface="Arial"/>
              <a:cs typeface="Arial"/>
            </a:endParaRPr>
          </a:p>
        </p:txBody>
      </p:sp>
    </p:spTree>
    <p:extLst>
      <p:ext uri="{BB962C8B-B14F-4D97-AF65-F5344CB8AC3E}">
        <p14:creationId xmlns:p14="http://schemas.microsoft.com/office/powerpoint/2010/main" val="1791463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E03F1-291F-939A-77FB-47561432442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FD90FF0-7079-44D6-A77B-8C9D5C50ACFB}"/>
              </a:ext>
            </a:extLst>
          </p:cNvPr>
          <p:cNvSpPr>
            <a:spLocks noGrp="1"/>
          </p:cNvSpPr>
          <p:nvPr>
            <p:ph type="title"/>
          </p:nvPr>
        </p:nvSpPr>
        <p:spPr>
          <a:xfrm>
            <a:off x="906463" y="293688"/>
            <a:ext cx="7094537" cy="461962"/>
          </a:xfrm>
        </p:spPr>
        <p:txBody>
          <a:bodyPr/>
          <a:lstStyle/>
          <a:p>
            <a:r>
              <a:rPr lang="en-US" dirty="0"/>
              <a:t>Medical Specialties</a:t>
            </a:r>
          </a:p>
        </p:txBody>
      </p:sp>
      <p:sp>
        <p:nvSpPr>
          <p:cNvPr id="2" name="Text Placeholder 2">
            <a:extLst>
              <a:ext uri="{FF2B5EF4-FFF2-40B4-BE49-F238E27FC236}">
                <a16:creationId xmlns:a16="http://schemas.microsoft.com/office/drawing/2014/main" id="{764BBB96-9174-9586-4AF8-3BE84F3994A8}"/>
              </a:ext>
            </a:extLst>
          </p:cNvPr>
          <p:cNvSpPr txBox="1">
            <a:spLocks/>
          </p:cNvSpPr>
          <p:nvPr/>
        </p:nvSpPr>
        <p:spPr>
          <a:xfrm>
            <a:off x="457201" y="1095153"/>
            <a:ext cx="8229599" cy="5008467"/>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sz="2700" b="1" dirty="0"/>
              <a:t>  </a:t>
            </a:r>
            <a:r>
              <a:rPr lang="en-US" sz="2700" b="1" dirty="0">
                <a:latin typeface=" Arial" panose="02020603050405020304"/>
              </a:rPr>
              <a:t>Allergy</a:t>
            </a:r>
          </a:p>
          <a:p>
            <a:pPr marL="628650" lvl="1" indent="-285750">
              <a:buFont typeface="Arial" panose="020B0604020202020204" pitchFamily="34" charset="0"/>
              <a:buChar char="•"/>
            </a:pPr>
            <a:r>
              <a:rPr lang="en-US" sz="2700" dirty="0">
                <a:latin typeface=" Arial" panose="02020603050405020304"/>
              </a:rPr>
              <a:t>Sole provider will return mid September</a:t>
            </a:r>
          </a:p>
          <a:p>
            <a:pPr marL="628650" lvl="1" indent="-285750">
              <a:buFont typeface="Arial" panose="020B0604020202020204" pitchFamily="34" charset="0"/>
              <a:buChar char="•"/>
            </a:pPr>
            <a:r>
              <a:rPr lang="en-US" sz="2700" dirty="0">
                <a:latin typeface=" Arial" panose="02020603050405020304"/>
              </a:rPr>
              <a:t>Virtual Backfill only able to accommodate established patients. Allergy shots are not affected</a:t>
            </a:r>
          </a:p>
          <a:p>
            <a:pPr marL="628650" lvl="1" indent="-285750">
              <a:buFont typeface="Arial" panose="020B0604020202020204" pitchFamily="34" charset="0"/>
              <a:buChar char="•"/>
            </a:pPr>
            <a:endParaRPr lang="en-US" sz="2700" dirty="0">
              <a:latin typeface=" Arial" panose="02020603050405020304"/>
            </a:endParaRPr>
          </a:p>
          <a:p>
            <a:r>
              <a:rPr lang="en-US" sz="2700" b="1" dirty="0">
                <a:latin typeface=" Arial" panose="02020603050405020304"/>
              </a:rPr>
              <a:t>  Endocrine</a:t>
            </a:r>
          </a:p>
          <a:p>
            <a:pPr marL="628650" lvl="1" indent="-285750">
              <a:buFont typeface="Arial" panose="020B0604020202020204" pitchFamily="34" charset="0"/>
              <a:buChar char="•"/>
            </a:pPr>
            <a:r>
              <a:rPr lang="en-US" sz="2700" dirty="0">
                <a:latin typeface=" Arial" panose="02020603050405020304"/>
              </a:rPr>
              <a:t>Back to normal operations with 2 providers</a:t>
            </a:r>
          </a:p>
          <a:p>
            <a:pPr marL="628650" lvl="1" indent="-285750">
              <a:buFont typeface="Arial" panose="020B0604020202020204" pitchFamily="34" charset="0"/>
              <a:buChar char="•"/>
            </a:pPr>
            <a:endParaRPr lang="en-US" sz="2700" dirty="0">
              <a:latin typeface=" Arial" panose="02020603050405020304"/>
            </a:endParaRPr>
          </a:p>
          <a:p>
            <a:r>
              <a:rPr lang="en-US" sz="2700" b="1" dirty="0">
                <a:latin typeface=" Arial" panose="02020603050405020304"/>
              </a:rPr>
              <a:t>  Rheumatology</a:t>
            </a:r>
          </a:p>
          <a:p>
            <a:pPr marL="628650" lvl="1" indent="-285750">
              <a:buFont typeface="Arial" panose="020B0604020202020204" pitchFamily="34" charset="0"/>
              <a:buChar char="•"/>
            </a:pPr>
            <a:r>
              <a:rPr lang="en-US" sz="2700" dirty="0">
                <a:latin typeface=" Arial" panose="02020603050405020304"/>
              </a:rPr>
              <a:t>No Availability – Sole provider will return mid September</a:t>
            </a:r>
          </a:p>
          <a:p>
            <a:r>
              <a:rPr lang="en-US" sz="2600" b="1" dirty="0">
                <a:latin typeface=" Arial" panose="02020603050405020304"/>
              </a:rPr>
              <a:t>  </a:t>
            </a:r>
            <a:endParaRPr lang="en-US" dirty="0">
              <a:latin typeface=" Arial" panose="02020603050405020304"/>
            </a:endParaRPr>
          </a:p>
        </p:txBody>
      </p:sp>
    </p:spTree>
    <p:extLst>
      <p:ext uri="{BB962C8B-B14F-4D97-AF65-F5344CB8AC3E}">
        <p14:creationId xmlns:p14="http://schemas.microsoft.com/office/powerpoint/2010/main" val="1547550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EF4C0-4397-5CC8-FA42-2158A666F36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E976FB5-3AAD-3668-6D32-56809F58D0B3}"/>
              </a:ext>
            </a:extLst>
          </p:cNvPr>
          <p:cNvSpPr>
            <a:spLocks noGrp="1"/>
          </p:cNvSpPr>
          <p:nvPr>
            <p:ph type="title"/>
          </p:nvPr>
        </p:nvSpPr>
        <p:spPr>
          <a:xfrm>
            <a:off x="906463" y="293688"/>
            <a:ext cx="7094537" cy="461962"/>
          </a:xfrm>
        </p:spPr>
        <p:txBody>
          <a:bodyPr/>
          <a:lstStyle/>
          <a:p>
            <a:r>
              <a:rPr lang="en-US" dirty="0"/>
              <a:t>Medical Specialties</a:t>
            </a:r>
          </a:p>
        </p:txBody>
      </p:sp>
      <p:sp>
        <p:nvSpPr>
          <p:cNvPr id="2" name="Text Placeholder 2">
            <a:extLst>
              <a:ext uri="{FF2B5EF4-FFF2-40B4-BE49-F238E27FC236}">
                <a16:creationId xmlns:a16="http://schemas.microsoft.com/office/drawing/2014/main" id="{7AC5D998-4F13-AAA8-2FDD-6567F8598E2E}"/>
              </a:ext>
            </a:extLst>
          </p:cNvPr>
          <p:cNvSpPr txBox="1">
            <a:spLocks/>
          </p:cNvSpPr>
          <p:nvPr/>
        </p:nvSpPr>
        <p:spPr>
          <a:xfrm>
            <a:off x="457201" y="1095153"/>
            <a:ext cx="8229599" cy="5008467"/>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r>
              <a:rPr lang="en-US" sz="2600" b="1" dirty="0">
                <a:latin typeface=" Arial" panose="02020603050405020304"/>
              </a:rPr>
              <a:t>  </a:t>
            </a:r>
            <a:r>
              <a:rPr lang="en-US" sz="2700" b="1" dirty="0">
                <a:latin typeface=" Arial" panose="02020603050405020304"/>
              </a:rPr>
              <a:t>Hematology/Oncology</a:t>
            </a:r>
          </a:p>
          <a:p>
            <a:pPr marL="628650" lvl="1" indent="-285750">
              <a:buFont typeface="Arial" panose="020B0604020202020204" pitchFamily="34" charset="0"/>
              <a:buChar char="•"/>
            </a:pPr>
            <a:r>
              <a:rPr lang="en-US" sz="2700" dirty="0">
                <a:latin typeface=" Arial" panose="02020603050405020304"/>
              </a:rPr>
              <a:t>Has increased capacity </a:t>
            </a:r>
          </a:p>
          <a:p>
            <a:pPr marL="628650" lvl="1" indent="-285750">
              <a:buFont typeface="Arial" panose="020B0604020202020204" pitchFamily="34" charset="0"/>
              <a:buChar char="•"/>
            </a:pPr>
            <a:r>
              <a:rPr lang="en-US" sz="2700" dirty="0">
                <a:latin typeface=" Arial" panose="02020603050405020304"/>
              </a:rPr>
              <a:t>Seeing a lot more benign hematology consults.</a:t>
            </a:r>
          </a:p>
          <a:p>
            <a:pPr marL="628650" lvl="1" indent="-285750">
              <a:buFont typeface="Arial" panose="020B0604020202020204" pitchFamily="34" charset="0"/>
              <a:buChar char="•"/>
            </a:pPr>
            <a:endParaRPr lang="en-US" sz="2700" dirty="0">
              <a:latin typeface=" Arial" panose="02020603050405020304"/>
            </a:endParaRPr>
          </a:p>
          <a:p>
            <a:r>
              <a:rPr lang="en-US" sz="2700" b="1" dirty="0">
                <a:latin typeface=" Arial" panose="02020603050405020304"/>
              </a:rPr>
              <a:t>Gastroenterology</a:t>
            </a:r>
          </a:p>
          <a:p>
            <a:pPr marL="628650" lvl="1" indent="-285750">
              <a:buFont typeface="Arial" panose="020B0604020202020204" pitchFamily="34" charset="0"/>
              <a:buChar char="•"/>
            </a:pPr>
            <a:r>
              <a:rPr lang="en-US" sz="2700" dirty="0">
                <a:latin typeface=" Arial" panose="02020603050405020304"/>
              </a:rPr>
              <a:t>Decreased access Jun-Aug due to one Doc. Incoming Doc expected to be onboarded for September</a:t>
            </a:r>
          </a:p>
          <a:p>
            <a:pPr marL="628650" lvl="1" indent="-285750">
              <a:buFont typeface="Arial" panose="020B0604020202020204" pitchFamily="34" charset="0"/>
              <a:buChar char="•"/>
            </a:pPr>
            <a:endParaRPr lang="en-US" sz="2600" dirty="0">
              <a:latin typeface=" Arial" panose="02020603050405020304"/>
            </a:endParaRPr>
          </a:p>
          <a:p>
            <a:r>
              <a:rPr lang="en-US" sz="2600" b="1" dirty="0"/>
              <a:t>  </a:t>
            </a:r>
            <a:endParaRPr lang="en-US" sz="2600"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913696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7E902-512D-1BF4-C47A-E384B122BA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22426C-EC23-3B98-653F-CAC6534FD7D2}"/>
              </a:ext>
            </a:extLst>
          </p:cNvPr>
          <p:cNvSpPr txBox="1">
            <a:spLocks noGrp="1"/>
          </p:cNvSpPr>
          <p:nvPr>
            <p:ph type="title"/>
          </p:nvPr>
        </p:nvSpPr>
        <p:spPr>
          <a:xfrm>
            <a:off x="709295" y="1828800"/>
            <a:ext cx="7725409" cy="2475678"/>
          </a:xfrm>
          <a:prstGeom prst="rect">
            <a:avLst/>
          </a:prstGeom>
        </p:spPr>
        <p:txBody>
          <a:bodyPr vert="horz" wrap="square" lIns="0" tIns="13335" rIns="0" bIns="0" rtlCol="0">
            <a:spAutoFit/>
          </a:bodyPr>
          <a:lstStyle/>
          <a:p>
            <a:pPr marL="12700" algn="ctr">
              <a:lnSpc>
                <a:spcPct val="100000"/>
              </a:lnSpc>
              <a:spcBef>
                <a:spcPts val="105"/>
              </a:spcBef>
            </a:pPr>
            <a:r>
              <a:rPr lang="en-US" sz="8000" dirty="0">
                <a:solidFill>
                  <a:srgbClr val="000000"/>
                </a:solidFill>
                <a:latin typeface="Arial"/>
                <a:cs typeface="Arial"/>
              </a:rPr>
              <a:t>Facilities Management</a:t>
            </a:r>
            <a:endParaRPr sz="8000" dirty="0">
              <a:latin typeface="Arial"/>
              <a:cs typeface="Arial"/>
            </a:endParaRPr>
          </a:p>
        </p:txBody>
      </p:sp>
    </p:spTree>
    <p:extLst>
      <p:ext uri="{BB962C8B-B14F-4D97-AF65-F5344CB8AC3E}">
        <p14:creationId xmlns:p14="http://schemas.microsoft.com/office/powerpoint/2010/main" val="2352901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E3A5-514D-252B-FC61-7686BA339AEC}"/>
              </a:ext>
            </a:extLst>
          </p:cNvPr>
          <p:cNvSpPr>
            <a:spLocks noGrp="1"/>
          </p:cNvSpPr>
          <p:nvPr>
            <p:ph type="title" idx="4294967295"/>
          </p:nvPr>
        </p:nvSpPr>
        <p:spPr>
          <a:xfrm>
            <a:off x="423532" y="353423"/>
            <a:ext cx="8664575" cy="492443"/>
          </a:xfrm>
        </p:spPr>
        <p:txBody>
          <a:bodyPr/>
          <a:lstStyle/>
          <a:p>
            <a:pPr algn="ctr"/>
            <a:r>
              <a:rPr lang="en-US" sz="3200" b="1" dirty="0"/>
              <a:t>Facilities Updates for Patient Areas</a:t>
            </a:r>
            <a:r>
              <a:rPr lang="en-US" b="1" dirty="0">
                <a:solidFill>
                  <a:srgbClr val="092068"/>
                </a:solidFill>
                <a:latin typeface="Franklin Gothic Medium" panose="020B0603020102020204" pitchFamily="34" charset="0"/>
              </a:rPr>
              <a:t>	</a:t>
            </a:r>
          </a:p>
        </p:txBody>
      </p:sp>
      <p:sp>
        <p:nvSpPr>
          <p:cNvPr id="4" name="Content Placeholder 2">
            <a:extLst>
              <a:ext uri="{FF2B5EF4-FFF2-40B4-BE49-F238E27FC236}">
                <a16:creationId xmlns:a16="http://schemas.microsoft.com/office/drawing/2014/main" id="{CEDD7F1E-F742-2485-44B8-B706E4D2F8B5}"/>
              </a:ext>
            </a:extLst>
          </p:cNvPr>
          <p:cNvSpPr txBox="1">
            <a:spLocks/>
          </p:cNvSpPr>
          <p:nvPr/>
        </p:nvSpPr>
        <p:spPr>
          <a:xfrm>
            <a:off x="746125" y="1045166"/>
            <a:ext cx="7651750" cy="2740025"/>
          </a:xfr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marL="342900" indent="-342900">
              <a:buFont typeface="Wingdings" panose="05000000000000000000" pitchFamily="2" charset="2"/>
              <a:buChar char="Ø"/>
            </a:pPr>
            <a:r>
              <a:rPr lang="en-US" sz="2000" dirty="0">
                <a:latin typeface="Arial "/>
              </a:rPr>
              <a:t>6</a:t>
            </a:r>
            <a:r>
              <a:rPr lang="en-US" sz="2000" baseline="30000" dirty="0">
                <a:latin typeface="Arial "/>
              </a:rPr>
              <a:t>th</a:t>
            </a:r>
            <a:r>
              <a:rPr lang="en-US" sz="2000" dirty="0">
                <a:latin typeface="Arial "/>
              </a:rPr>
              <a:t> Floor (Medical Unit) Repairs in progress with target completion of 2 September 2026</a:t>
            </a: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r>
              <a:rPr lang="en-US" sz="2000" dirty="0">
                <a:latin typeface="Arial "/>
              </a:rPr>
              <a:t>SFMC Roof Replacement contract solicitation process is in progress, contract award expected NLT 30 September 2026</a:t>
            </a:r>
          </a:p>
          <a:p>
            <a:pPr marL="685800" lvl="1" indent="-342900">
              <a:buFont typeface="Courier New" panose="02070309020205020404" pitchFamily="49" charset="0"/>
              <a:buChar char="o"/>
            </a:pPr>
            <a:endParaRPr lang="en-US" sz="2000" dirty="0">
              <a:latin typeface="Arial "/>
            </a:endParaRPr>
          </a:p>
          <a:p>
            <a:pPr marL="685800" lvl="1" indent="-342900">
              <a:buFont typeface="Courier New" panose="02070309020205020404" pitchFamily="49" charset="0"/>
              <a:buChar char="o"/>
            </a:pPr>
            <a:r>
              <a:rPr lang="en-US" sz="2000" dirty="0">
                <a:latin typeface="Arial "/>
              </a:rPr>
              <a:t>Clinic Renovation in planning and both roof replacement and renovation projected for mid 2027</a:t>
            </a: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r>
              <a:rPr lang="en-US" sz="2000" dirty="0">
                <a:latin typeface="Arial "/>
              </a:rPr>
              <a:t>Baby Changing signs for restrooms installed week of 3 August 2026</a:t>
            </a: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r>
              <a:rPr lang="en-US" sz="2000" dirty="0">
                <a:latin typeface="Arial "/>
              </a:rPr>
              <a:t>Restroom door adjustments ISO ADA – door closer operators adjusted for two family restrooms, automatic door operation pursued through service order</a:t>
            </a: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r>
              <a:rPr lang="en-US" sz="2000" dirty="0">
                <a:latin typeface="Arial "/>
              </a:rPr>
              <a:t>Water Filter Stations – three stations 1</a:t>
            </a:r>
            <a:r>
              <a:rPr lang="en-US" sz="2000" baseline="30000" dirty="0">
                <a:latin typeface="Arial "/>
              </a:rPr>
              <a:t>st</a:t>
            </a:r>
            <a:r>
              <a:rPr lang="en-US" sz="2000" dirty="0">
                <a:latin typeface="Arial "/>
              </a:rPr>
              <a:t> floor planned</a:t>
            </a: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endParaRPr lang="en-US" sz="2000" dirty="0">
              <a:latin typeface="Arial "/>
            </a:endParaRPr>
          </a:p>
          <a:p>
            <a:pPr marL="342900" indent="-342900">
              <a:buFont typeface="Wingdings" panose="05000000000000000000" pitchFamily="2" charset="2"/>
              <a:buChar char="Ø"/>
            </a:pPr>
            <a:endParaRPr lang="en-US" dirty="0"/>
          </a:p>
        </p:txBody>
      </p:sp>
    </p:spTree>
    <p:extLst>
      <p:ext uri="{BB962C8B-B14F-4D97-AF65-F5344CB8AC3E}">
        <p14:creationId xmlns:p14="http://schemas.microsoft.com/office/powerpoint/2010/main" val="4048625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A4909-3317-847D-92D2-0C67B9AD2F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46C674-2CFF-B207-B474-87862F2F669E}"/>
              </a:ext>
            </a:extLst>
          </p:cNvPr>
          <p:cNvSpPr txBox="1">
            <a:spLocks noGrp="1"/>
          </p:cNvSpPr>
          <p:nvPr>
            <p:ph type="title"/>
          </p:nvPr>
        </p:nvSpPr>
        <p:spPr>
          <a:xfrm>
            <a:off x="709295" y="1828800"/>
            <a:ext cx="7725409" cy="2475678"/>
          </a:xfrm>
          <a:prstGeom prst="rect">
            <a:avLst/>
          </a:prstGeom>
        </p:spPr>
        <p:txBody>
          <a:bodyPr vert="horz" wrap="square" lIns="0" tIns="13335" rIns="0" bIns="0" rtlCol="0">
            <a:spAutoFit/>
          </a:bodyPr>
          <a:lstStyle/>
          <a:p>
            <a:pPr marL="12700" algn="ctr">
              <a:lnSpc>
                <a:spcPct val="100000"/>
              </a:lnSpc>
              <a:spcBef>
                <a:spcPts val="105"/>
              </a:spcBef>
            </a:pPr>
            <a:r>
              <a:rPr lang="en-US" sz="8000" dirty="0">
                <a:solidFill>
                  <a:srgbClr val="000000"/>
                </a:solidFill>
                <a:latin typeface="Arial"/>
                <a:cs typeface="Arial"/>
              </a:rPr>
              <a:t>Clinical Operations</a:t>
            </a:r>
            <a:endParaRPr sz="8000" dirty="0">
              <a:latin typeface="Arial"/>
              <a:cs typeface="Arial"/>
            </a:endParaRPr>
          </a:p>
        </p:txBody>
      </p:sp>
    </p:spTree>
    <p:extLst>
      <p:ext uri="{BB962C8B-B14F-4D97-AF65-F5344CB8AC3E}">
        <p14:creationId xmlns:p14="http://schemas.microsoft.com/office/powerpoint/2010/main" val="6299021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D0FA2-5902-34A0-E1E0-54351DC25F8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DB5E28D-498C-64B7-F358-55EE048DE2ED}"/>
              </a:ext>
            </a:extLst>
          </p:cNvPr>
          <p:cNvSpPr txBox="1">
            <a:spLocks/>
          </p:cNvSpPr>
          <p:nvPr/>
        </p:nvSpPr>
        <p:spPr bwMode="gray">
          <a:xfrm>
            <a:off x="381000" y="337693"/>
            <a:ext cx="8664575" cy="492443"/>
          </a:xfrm>
          <a:prstGeom prst="rect">
            <a:avLst/>
          </a:prstGeom>
          <a:noFill/>
          <a:ln w="9525">
            <a:noFill/>
            <a:miter lim="800000"/>
            <a:headEnd/>
            <a:tailEnd/>
          </a:ln>
        </p:spPr>
        <p:txBody>
          <a:bodyPr vert="horz" wrap="square" lIns="91440" tIns="0" rIns="91440" bIns="0" numCol="1" anchor="ctr" anchorCtr="0" compatLnSpc="1">
            <a:prstTxWarp prst="textNoShape">
              <a:avLst/>
            </a:prstTxWarp>
            <a:spAutoFit/>
          </a:bodyPr>
          <a:lstStyle>
            <a:lvl1pPr algn="ctr">
              <a:defRPr lang="en-US" sz="3000" b="1" dirty="0">
                <a:solidFill>
                  <a:schemeClr val="tx1"/>
                </a:solidFill>
                <a:latin typeface="Arial" panose="020B0604020202020204" pitchFamily="34" charset="0"/>
                <a:ea typeface="+mj-ea"/>
                <a:cs typeface="Arial" panose="020B0604020202020204" pitchFamily="34" charset="0"/>
              </a:defRPr>
            </a:lvl1pPr>
          </a:lstStyle>
          <a:p>
            <a:r>
              <a:rPr lang="en-US" sz="3200" dirty="0">
                <a:latin typeface=" Arial"/>
              </a:rPr>
              <a:t>CLINOPS Updates</a:t>
            </a:r>
            <a:r>
              <a:rPr lang="en-US" dirty="0">
                <a:solidFill>
                  <a:srgbClr val="092068"/>
                </a:solidFill>
                <a:latin typeface=" Arial"/>
              </a:rPr>
              <a:t>	</a:t>
            </a:r>
          </a:p>
        </p:txBody>
      </p:sp>
      <p:sp>
        <p:nvSpPr>
          <p:cNvPr id="7" name="Content Placeholder 2">
            <a:extLst>
              <a:ext uri="{FF2B5EF4-FFF2-40B4-BE49-F238E27FC236}">
                <a16:creationId xmlns:a16="http://schemas.microsoft.com/office/drawing/2014/main" id="{FC524CCE-A07E-4AB1-5429-AD760F33FBED}"/>
              </a:ext>
            </a:extLst>
          </p:cNvPr>
          <p:cNvSpPr txBox="1">
            <a:spLocks/>
          </p:cNvSpPr>
          <p:nvPr/>
        </p:nvSpPr>
        <p:spPr>
          <a:xfrm>
            <a:off x="522286" y="1066800"/>
            <a:ext cx="8464379" cy="5105400"/>
          </a:xfr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endParaRPr lang="en-US" dirty="0">
              <a:latin typeface="Arial" panose="020B0604020202020204" pitchFamily="34" charset="0"/>
              <a:cs typeface="Arial" panose="020B0604020202020204" pitchFamily="34" charset="0"/>
            </a:endParaRPr>
          </a:p>
          <a:p>
            <a:r>
              <a:rPr lang="en-US" sz="2600" b="1" dirty="0">
                <a:latin typeface="Arial" panose="020B0604020202020204" pitchFamily="34" charset="0"/>
                <a:cs typeface="Arial" panose="020B0604020202020204" pitchFamily="34" charset="0"/>
              </a:rPr>
              <a:t>TRICARE Open Season - Upcoming</a:t>
            </a:r>
          </a:p>
          <a:p>
            <a:pPr marL="628650" lvl="1" indent="-285750">
              <a:buFont typeface="Arial" panose="020B0604020202020204" pitchFamily="34" charset="0"/>
              <a:buChar char="•"/>
            </a:pPr>
            <a:r>
              <a:rPr lang="en-US" sz="2600" dirty="0">
                <a:latin typeface="Arial" panose="020B0604020202020204" pitchFamily="34" charset="0"/>
                <a:cs typeface="Arial" panose="020B0604020202020204" pitchFamily="34" charset="0"/>
              </a:rPr>
              <a:t>TRICARE Open Season for the 2027 will run from November 11 through December 12, 2026, with coverage changes effective January 1, 2027.</a:t>
            </a:r>
          </a:p>
          <a:p>
            <a:pPr marL="628650" lvl="1" indent="-28575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r>
              <a:rPr lang="en-US" sz="2600" b="1" dirty="0">
                <a:latin typeface="Arial" panose="020B0604020202020204" pitchFamily="34" charset="0"/>
                <a:cs typeface="Arial" panose="020B0604020202020204" pitchFamily="34" charset="0"/>
              </a:rPr>
              <a:t>Specialty Care – Patient Portal</a:t>
            </a:r>
          </a:p>
          <a:p>
            <a:pPr marL="628650" lvl="1" indent="-285750">
              <a:buFont typeface="Arial" panose="020B0604020202020204" pitchFamily="34" charset="0"/>
              <a:buChar char="•"/>
            </a:pPr>
            <a:r>
              <a:rPr lang="en-US" sz="2600" dirty="0">
                <a:latin typeface="Arial" panose="020B0604020202020204" pitchFamily="34" charset="0"/>
                <a:cs typeface="Arial" panose="020B0604020202020204" pitchFamily="34" charset="0"/>
              </a:rPr>
              <a:t>August – working with each specialty care clinic to establish a process for messaging and appointment scheduling.</a:t>
            </a:r>
          </a:p>
          <a:p>
            <a:endParaRPr lang="en-US"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5160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2A4CC-E831-2787-B99A-60A6BB19560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2C7FA67-E1C4-A5F3-9B21-8A579EE928FD}"/>
              </a:ext>
            </a:extLst>
          </p:cNvPr>
          <p:cNvSpPr txBox="1">
            <a:spLocks noGrp="1"/>
          </p:cNvSpPr>
          <p:nvPr>
            <p:ph type="title"/>
          </p:nvPr>
        </p:nvSpPr>
        <p:spPr>
          <a:xfrm>
            <a:off x="893000" y="2806714"/>
            <a:ext cx="6983794" cy="1244571"/>
          </a:xfrm>
          <a:prstGeom prst="rect">
            <a:avLst/>
          </a:prstGeom>
        </p:spPr>
        <p:txBody>
          <a:bodyPr vert="horz" wrap="square" lIns="0" tIns="13335" rIns="0" bIns="0" rtlCol="0">
            <a:spAutoFit/>
          </a:bodyPr>
          <a:lstStyle/>
          <a:p>
            <a:pPr marL="12700" algn="ctr">
              <a:lnSpc>
                <a:spcPct val="100000"/>
              </a:lnSpc>
              <a:spcBef>
                <a:spcPts val="105"/>
              </a:spcBef>
            </a:pPr>
            <a:r>
              <a:rPr lang="en-US" sz="8000" spc="-10" dirty="0">
                <a:solidFill>
                  <a:srgbClr val="000000"/>
                </a:solidFill>
                <a:latin typeface="Arial"/>
                <a:cs typeface="Arial"/>
              </a:rPr>
              <a:t>Red Cross</a:t>
            </a:r>
            <a:endParaRPr sz="8000" dirty="0">
              <a:latin typeface="Arial"/>
              <a:cs typeface="Arial"/>
            </a:endParaRPr>
          </a:p>
        </p:txBody>
      </p:sp>
    </p:spTree>
    <p:extLst>
      <p:ext uri="{BB962C8B-B14F-4D97-AF65-F5344CB8AC3E}">
        <p14:creationId xmlns:p14="http://schemas.microsoft.com/office/powerpoint/2010/main" val="2511370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3AFF-D613-B70E-AE1C-33928D8AAB2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04B6B65-DDA0-2ED5-4FFB-C755E020574D}"/>
              </a:ext>
            </a:extLst>
          </p:cNvPr>
          <p:cNvSpPr txBox="1"/>
          <p:nvPr/>
        </p:nvSpPr>
        <p:spPr>
          <a:xfrm>
            <a:off x="170121" y="911093"/>
            <a:ext cx="8697431" cy="5286062"/>
          </a:xfrm>
          <a:prstGeom prst="rect">
            <a:avLst/>
          </a:prstGeom>
        </p:spPr>
        <p:txBody>
          <a:bodyPr vert="horz" wrap="square" lIns="0" tIns="12700" rIns="0" bIns="0" rtlCol="0">
            <a:spAutoFit/>
          </a:bodyPr>
          <a:lstStyle/>
          <a:p>
            <a:pPr algn="l"/>
            <a:endParaRPr lang="en-US" sz="1500" b="1"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dirty="0">
                <a:latin typeface="Arial" panose="020B0604020202020204" pitchFamily="34" charset="0"/>
                <a:cs typeface="Arial" panose="020B0604020202020204" pitchFamily="34" charset="0"/>
              </a:rPr>
              <a:t>Flu campaign information will be announced as soon as dates, times and locations are finalized.</a:t>
            </a:r>
          </a:p>
          <a:p>
            <a:pPr marL="285750" indent="-285750" algn="l">
              <a:buFont typeface="Arial" panose="020B0604020202020204" pitchFamily="34" charset="0"/>
              <a:buChar char="•"/>
            </a:pPr>
            <a:endParaRPr lang="en-US" sz="1500" b="1"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dirty="0">
                <a:latin typeface="Arial" panose="020B0604020202020204" pitchFamily="34" charset="0"/>
                <a:cs typeface="Arial" panose="020B0604020202020204" pitchFamily="34" charset="0"/>
              </a:rPr>
              <a:t>Warfighter Refractive Eye Surgery Program (WRESP) </a:t>
            </a:r>
            <a:r>
              <a:rPr lang="en-US" sz="1500" dirty="0">
                <a:latin typeface="Arial" panose="020B0604020202020204" pitchFamily="34" charset="0"/>
                <a:cs typeface="Arial" panose="020B0604020202020204" pitchFamily="34" charset="0"/>
              </a:rPr>
              <a:t>is an elective program designed to improve the mission readiness of AD Soldiers, who wear contacts or glasses and seek to improve their eyesight.  Call </a:t>
            </a:r>
            <a:r>
              <a:rPr lang="en-US" sz="1500" b="1" u="sng" dirty="0">
                <a:latin typeface="Arial" panose="020B0604020202020204" pitchFamily="34" charset="0"/>
                <a:cs typeface="Arial" panose="020B0604020202020204" pitchFamily="34" charset="0"/>
              </a:rPr>
              <a:t>915-742-9117</a:t>
            </a:r>
            <a:r>
              <a:rPr lang="en-US" sz="1500" dirty="0">
                <a:latin typeface="Arial" panose="020B0604020202020204" pitchFamily="34" charset="0"/>
                <a:cs typeface="Arial" panose="020B0604020202020204" pitchFamily="34" charset="0"/>
              </a:rPr>
              <a:t> to inquire about the program.</a:t>
            </a:r>
          </a:p>
          <a:p>
            <a:pPr marL="285750" indent="-285750" algn="l">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dirty="0">
                <a:latin typeface="Arial" panose="020B0604020202020204" pitchFamily="34" charset="0"/>
                <a:cs typeface="Arial" panose="020B0604020202020204" pitchFamily="34" charset="0"/>
              </a:rPr>
              <a:t>School Sports physicals: </a:t>
            </a:r>
            <a:r>
              <a:rPr lang="en-US" sz="1500" dirty="0">
                <a:latin typeface="Arial" panose="020B0604020202020204" pitchFamily="34" charset="0"/>
                <a:cs typeface="Arial" panose="020B0604020202020204" pitchFamily="34" charset="0"/>
              </a:rPr>
              <a:t>Even though the School/Sports Physical program has been completed, parents can still call and schedule if there is a need. Contact your primary care provider for an appointment or call the appointment line at 915-742-2273.</a:t>
            </a:r>
          </a:p>
          <a:p>
            <a:pPr marL="285750" indent="-285750" algn="l">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dirty="0">
                <a:latin typeface="Arial" panose="020B0604020202020204" pitchFamily="34" charset="0"/>
                <a:cs typeface="Arial" panose="020B0604020202020204" pitchFamily="34" charset="0"/>
              </a:rPr>
              <a:t>Fort Bliss Veterinary Services: </a:t>
            </a:r>
            <a:r>
              <a:rPr lang="en-US" sz="1500" dirty="0">
                <a:latin typeface="Arial" panose="020B0604020202020204" pitchFamily="34" charset="0"/>
                <a:cs typeface="Arial" panose="020B0604020202020204" pitchFamily="34" charset="0"/>
              </a:rPr>
              <a:t>Fort Bliss Veterinary Care Services are back to full operational capability and are actively addressing delayed patient care resulting from the recent service gap.  We sincerely ask for your continued patience as our dedicated staff works diligently to provide your pets with the high-quality care they deserve.</a:t>
            </a:r>
          </a:p>
          <a:p>
            <a:pPr marL="298450" indent="-285750" algn="l">
              <a:spcBef>
                <a:spcPts val="100"/>
              </a:spcBef>
              <a:buFont typeface="Arial" panose="020B0604020202020204" pitchFamily="34" charset="0"/>
              <a:buChar char="•"/>
              <a:tabLst>
                <a:tab pos="299085" algn="l"/>
              </a:tabLst>
            </a:pPr>
            <a:endParaRPr lang="en-US" sz="1500" dirty="0">
              <a:latin typeface="Arial" panose="020B0604020202020204" pitchFamily="34" charset="0"/>
              <a:cs typeface="Arial" panose="020B0604020202020204" pitchFamily="34" charset="0"/>
            </a:endParaRPr>
          </a:p>
          <a:p>
            <a:pPr marL="298450" indent="-285750" algn="l">
              <a:spcBef>
                <a:spcPts val="100"/>
              </a:spcBef>
              <a:buFont typeface="Arial" panose="020B0604020202020204" pitchFamily="34" charset="0"/>
              <a:buChar char="•"/>
              <a:tabLst>
                <a:tab pos="299085" algn="l"/>
              </a:tabLst>
            </a:pPr>
            <a:r>
              <a:rPr lang="en-US" sz="1500" b="1" dirty="0">
                <a:latin typeface="Arial" panose="020B0604020202020204" pitchFamily="34" charset="0"/>
                <a:cs typeface="Arial" panose="020B0604020202020204" pitchFamily="34" charset="0"/>
              </a:rPr>
              <a:t>Children’s Waiting</a:t>
            </a:r>
            <a:r>
              <a:rPr lang="en-US" sz="1500" b="1" spc="-50" dirty="0">
                <a:latin typeface="Arial" panose="020B0604020202020204" pitchFamily="34" charset="0"/>
                <a:cs typeface="Arial" panose="020B0604020202020204" pitchFamily="34" charset="0"/>
              </a:rPr>
              <a:t> Rooms </a:t>
            </a:r>
            <a:r>
              <a:rPr lang="en-US" sz="1500" b="1" dirty="0">
                <a:latin typeface="Arial" panose="020B0604020202020204" pitchFamily="34" charset="0"/>
                <a:cs typeface="Arial" panose="020B0604020202020204" pitchFamily="34" charset="0"/>
              </a:rPr>
              <a:t>(CWR)</a:t>
            </a:r>
            <a:r>
              <a:rPr lang="en-US" sz="1500" b="1" spc="-8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are</a:t>
            </a:r>
            <a:r>
              <a:rPr lang="en-US" sz="1500" spc="-8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by</a:t>
            </a:r>
            <a:r>
              <a:rPr lang="en-US" sz="1500" spc="-6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appointment</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only;</a:t>
            </a:r>
            <a:r>
              <a:rPr lang="en-US" sz="1500" spc="-25" dirty="0">
                <a:latin typeface="Arial" panose="020B0604020202020204" pitchFamily="34" charset="0"/>
                <a:cs typeface="Arial" panose="020B0604020202020204" pitchFamily="34" charset="0"/>
              </a:rPr>
              <a:t> Please </a:t>
            </a:r>
            <a:r>
              <a:rPr lang="en-US" sz="1500" dirty="0">
                <a:latin typeface="Arial" panose="020B0604020202020204" pitchFamily="34" charset="0"/>
                <a:cs typeface="Arial" panose="020B0604020202020204" pitchFamily="34" charset="0"/>
              </a:rPr>
              <a:t>call</a:t>
            </a:r>
            <a:r>
              <a:rPr lang="en-US" sz="1500" spc="-65" dirty="0">
                <a:latin typeface="Arial" panose="020B0604020202020204" pitchFamily="34" charset="0"/>
                <a:cs typeface="Arial" panose="020B0604020202020204" pitchFamily="34" charset="0"/>
              </a:rPr>
              <a:t> </a:t>
            </a:r>
            <a:r>
              <a:rPr lang="en-US" sz="1500" spc="-30" dirty="0">
                <a:latin typeface="Arial" panose="020B0604020202020204" pitchFamily="34" charset="0"/>
                <a:cs typeface="Arial" panose="020B0604020202020204" pitchFamily="34" charset="0"/>
              </a:rPr>
              <a:t>915-</a:t>
            </a:r>
            <a:r>
              <a:rPr lang="en-US" sz="1500" spc="-20" dirty="0">
                <a:latin typeface="Arial" panose="020B0604020202020204" pitchFamily="34" charset="0"/>
                <a:cs typeface="Arial" panose="020B0604020202020204" pitchFamily="34" charset="0"/>
              </a:rPr>
              <a:t>742-</a:t>
            </a:r>
            <a:r>
              <a:rPr lang="en-US" sz="1500" spc="-10" dirty="0">
                <a:latin typeface="Arial" panose="020B0604020202020204" pitchFamily="34" charset="0"/>
                <a:cs typeface="Arial" panose="020B0604020202020204" pitchFamily="34" charset="0"/>
              </a:rPr>
              <a:t>9926/0975.</a:t>
            </a:r>
            <a:r>
              <a:rPr lang="en-US" sz="1500" spc="-114" dirty="0">
                <a:latin typeface="Arial" panose="020B0604020202020204" pitchFamily="34" charset="0"/>
                <a:cs typeface="Arial" panose="020B0604020202020204" pitchFamily="34" charset="0"/>
              </a:rPr>
              <a:t> </a:t>
            </a:r>
            <a:r>
              <a:rPr lang="en-US" sz="1500" spc="-35" dirty="0">
                <a:latin typeface="Arial" panose="020B0604020202020204" pitchFamily="34" charset="0"/>
                <a:cs typeface="Arial" panose="020B0604020202020204" pitchFamily="34" charset="0"/>
              </a:rPr>
              <a:t>H</a:t>
            </a:r>
            <a:r>
              <a:rPr lang="en-US" sz="1500" dirty="0">
                <a:latin typeface="Arial" panose="020B0604020202020204" pitchFamily="34" charset="0"/>
                <a:cs typeface="Arial" panose="020B0604020202020204" pitchFamily="34" charset="0"/>
              </a:rPr>
              <a:t>ours</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are</a:t>
            </a:r>
            <a:r>
              <a:rPr lang="en-US" sz="1500" spc="-9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Monday</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to</a:t>
            </a:r>
            <a:r>
              <a:rPr lang="en-US" sz="1500" spc="-8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Friday</a:t>
            </a:r>
            <a:r>
              <a:rPr lang="en-US" sz="1500" spc="-65" dirty="0">
                <a:latin typeface="Arial" panose="020B0604020202020204" pitchFamily="34" charset="0"/>
                <a:cs typeface="Arial" panose="020B0604020202020204" pitchFamily="34" charset="0"/>
              </a:rPr>
              <a:t> </a:t>
            </a:r>
            <a:r>
              <a:rPr lang="en-US" sz="1500" spc="-20" dirty="0">
                <a:latin typeface="Arial" panose="020B0604020202020204" pitchFamily="34" charset="0"/>
                <a:cs typeface="Arial" panose="020B0604020202020204" pitchFamily="34" charset="0"/>
              </a:rPr>
              <a:t>8:00 </a:t>
            </a:r>
            <a:r>
              <a:rPr lang="en-US" sz="1500" dirty="0">
                <a:latin typeface="Arial" panose="020B0604020202020204" pitchFamily="34" charset="0"/>
                <a:cs typeface="Arial" panose="020B0604020202020204" pitchFamily="34" charset="0"/>
              </a:rPr>
              <a:t>a.m.</a:t>
            </a:r>
            <a:r>
              <a:rPr lang="en-US" sz="1500" spc="-10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to</a:t>
            </a:r>
            <a:r>
              <a:rPr lang="en-US" sz="1500" spc="-65" dirty="0">
                <a:latin typeface="Arial" panose="020B0604020202020204" pitchFamily="34" charset="0"/>
                <a:cs typeface="Arial" panose="020B0604020202020204" pitchFamily="34" charset="0"/>
              </a:rPr>
              <a:t> </a:t>
            </a:r>
            <a:r>
              <a:rPr lang="en-US" sz="1500" spc="-25" dirty="0">
                <a:latin typeface="Arial" panose="020B0604020202020204" pitchFamily="34" charset="0"/>
                <a:cs typeface="Arial" panose="020B0604020202020204" pitchFamily="34" charset="0"/>
              </a:rPr>
              <a:t>12:00</a:t>
            </a:r>
            <a:r>
              <a:rPr lang="en-US" sz="1500" spc="-80" dirty="0">
                <a:latin typeface="Arial" panose="020B0604020202020204" pitchFamily="34" charset="0"/>
                <a:cs typeface="Arial" panose="020B0604020202020204" pitchFamily="34" charset="0"/>
              </a:rPr>
              <a:t> p.m. </a:t>
            </a:r>
            <a:r>
              <a:rPr lang="en-US" sz="1500" dirty="0">
                <a:latin typeface="Arial" panose="020B0604020202020204" pitchFamily="34" charset="0"/>
                <a:cs typeface="Arial" panose="020B0604020202020204" pitchFamily="34" charset="0"/>
              </a:rPr>
              <a:t>at</a:t>
            </a:r>
            <a:r>
              <a:rPr lang="en-US" sz="1500" spc="-95" dirty="0">
                <a:latin typeface="Arial" panose="020B0604020202020204" pitchFamily="34" charset="0"/>
                <a:cs typeface="Arial" panose="020B0604020202020204" pitchFamily="34" charset="0"/>
              </a:rPr>
              <a:t> </a:t>
            </a:r>
            <a:r>
              <a:rPr lang="en-US" sz="1500" spc="-30" dirty="0">
                <a:latin typeface="Arial" panose="020B0604020202020204" pitchFamily="34" charset="0"/>
                <a:cs typeface="Arial" panose="020B0604020202020204" pitchFamily="34" charset="0"/>
              </a:rPr>
              <a:t>WBAMC</a:t>
            </a:r>
            <a:r>
              <a:rPr lang="en-US" sz="1500" spc="-85" dirty="0">
                <a:latin typeface="Arial" panose="020B0604020202020204" pitchFamily="34" charset="0"/>
                <a:cs typeface="Arial" panose="020B0604020202020204" pitchFamily="34" charset="0"/>
              </a:rPr>
              <a:t> </a:t>
            </a:r>
            <a:r>
              <a:rPr lang="en-US" sz="1500" spc="-10" dirty="0">
                <a:latin typeface="Arial" panose="020B0604020202020204" pitchFamily="34" charset="0"/>
                <a:cs typeface="Arial" panose="020B0604020202020204" pitchFamily="34" charset="0"/>
              </a:rPr>
              <a:t>and</a:t>
            </a:r>
            <a:r>
              <a:rPr lang="en-US" sz="1500" spc="-80" dirty="0">
                <a:latin typeface="Arial" panose="020B0604020202020204" pitchFamily="34" charset="0"/>
                <a:cs typeface="Arial" panose="020B0604020202020204" pitchFamily="34" charset="0"/>
              </a:rPr>
              <a:t> </a:t>
            </a:r>
            <a:r>
              <a:rPr lang="en-US" sz="1500" spc="-20" dirty="0">
                <a:latin typeface="Arial" panose="020B0604020202020204" pitchFamily="34" charset="0"/>
                <a:cs typeface="Arial" panose="020B0604020202020204" pitchFamily="34" charset="0"/>
              </a:rPr>
              <a:t>1:00</a:t>
            </a:r>
            <a:r>
              <a:rPr lang="en-US" sz="1500" spc="-85" dirty="0">
                <a:latin typeface="Arial" panose="020B0604020202020204" pitchFamily="34" charset="0"/>
                <a:cs typeface="Arial" panose="020B0604020202020204" pitchFamily="34" charset="0"/>
              </a:rPr>
              <a:t> </a:t>
            </a:r>
            <a:r>
              <a:rPr lang="en-US" sz="1500" spc="-25" dirty="0">
                <a:latin typeface="Arial" panose="020B0604020202020204" pitchFamily="34" charset="0"/>
                <a:cs typeface="Arial" panose="020B0604020202020204" pitchFamily="34" charset="0"/>
              </a:rPr>
              <a:t>p.m.</a:t>
            </a:r>
            <a:r>
              <a:rPr lang="en-US" sz="1500" spc="-9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to</a:t>
            </a:r>
            <a:r>
              <a:rPr lang="en-US" sz="1500" spc="-90" dirty="0">
                <a:latin typeface="Arial" panose="020B0604020202020204" pitchFamily="34" charset="0"/>
                <a:cs typeface="Arial" panose="020B0604020202020204" pitchFamily="34" charset="0"/>
              </a:rPr>
              <a:t> </a:t>
            </a:r>
            <a:r>
              <a:rPr lang="en-US" sz="1500" spc="-20" dirty="0">
                <a:latin typeface="Arial" panose="020B0604020202020204" pitchFamily="34" charset="0"/>
                <a:cs typeface="Arial" panose="020B0604020202020204" pitchFamily="34" charset="0"/>
              </a:rPr>
              <a:t>4:30</a:t>
            </a:r>
            <a:r>
              <a:rPr lang="en-US" sz="1500" spc="-90" dirty="0">
                <a:latin typeface="Arial" panose="020B0604020202020204" pitchFamily="34" charset="0"/>
                <a:cs typeface="Arial" panose="020B0604020202020204" pitchFamily="34" charset="0"/>
              </a:rPr>
              <a:t> </a:t>
            </a:r>
            <a:r>
              <a:rPr lang="en-US" sz="1500" spc="-20" dirty="0">
                <a:latin typeface="Arial" panose="020B0604020202020204" pitchFamily="34" charset="0"/>
                <a:cs typeface="Arial" panose="020B0604020202020204" pitchFamily="34" charset="0"/>
              </a:rPr>
              <a:t>p.m.</a:t>
            </a:r>
            <a:r>
              <a:rPr lang="en-US" sz="1500" spc="-9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at</a:t>
            </a:r>
            <a:r>
              <a:rPr lang="en-US" sz="1500" spc="-90" dirty="0">
                <a:latin typeface="Arial" panose="020B0604020202020204" pitchFamily="34" charset="0"/>
                <a:cs typeface="Arial" panose="020B0604020202020204" pitchFamily="34" charset="0"/>
              </a:rPr>
              <a:t> </a:t>
            </a:r>
            <a:r>
              <a:rPr lang="en-US" sz="1500" spc="-10" dirty="0">
                <a:latin typeface="Arial" panose="020B0604020202020204" pitchFamily="34" charset="0"/>
                <a:cs typeface="Arial" panose="020B0604020202020204" pitchFamily="34" charset="0"/>
              </a:rPr>
              <a:t>Mendoza.</a:t>
            </a:r>
            <a:endParaRPr lang="en-US" sz="1500" spc="-60" dirty="0">
              <a:latin typeface="Arial" panose="020B0604020202020204" pitchFamily="34" charset="0"/>
              <a:cs typeface="Arial" panose="020B0604020202020204" pitchFamily="34" charset="0"/>
            </a:endParaRPr>
          </a:p>
          <a:p>
            <a:pPr marL="299085" marR="393065" indent="-287020" algn="l">
              <a:spcBef>
                <a:spcPts val="630"/>
              </a:spcBef>
              <a:buFont typeface="Arial" panose="020B0604020202020204" pitchFamily="34" charset="0"/>
              <a:buChar char="•"/>
              <a:tabLst>
                <a:tab pos="299085" algn="l"/>
              </a:tabLst>
            </a:pPr>
            <a:r>
              <a:rPr lang="en-US" sz="1500" spc="-60" dirty="0">
                <a:latin typeface="Arial" panose="020B0604020202020204" pitchFamily="34" charset="0"/>
                <a:cs typeface="Arial" panose="020B0604020202020204" pitchFamily="34" charset="0"/>
              </a:rPr>
              <a:t>Your</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feedback</a:t>
            </a:r>
            <a:r>
              <a:rPr lang="en-US" sz="1500" spc="-6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is</a:t>
            </a:r>
            <a:r>
              <a:rPr lang="en-US" sz="1500" spc="-5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important;</a:t>
            </a:r>
            <a:r>
              <a:rPr lang="en-US" sz="1500" spc="-7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please</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take</a:t>
            </a:r>
            <a:r>
              <a:rPr lang="en-US" sz="1500" spc="-7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the</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time</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to</a:t>
            </a:r>
            <a:r>
              <a:rPr lang="en-US" sz="1500" spc="-6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fill</a:t>
            </a:r>
            <a:r>
              <a:rPr lang="en-US" sz="1500" spc="-4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out</a:t>
            </a:r>
            <a:r>
              <a:rPr lang="en-US" sz="1500" spc="-5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your</a:t>
            </a:r>
            <a:r>
              <a:rPr lang="en-US" sz="1500" spc="-10" dirty="0">
                <a:latin typeface="Arial" panose="020B0604020202020204" pitchFamily="34" charset="0"/>
                <a:cs typeface="Arial" panose="020B0604020202020204" pitchFamily="34" charset="0"/>
              </a:rPr>
              <a:t> </a:t>
            </a:r>
            <a:r>
              <a:rPr lang="en-US" sz="1500" b="1" spc="-20" dirty="0">
                <a:latin typeface="Arial" panose="020B0604020202020204" pitchFamily="34" charset="0"/>
                <a:cs typeface="Arial" panose="020B0604020202020204" pitchFamily="34" charset="0"/>
              </a:rPr>
              <a:t>JOES </a:t>
            </a:r>
            <a:r>
              <a:rPr lang="en-US" sz="1500" b="1" dirty="0">
                <a:latin typeface="Arial" panose="020B0604020202020204" pitchFamily="34" charset="0"/>
                <a:cs typeface="Arial" panose="020B0604020202020204" pitchFamily="34" charset="0"/>
              </a:rPr>
              <a:t>and</a:t>
            </a:r>
            <a:r>
              <a:rPr lang="en-US" sz="1500" b="1" spc="-100" dirty="0">
                <a:latin typeface="Arial" panose="020B0604020202020204" pitchFamily="34" charset="0"/>
                <a:cs typeface="Arial" panose="020B0604020202020204" pitchFamily="34" charset="0"/>
              </a:rPr>
              <a:t> </a:t>
            </a:r>
            <a:r>
              <a:rPr lang="en-US" sz="1500" b="1" dirty="0">
                <a:latin typeface="Arial" panose="020B0604020202020204" pitchFamily="34" charset="0"/>
                <a:cs typeface="Arial" panose="020B0604020202020204" pitchFamily="34" charset="0"/>
              </a:rPr>
              <a:t>TRISS</a:t>
            </a:r>
            <a:r>
              <a:rPr lang="en-US" sz="1500" b="1" spc="-50" dirty="0">
                <a:latin typeface="Arial" panose="020B0604020202020204" pitchFamily="34" charset="0"/>
                <a:cs typeface="Arial" panose="020B0604020202020204" pitchFamily="34" charset="0"/>
              </a:rPr>
              <a:t> </a:t>
            </a:r>
            <a:r>
              <a:rPr lang="en-US" sz="1500" b="1" spc="-10" dirty="0">
                <a:latin typeface="Arial" panose="020B0604020202020204" pitchFamily="34" charset="0"/>
                <a:cs typeface="Arial" panose="020B0604020202020204" pitchFamily="34" charset="0"/>
              </a:rPr>
              <a:t>surveys.</a:t>
            </a:r>
            <a:endParaRPr lang="en-US" sz="1500" dirty="0">
              <a:latin typeface="Arial" panose="020B0604020202020204" pitchFamily="34" charset="0"/>
              <a:cs typeface="Arial" panose="020B0604020202020204" pitchFamily="34" charset="0"/>
            </a:endParaRPr>
          </a:p>
          <a:p>
            <a:pPr marL="299085" marR="1736089" indent="-287020" algn="l">
              <a:spcBef>
                <a:spcPts val="600"/>
              </a:spcBef>
              <a:buFont typeface="Arial" panose="020B0604020202020204" pitchFamily="34" charset="0"/>
              <a:buChar char="•"/>
              <a:tabLst>
                <a:tab pos="299085" algn="l"/>
              </a:tabLst>
            </a:pPr>
            <a:r>
              <a:rPr lang="en-US" sz="1500" dirty="0">
                <a:latin typeface="Arial" panose="020B0604020202020204" pitchFamily="34" charset="0"/>
                <a:cs typeface="Arial" panose="020B0604020202020204" pitchFamily="34" charset="0"/>
              </a:rPr>
              <a:t>Visit</a:t>
            </a:r>
            <a:r>
              <a:rPr lang="en-US" sz="1500" spc="-7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our</a:t>
            </a:r>
            <a:r>
              <a:rPr lang="en-US" sz="1500" spc="-4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website</a:t>
            </a:r>
            <a:r>
              <a:rPr lang="en-US" sz="1500" spc="-25"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for</a:t>
            </a:r>
            <a:r>
              <a:rPr lang="en-US" sz="1500" spc="-5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current</a:t>
            </a:r>
            <a:r>
              <a:rPr lang="en-US" sz="1500" spc="-60" dirty="0">
                <a:latin typeface="Arial" panose="020B0604020202020204" pitchFamily="34" charset="0"/>
                <a:cs typeface="Arial" panose="020B0604020202020204" pitchFamily="34" charset="0"/>
              </a:rPr>
              <a:t> </a:t>
            </a:r>
            <a:r>
              <a:rPr lang="en-US" sz="1500" dirty="0">
                <a:latin typeface="Arial" panose="020B0604020202020204" pitchFamily="34" charset="0"/>
                <a:cs typeface="Arial" panose="020B0604020202020204" pitchFamily="34" charset="0"/>
              </a:rPr>
              <a:t>information:  https://william-beaumont.tricare.mil/</a:t>
            </a:r>
          </a:p>
          <a:p>
            <a:pPr marL="285750" indent="-285750" algn="l">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6" name="object 16">
            <a:extLst>
              <a:ext uri="{FF2B5EF4-FFF2-40B4-BE49-F238E27FC236}">
                <a16:creationId xmlns:a16="http://schemas.microsoft.com/office/drawing/2014/main" id="{3BC39879-3EE2-C231-EB43-762DE73F0FF2}"/>
              </a:ext>
            </a:extLst>
          </p:cNvPr>
          <p:cNvSpPr txBox="1">
            <a:spLocks noGrp="1"/>
          </p:cNvSpPr>
          <p:nvPr>
            <p:ph type="sldNum" sz="quarter" idx="10"/>
          </p:nvPr>
        </p:nvSpPr>
        <p:spPr>
          <a:prstGeom prst="rect">
            <a:avLst/>
          </a:prstGeom>
        </p:spPr>
        <p:txBody>
          <a:bodyPr vert="horz" wrap="square" lIns="91440" tIns="45720" rIns="91440" bIns="45720" rtlCol="0" anchor="t">
            <a:spAutoFit/>
          </a:bodyPr>
          <a:lstStyle>
            <a:defPPr>
              <a:defRPr lang="en-US"/>
            </a:defPPr>
            <a:lvl1pPr marL="0" algn="r" defTabSz="914400" rtl="0" eaLnBrk="1" latinLnBrk="0" hangingPunct="1">
              <a:lnSpc>
                <a:spcPct val="80000"/>
              </a:lnSpc>
              <a:defRPr sz="75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8100">
              <a:lnSpc>
                <a:spcPct val="100000"/>
              </a:lnSpc>
              <a:spcBef>
                <a:spcPts val="25"/>
              </a:spcBef>
            </a:pPr>
            <a:fld id="{81D60167-4931-47E6-BA6A-407CBD079E47}" type="slidenum">
              <a:rPr lang="en-US" spc="-50" smtClean="0"/>
              <a:pPr marL="65405">
                <a:lnSpc>
                  <a:spcPct val="100000"/>
                </a:lnSpc>
                <a:spcBef>
                  <a:spcPts val="25"/>
                </a:spcBef>
              </a:pPr>
              <a:t>4</a:t>
            </a:fld>
            <a:endParaRPr spc="-25" dirty="0"/>
          </a:p>
        </p:txBody>
      </p:sp>
    </p:spTree>
    <p:extLst>
      <p:ext uri="{BB962C8B-B14F-4D97-AF65-F5344CB8AC3E}">
        <p14:creationId xmlns:p14="http://schemas.microsoft.com/office/powerpoint/2010/main" val="1626897007"/>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60430-DAB4-1114-16DB-4F33D12EED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F6C4D0-C849-9EF5-070E-ACE5AC619CBC}"/>
              </a:ext>
            </a:extLst>
          </p:cNvPr>
          <p:cNvSpPr>
            <a:spLocks noGrp="1"/>
          </p:cNvSpPr>
          <p:nvPr>
            <p:ph type="title"/>
          </p:nvPr>
        </p:nvSpPr>
        <p:spPr>
          <a:xfrm>
            <a:off x="414671" y="825156"/>
            <a:ext cx="4999369" cy="1477328"/>
          </a:xfrm>
        </p:spPr>
        <p:txBody>
          <a:bodyPr/>
          <a:lstStyle/>
          <a:p>
            <a:r>
              <a:rPr lang="en-US" sz="9600" b="1" i="1" dirty="0">
                <a:solidFill>
                  <a:srgbClr val="FF0000"/>
                </a:solidFill>
                <a:latin typeface=" Arial"/>
              </a:rPr>
              <a:t>JOIN! </a:t>
            </a:r>
          </a:p>
        </p:txBody>
      </p:sp>
      <p:pic>
        <p:nvPicPr>
          <p:cNvPr id="7" name="Picture 6">
            <a:extLst>
              <a:ext uri="{FF2B5EF4-FFF2-40B4-BE49-F238E27FC236}">
                <a16:creationId xmlns:a16="http://schemas.microsoft.com/office/drawing/2014/main" id="{1D6095D3-EE49-A1A5-C8FE-80E2309ADB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7181" y="956757"/>
            <a:ext cx="3559840" cy="1477328"/>
          </a:xfrm>
          <a:prstGeom prst="rect">
            <a:avLst/>
          </a:prstGeom>
        </p:spPr>
      </p:pic>
      <p:sp>
        <p:nvSpPr>
          <p:cNvPr id="10" name="TextBox 9">
            <a:extLst>
              <a:ext uri="{FF2B5EF4-FFF2-40B4-BE49-F238E27FC236}">
                <a16:creationId xmlns:a16="http://schemas.microsoft.com/office/drawing/2014/main" id="{C867685A-AF63-DA62-F89D-35EAC33CB459}"/>
              </a:ext>
            </a:extLst>
          </p:cNvPr>
          <p:cNvSpPr txBox="1"/>
          <p:nvPr/>
        </p:nvSpPr>
        <p:spPr>
          <a:xfrm>
            <a:off x="414671" y="2194164"/>
            <a:ext cx="8208334" cy="3139321"/>
          </a:xfrm>
          <a:prstGeom prst="rect">
            <a:avLst/>
          </a:prstGeom>
          <a:noFill/>
        </p:spPr>
        <p:txBody>
          <a:bodyPr wrap="square" rtlCol="0">
            <a:spAutoFit/>
          </a:bodyPr>
          <a:lstStyle/>
          <a:p>
            <a:r>
              <a:rPr lang="en-US" dirty="0">
                <a:latin typeface=" Arial"/>
              </a:rPr>
              <a:t>Our support at WBAMC is only possible because of the dedication and</a:t>
            </a:r>
          </a:p>
          <a:p>
            <a:r>
              <a:rPr lang="en-US" dirty="0">
                <a:latin typeface=" Arial"/>
              </a:rPr>
              <a:t>generosity of our </a:t>
            </a:r>
            <a:r>
              <a:rPr lang="en-US" b="1" dirty="0">
                <a:solidFill>
                  <a:schemeClr val="tx2"/>
                </a:solidFill>
                <a:latin typeface=" Arial"/>
              </a:rPr>
              <a:t>wonderful Red Cross Volunteers</a:t>
            </a:r>
            <a:r>
              <a:rPr lang="en-US" dirty="0">
                <a:latin typeface=" Arial"/>
              </a:rPr>
              <a:t>. </a:t>
            </a:r>
          </a:p>
          <a:p>
            <a:endParaRPr lang="en-US" dirty="0">
              <a:latin typeface=" Arial"/>
            </a:endParaRPr>
          </a:p>
          <a:p>
            <a:r>
              <a:rPr lang="en-US" b="1" dirty="0">
                <a:solidFill>
                  <a:schemeClr val="tx2"/>
                </a:solidFill>
                <a:latin typeface=" Arial"/>
              </a:rPr>
              <a:t>Take action </a:t>
            </a:r>
            <a:r>
              <a:rPr lang="en-US" dirty="0">
                <a:latin typeface=" Arial"/>
              </a:rPr>
              <a:t>in supporting our service members, families and military community</a:t>
            </a:r>
          </a:p>
          <a:p>
            <a:r>
              <a:rPr lang="en-US" dirty="0">
                <a:latin typeface=" Arial"/>
              </a:rPr>
              <a:t>by becoming a Red Cross Volunteer!</a:t>
            </a:r>
          </a:p>
          <a:p>
            <a:endParaRPr lang="en-US" dirty="0">
              <a:latin typeface=" Arial"/>
            </a:endParaRPr>
          </a:p>
          <a:p>
            <a:r>
              <a:rPr lang="en-US" dirty="0">
                <a:latin typeface=" Arial"/>
              </a:rPr>
              <a:t>Priority Volunteer Positions are:</a:t>
            </a:r>
          </a:p>
          <a:p>
            <a:r>
              <a:rPr lang="en-US" dirty="0">
                <a:latin typeface=" Arial"/>
              </a:rPr>
              <a:t>Information Desk, Shuttle Cart Driver, Red Cross office; we ask for one shift a week but may volunteer more if desired!</a:t>
            </a:r>
          </a:p>
          <a:p>
            <a:endParaRPr lang="en-US" dirty="0"/>
          </a:p>
        </p:txBody>
      </p:sp>
      <p:pic>
        <p:nvPicPr>
          <p:cNvPr id="12" name="Picture 11">
            <a:extLst>
              <a:ext uri="{FF2B5EF4-FFF2-40B4-BE49-F238E27FC236}">
                <a16:creationId xmlns:a16="http://schemas.microsoft.com/office/drawing/2014/main" id="{F31C157E-F16F-CF1A-102A-1A26F0FE7B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1881" y="4958090"/>
            <a:ext cx="1676400" cy="1371600"/>
          </a:xfrm>
          <a:prstGeom prst="rect">
            <a:avLst/>
          </a:prstGeom>
        </p:spPr>
      </p:pic>
      <p:sp>
        <p:nvSpPr>
          <p:cNvPr id="13" name="TextBox 12">
            <a:extLst>
              <a:ext uri="{FF2B5EF4-FFF2-40B4-BE49-F238E27FC236}">
                <a16:creationId xmlns:a16="http://schemas.microsoft.com/office/drawing/2014/main" id="{86381BB6-5C23-1DA7-30A0-74B378F3D386}"/>
              </a:ext>
            </a:extLst>
          </p:cNvPr>
          <p:cNvSpPr txBox="1"/>
          <p:nvPr/>
        </p:nvSpPr>
        <p:spPr>
          <a:xfrm>
            <a:off x="3537097" y="5643890"/>
            <a:ext cx="5407249" cy="523220"/>
          </a:xfrm>
          <a:prstGeom prst="rect">
            <a:avLst/>
          </a:prstGeom>
          <a:noFill/>
        </p:spPr>
        <p:txBody>
          <a:bodyPr wrap="none" rtlCol="0">
            <a:spAutoFit/>
          </a:bodyPr>
          <a:lstStyle/>
          <a:p>
            <a:r>
              <a:rPr lang="en-US" i="1" dirty="0"/>
              <a:t>and/or </a:t>
            </a:r>
            <a:r>
              <a:rPr lang="en-US" sz="2800" b="1" i="1" dirty="0">
                <a:solidFill>
                  <a:schemeClr val="tx2"/>
                </a:solidFill>
              </a:rPr>
              <a:t>e-</a:t>
            </a:r>
            <a:r>
              <a:rPr lang="en-US" sz="2800" b="1" i="1" dirty="0">
                <a:solidFill>
                  <a:schemeClr val="tx2"/>
                </a:solidFill>
                <a:latin typeface=" Arial"/>
              </a:rPr>
              <a:t>m</a:t>
            </a:r>
            <a:r>
              <a:rPr lang="en-US" sz="2800" b="1" i="1" dirty="0">
                <a:solidFill>
                  <a:schemeClr val="tx2"/>
                </a:solidFill>
              </a:rPr>
              <a:t>ail bliss@redcross.org</a:t>
            </a:r>
          </a:p>
        </p:txBody>
      </p:sp>
      <p:sp>
        <p:nvSpPr>
          <p:cNvPr id="14" name="TextBox 13">
            <a:extLst>
              <a:ext uri="{FF2B5EF4-FFF2-40B4-BE49-F238E27FC236}">
                <a16:creationId xmlns:a16="http://schemas.microsoft.com/office/drawing/2014/main" id="{012F5434-919E-E89C-5AC6-D54C9A5EDA68}"/>
              </a:ext>
            </a:extLst>
          </p:cNvPr>
          <p:cNvSpPr txBox="1"/>
          <p:nvPr/>
        </p:nvSpPr>
        <p:spPr>
          <a:xfrm>
            <a:off x="538125" y="5267209"/>
            <a:ext cx="1184940" cy="923330"/>
          </a:xfrm>
          <a:prstGeom prst="rect">
            <a:avLst/>
          </a:prstGeom>
          <a:noFill/>
        </p:spPr>
        <p:txBody>
          <a:bodyPr wrap="none" rtlCol="0">
            <a:spAutoFit/>
          </a:bodyPr>
          <a:lstStyle/>
          <a:p>
            <a:r>
              <a:rPr lang="en-US" dirty="0">
                <a:latin typeface=" Arial"/>
              </a:rPr>
              <a:t>Scan</a:t>
            </a:r>
            <a:r>
              <a:rPr lang="en-US" dirty="0"/>
              <a:t> QR </a:t>
            </a:r>
          </a:p>
          <a:p>
            <a:r>
              <a:rPr lang="en-US" dirty="0"/>
              <a:t>Code to </a:t>
            </a:r>
          </a:p>
          <a:p>
            <a:r>
              <a:rPr lang="en-US" dirty="0"/>
              <a:t>Apply</a:t>
            </a:r>
          </a:p>
        </p:txBody>
      </p:sp>
    </p:spTree>
    <p:extLst>
      <p:ext uri="{BB962C8B-B14F-4D97-AF65-F5344CB8AC3E}">
        <p14:creationId xmlns:p14="http://schemas.microsoft.com/office/powerpoint/2010/main" val="29779309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7C36E81-66C1-D0E2-EDBF-9DB6705AF043}"/>
              </a:ext>
            </a:extLst>
          </p:cNvPr>
          <p:cNvGraphicFramePr>
            <a:graphicFrameLocks noGrp="1"/>
          </p:cNvGraphicFramePr>
          <p:nvPr>
            <p:extLst>
              <p:ext uri="{D42A27DB-BD31-4B8C-83A1-F6EECF244321}">
                <p14:modId xmlns:p14="http://schemas.microsoft.com/office/powerpoint/2010/main" val="2074290089"/>
              </p:ext>
            </p:extLst>
          </p:nvPr>
        </p:nvGraphicFramePr>
        <p:xfrm>
          <a:off x="385891" y="1094755"/>
          <a:ext cx="8544748" cy="4243579"/>
        </p:xfrm>
        <a:graphic>
          <a:graphicData uri="http://schemas.openxmlformats.org/drawingml/2006/table">
            <a:tbl>
              <a:tblPr firstRow="1" firstCol="1" lastRow="1" lastCol="1" bandRow="1" bandCol="1">
                <a:tableStyleId>{5C22544A-7EE6-4342-B048-85BDC9FD1C3A}</a:tableStyleId>
              </a:tblPr>
              <a:tblGrid>
                <a:gridCol w="1761804">
                  <a:extLst>
                    <a:ext uri="{9D8B030D-6E8A-4147-A177-3AD203B41FA5}">
                      <a16:colId xmlns:a16="http://schemas.microsoft.com/office/drawing/2014/main" val="2565405588"/>
                    </a:ext>
                  </a:extLst>
                </a:gridCol>
                <a:gridCol w="4557905">
                  <a:extLst>
                    <a:ext uri="{9D8B030D-6E8A-4147-A177-3AD203B41FA5}">
                      <a16:colId xmlns:a16="http://schemas.microsoft.com/office/drawing/2014/main" val="1981369274"/>
                    </a:ext>
                  </a:extLst>
                </a:gridCol>
                <a:gridCol w="2225039">
                  <a:extLst>
                    <a:ext uri="{9D8B030D-6E8A-4147-A177-3AD203B41FA5}">
                      <a16:colId xmlns:a16="http://schemas.microsoft.com/office/drawing/2014/main" val="884007230"/>
                    </a:ext>
                  </a:extLst>
                </a:gridCol>
              </a:tblGrid>
              <a:tr h="450416">
                <a:tc>
                  <a:txBody>
                    <a:bodyPr/>
                    <a:lstStyle/>
                    <a:p>
                      <a:pPr marL="0" marR="0">
                        <a:spcBef>
                          <a:spcPts val="15"/>
                        </a:spcBef>
                        <a:spcAft>
                          <a:spcPts val="0"/>
                        </a:spcAft>
                      </a:pPr>
                      <a:r>
                        <a:rPr lang="en-US" sz="1600" dirty="0">
                          <a:solidFill>
                            <a:schemeClr val="tx1"/>
                          </a:solidFill>
                          <a:effectLst/>
                          <a:latin typeface=" Arial"/>
                        </a:rPr>
                        <a:t> </a:t>
                      </a:r>
                    </a:p>
                    <a:p>
                      <a:pPr marL="69850" marR="0">
                        <a:lnSpc>
                          <a:spcPts val="1040"/>
                        </a:lnSpc>
                        <a:spcBef>
                          <a:spcPts val="5"/>
                        </a:spcBef>
                        <a:spcAft>
                          <a:spcPts val="0"/>
                        </a:spcAft>
                      </a:pPr>
                      <a:r>
                        <a:rPr lang="en-US" sz="1600" dirty="0">
                          <a:solidFill>
                            <a:schemeClr val="tx1"/>
                          </a:solidFill>
                          <a:effectLst/>
                          <a:latin typeface=" Arial"/>
                        </a:rPr>
                        <a:t>Task </a:t>
                      </a:r>
                      <a:endParaRPr lang="en-US" sz="160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15"/>
                        </a:spcBef>
                        <a:spcAft>
                          <a:spcPts val="0"/>
                        </a:spcAft>
                      </a:pPr>
                      <a:r>
                        <a:rPr lang="en-US" sz="1600" dirty="0">
                          <a:solidFill>
                            <a:schemeClr val="tx1"/>
                          </a:solidFill>
                          <a:effectLst/>
                          <a:latin typeface=" Arial"/>
                        </a:rPr>
                        <a:t> </a:t>
                      </a:r>
                    </a:p>
                    <a:p>
                      <a:pPr marL="69215" marR="0">
                        <a:lnSpc>
                          <a:spcPts val="1040"/>
                        </a:lnSpc>
                        <a:spcBef>
                          <a:spcPts val="5"/>
                        </a:spcBef>
                        <a:spcAft>
                          <a:spcPts val="0"/>
                        </a:spcAft>
                      </a:pPr>
                      <a:r>
                        <a:rPr lang="en-US" sz="1600" dirty="0">
                          <a:solidFill>
                            <a:schemeClr val="tx1"/>
                          </a:solidFill>
                          <a:effectLst/>
                          <a:latin typeface=" Arial"/>
                        </a:rPr>
                        <a:t>Task/Action</a:t>
                      </a:r>
                      <a:endParaRPr lang="en-US" sz="160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spcBef>
                          <a:spcPts val="15"/>
                        </a:spcBef>
                        <a:spcAft>
                          <a:spcPts val="0"/>
                        </a:spcAft>
                      </a:pPr>
                      <a:r>
                        <a:rPr lang="en-US" sz="1600" dirty="0">
                          <a:solidFill>
                            <a:schemeClr val="tx1"/>
                          </a:solidFill>
                          <a:effectLst/>
                          <a:latin typeface=" Arial"/>
                        </a:rPr>
                        <a:t> </a:t>
                      </a:r>
                    </a:p>
                    <a:p>
                      <a:pPr marL="69215" marR="0">
                        <a:lnSpc>
                          <a:spcPts val="1040"/>
                        </a:lnSpc>
                        <a:spcBef>
                          <a:spcPts val="5"/>
                        </a:spcBef>
                        <a:spcAft>
                          <a:spcPts val="0"/>
                        </a:spcAft>
                      </a:pPr>
                      <a:r>
                        <a:rPr lang="en-US" sz="1600" dirty="0">
                          <a:solidFill>
                            <a:schemeClr val="tx1"/>
                          </a:solidFill>
                          <a:effectLst/>
                          <a:latin typeface=" Arial"/>
                        </a:rPr>
                        <a:t>status</a:t>
                      </a:r>
                      <a:endParaRPr lang="en-US" sz="160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9369655"/>
                  </a:ext>
                </a:extLst>
              </a:tr>
              <a:tr h="641330">
                <a:tc>
                  <a:txBody>
                    <a:bodyPr/>
                    <a:lstStyle/>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Shuttle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Consistent Parking Lot Shuttle Availability</a:t>
                      </a:r>
                    </a:p>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Partially operational – volunteer Mon, Wed and Fri</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8170140"/>
                  </a:ext>
                </a:extLst>
              </a:tr>
              <a:tr h="934860">
                <a:tc>
                  <a:txBody>
                    <a:bodyPr/>
                    <a:lstStyle/>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Genesis – patient appt locations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Make the patient appt locations more patient friendly for the reminders and in Genesis</a:t>
                      </a:r>
                    </a:p>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 Arial"/>
                          <a:ea typeface="Arial" panose="020B0604020202020204" pitchFamily="34" charset="0"/>
                          <a:cs typeface="Times New Roman" panose="02020603050405020304" pitchFamily="18" charset="0"/>
                        </a:rPr>
                        <a:t>Pending – DHA Ticket</a:t>
                      </a:r>
                    </a:p>
                    <a:p>
                      <a:pPr marL="0" marR="0" lvl="0" indent="0" algn="l" defTabSz="91440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 Arial"/>
                          <a:ea typeface="Arial" panose="020B0604020202020204" pitchFamily="34" charset="0"/>
                          <a:cs typeface="Times New Roman" panose="02020603050405020304" pitchFamily="18" charset="0"/>
                        </a:rPr>
                        <a:t>Created cheat card for staff to utilize to tell patients where there appts are.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226504"/>
                  </a:ext>
                </a:extLst>
              </a:tr>
              <a:tr h="489905">
                <a:tc>
                  <a:txBody>
                    <a:bodyPr/>
                    <a:lstStyle/>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Water Filter Stations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Water Filter stations available in the hospital for patients and staff</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algn="ctr">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3 Stations 1</a:t>
                      </a:r>
                      <a:r>
                        <a:rPr lang="en-US" sz="1200" b="0" baseline="30000" dirty="0">
                          <a:solidFill>
                            <a:schemeClr val="tx1"/>
                          </a:solidFill>
                          <a:effectLst/>
                          <a:latin typeface=" Arial"/>
                          <a:ea typeface="Arial" panose="020B0604020202020204" pitchFamily="34" charset="0"/>
                          <a:cs typeface="Times New Roman" panose="02020603050405020304" pitchFamily="18" charset="0"/>
                        </a:rPr>
                        <a:t>st</a:t>
                      </a:r>
                      <a:r>
                        <a:rPr lang="en-US" sz="1200" b="0" dirty="0">
                          <a:solidFill>
                            <a:schemeClr val="tx1"/>
                          </a:solidFill>
                          <a:effectLst/>
                          <a:latin typeface=" Arial"/>
                          <a:ea typeface="Arial" panose="020B0604020202020204" pitchFamily="34" charset="0"/>
                          <a:cs typeface="Times New Roman" panose="02020603050405020304" pitchFamily="18" charset="0"/>
                        </a:rPr>
                        <a:t> Floor Planned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1456948"/>
                  </a:ext>
                </a:extLst>
              </a:tr>
              <a:tr h="653207">
                <a:tc>
                  <a:txBody>
                    <a:bodyPr/>
                    <a:lstStyle/>
                    <a:p>
                      <a:pPr marL="69850"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Automatic Door Openers for restrooms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Add automatic door openers for restrooms to make the bathroom handicap accessible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algn="ctr">
                        <a:lnSpc>
                          <a:spcPct val="25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Facilities has plan in place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33112092"/>
                  </a:ext>
                </a:extLst>
              </a:tr>
              <a:tr h="462468">
                <a:tc>
                  <a:txBody>
                    <a:bodyPr/>
                    <a:lstStyle/>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Baby Changing Stations </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Signage put on restroom doors for baby changing stations and adding changing stations to the family restrooms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0" dirty="0">
                          <a:solidFill>
                            <a:schemeClr val="tx1"/>
                          </a:solidFill>
                          <a:effectLst/>
                          <a:latin typeface=" Arial"/>
                          <a:ea typeface="Arial" panose="020B0604020202020204" pitchFamily="34" charset="0"/>
                          <a:cs typeface="Times New Roman" panose="02020603050405020304" pitchFamily="18" charset="0"/>
                        </a:rPr>
                        <a:t>Installing Week of August 3</a:t>
                      </a:r>
                    </a:p>
                    <a:p>
                      <a:pPr marL="0" marR="0" lvl="0" algn="ctr">
                        <a:lnSpc>
                          <a:spcPct val="100000"/>
                        </a:lnSpc>
                        <a:spcBef>
                          <a:spcPts val="0"/>
                        </a:spcBef>
                        <a:spcAft>
                          <a:spcPts val="0"/>
                        </a:spcAft>
                      </a:pPr>
                      <a:endParaRPr lang="en-US" sz="1200" b="0" dirty="0">
                        <a:solidFill>
                          <a:schemeClr val="tx1"/>
                        </a:solidFill>
                        <a:effectLst/>
                        <a:latin typeface=" Arial"/>
                        <a:ea typeface="Arial" panose="020B0604020202020204" pitchFamily="34"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326213"/>
                  </a:ext>
                </a:extLst>
              </a:tr>
              <a:tr h="462468">
                <a:tc>
                  <a:txBody>
                    <a:bodyPr/>
                    <a:lstStyle/>
                    <a:p>
                      <a:pPr marL="6985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Parking Lot Emergency Phones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69215"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Ensure all phones are working and ensure those that aren’t are marked as such</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en-US" sz="1200" b="0" dirty="0">
                          <a:solidFill>
                            <a:schemeClr val="tx1"/>
                          </a:solidFill>
                          <a:effectLst/>
                          <a:latin typeface=" Arial"/>
                          <a:ea typeface="Arial" panose="020B0604020202020204" pitchFamily="34" charset="0"/>
                          <a:cs typeface="Times New Roman" panose="02020603050405020304" pitchFamily="18" charset="0"/>
                        </a:rPr>
                        <a:t>Facilities is working with PMO to address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3991024"/>
                  </a:ext>
                </a:extLst>
              </a:tr>
            </a:tbl>
          </a:graphicData>
        </a:graphic>
      </p:graphicFrame>
      <p:sp>
        <p:nvSpPr>
          <p:cNvPr id="3" name="Text Placeholder 3">
            <a:extLst>
              <a:ext uri="{FF2B5EF4-FFF2-40B4-BE49-F238E27FC236}">
                <a16:creationId xmlns:a16="http://schemas.microsoft.com/office/drawing/2014/main" id="{16D37B76-4BCE-F51C-2769-C0A7F58D44CC}"/>
              </a:ext>
            </a:extLst>
          </p:cNvPr>
          <p:cNvSpPr txBox="1">
            <a:spLocks/>
          </p:cNvSpPr>
          <p:nvPr/>
        </p:nvSpPr>
        <p:spPr bwMode="auto">
          <a:xfrm>
            <a:off x="824496" y="269958"/>
            <a:ext cx="7667538" cy="75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a:solidFill>
                  <a:schemeClr val="tx1"/>
                </a:solidFill>
                <a:latin typeface="Arial" panose="020B0604020202020204" pitchFamily="34" charset="0"/>
                <a:cs typeface="Arial" panose="020B0604020202020204" pitchFamily="34" charset="0"/>
              </a:defRPr>
            </a:lvl1pPr>
            <a:lvl2pPr marL="457200" defTabSz="457200">
              <a:defRPr>
                <a:solidFill>
                  <a:schemeClr val="tx1"/>
                </a:solidFill>
                <a:latin typeface="Arial" panose="020B0604020202020204" pitchFamily="34" charset="0"/>
                <a:cs typeface="Arial" panose="020B0604020202020204" pitchFamily="34" charset="0"/>
              </a:defRPr>
            </a:lvl2pPr>
            <a:lvl3pPr marL="914400" defTabSz="457200">
              <a:defRPr>
                <a:solidFill>
                  <a:schemeClr val="tx1"/>
                </a:solidFill>
                <a:latin typeface="Arial" panose="020B0604020202020204" pitchFamily="34" charset="0"/>
                <a:cs typeface="Arial" panose="020B0604020202020204" pitchFamily="34" charset="0"/>
              </a:defRPr>
            </a:lvl3pPr>
            <a:lvl4pPr marL="1371600" defTabSz="457200">
              <a:defRPr>
                <a:solidFill>
                  <a:schemeClr val="tx1"/>
                </a:solidFill>
                <a:latin typeface="Arial" panose="020B0604020202020204" pitchFamily="34" charset="0"/>
                <a:cs typeface="Arial" panose="020B0604020202020204" pitchFamily="34" charset="0"/>
              </a:defRPr>
            </a:lvl4pPr>
            <a:lvl5pPr marL="1828800" defTabSz="457200">
              <a:defRPr>
                <a:solidFill>
                  <a:schemeClr val="tx1"/>
                </a:solidFill>
                <a:latin typeface="Arial" panose="020B0604020202020204" pitchFamily="34" charset="0"/>
                <a:cs typeface="Arial" panose="020B0604020202020204" pitchFamily="34" charset="0"/>
              </a:defRPr>
            </a:lvl5pPr>
            <a:lvl6pPr indent="10001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indent="10001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indent="10001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indent="100013"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20000"/>
              </a:spcBef>
              <a:spcAft>
                <a:spcPts val="600"/>
              </a:spcAft>
              <a:buClr>
                <a:srgbClr val="660033"/>
              </a:buClr>
              <a:buSzPct val="80000"/>
              <a:buFont typeface="Wingdings 3" panose="05040102010807070707" pitchFamily="18" charset="2"/>
              <a:buNone/>
            </a:pPr>
            <a:r>
              <a:rPr lang="en-US" altLang="en-US" sz="3200" b="1" dirty="0">
                <a:solidFill>
                  <a:srgbClr val="000000"/>
                </a:solidFill>
                <a:latin typeface="Arial "/>
              </a:rPr>
              <a:t>Tracking Log</a:t>
            </a:r>
          </a:p>
        </p:txBody>
      </p:sp>
    </p:spTree>
    <p:extLst>
      <p:ext uri="{BB962C8B-B14F-4D97-AF65-F5344CB8AC3E}">
        <p14:creationId xmlns:p14="http://schemas.microsoft.com/office/powerpoint/2010/main" val="3106799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a:spLocks/>
          </p:cNvSpPr>
          <p:nvPr/>
        </p:nvSpPr>
        <p:spPr>
          <a:xfrm>
            <a:off x="334169" y="1524000"/>
            <a:ext cx="8475662" cy="4976928"/>
          </a:xfrm>
          <a:prstGeom prst="rect">
            <a:avLst/>
          </a:prstGeom>
        </p:spPr>
        <p:txBody>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bg2">
                    <a:lumMod val="7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200" kern="1200" cap="none">
                <a:solidFill>
                  <a:schemeClr val="bg2">
                    <a:lumMod val="7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1000" kern="1200" cap="none">
                <a:solidFill>
                  <a:schemeClr val="bg2">
                    <a:lumMod val="7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900" kern="1200" cap="none">
                <a:solidFill>
                  <a:schemeClr val="bg2">
                    <a:lumMod val="75000"/>
                  </a:schemeClr>
                </a:solidFill>
                <a:effectLst/>
                <a:latin typeface="+mn-lt"/>
                <a:ea typeface="+mn-ea"/>
                <a:cs typeface="+mn-cs"/>
              </a:defRPr>
            </a:lvl9pPr>
          </a:lstStyle>
          <a:p>
            <a:pPr marL="342900" indent="-342900" fontAlgn="auto">
              <a:buClrTx/>
              <a:buFont typeface="Wingdings" panose="05000000000000000000" pitchFamily="2" charset="2"/>
              <a:buChar char="Ø"/>
              <a:defRPr/>
            </a:pPr>
            <a:r>
              <a:rPr lang="en-US" sz="2400" dirty="0">
                <a:solidFill>
                  <a:sysClr val="windowText" lastClr="000000"/>
                </a:solidFill>
                <a:latin typeface="Arial" panose="020B0604020202020204" pitchFamily="34" charset="0"/>
                <a:cs typeface="Arial" panose="020B0604020202020204" pitchFamily="34" charset="0"/>
              </a:rPr>
              <a:t>Next meeting will be </a:t>
            </a:r>
            <a:r>
              <a:rPr lang="en-US" sz="2400" dirty="0">
                <a:solidFill>
                  <a:sysClr val="windowText" lastClr="000000"/>
                </a:solidFill>
                <a:highlight>
                  <a:srgbClr val="FFFF00"/>
                </a:highlight>
                <a:latin typeface="Arial" panose="020B0604020202020204" pitchFamily="34" charset="0"/>
                <a:cs typeface="Arial" panose="020B0604020202020204" pitchFamily="34" charset="0"/>
              </a:rPr>
              <a:t>Nov 4, 2026 </a:t>
            </a:r>
            <a:r>
              <a:rPr lang="en-US" sz="2400" dirty="0">
                <a:solidFill>
                  <a:sysClr val="windowText" lastClr="000000"/>
                </a:solidFill>
                <a:latin typeface="Arial" panose="020B0604020202020204" pitchFamily="34" charset="0"/>
                <a:cs typeface="Arial" panose="020B0604020202020204" pitchFamily="34" charset="0"/>
              </a:rPr>
              <a:t>at 5:00 p.m. in the WBAMC Executive Dining Room</a:t>
            </a:r>
          </a:p>
          <a:p>
            <a:pPr marL="342900" indent="-342900" fontAlgn="auto">
              <a:buClrTx/>
              <a:buFont typeface="Wingdings" panose="05000000000000000000" pitchFamily="2" charset="2"/>
              <a:buChar char="Ø"/>
              <a:defRPr/>
            </a:pPr>
            <a:endParaRPr lang="en-US" sz="2400" dirty="0">
              <a:solidFill>
                <a:sysClr val="windowText" lastClr="000000"/>
              </a:solidFill>
              <a:latin typeface="Arial "/>
            </a:endParaRPr>
          </a:p>
          <a:p>
            <a:pPr marL="342900" indent="-342900" fontAlgn="auto">
              <a:buClrTx/>
              <a:buFont typeface="Wingdings" panose="05000000000000000000" pitchFamily="2" charset="2"/>
              <a:buChar char="Ø"/>
              <a:defRPr/>
            </a:pPr>
            <a:r>
              <a:rPr lang="en-US" sz="2400" dirty="0">
                <a:solidFill>
                  <a:sysClr val="windowText" lastClr="000000"/>
                </a:solidFill>
                <a:latin typeface="Arial "/>
              </a:rPr>
              <a:t>Please follow us on Facebook, Instagram and our website (william-beaumont.tricare.mil/) for the latest news and updates.</a:t>
            </a:r>
          </a:p>
          <a:p>
            <a:pPr fontAlgn="auto">
              <a:buClrTx/>
              <a:defRPr/>
            </a:pPr>
            <a:endParaRPr lang="en-US" sz="2400" dirty="0">
              <a:solidFill>
                <a:sysClr val="windowText" lastClr="000000"/>
              </a:solidFill>
              <a:latin typeface="Arial "/>
            </a:endParaRPr>
          </a:p>
          <a:p>
            <a:pPr marL="342900" indent="-342900" fontAlgn="auto">
              <a:buClrTx/>
              <a:buFont typeface="Wingdings" panose="05000000000000000000" pitchFamily="2" charset="2"/>
              <a:buChar char="Ø"/>
              <a:defRPr/>
            </a:pPr>
            <a:r>
              <a:rPr lang="en-US" sz="2400" dirty="0">
                <a:solidFill>
                  <a:sysClr val="windowText" lastClr="000000"/>
                </a:solidFill>
                <a:latin typeface="Arial "/>
              </a:rPr>
              <a:t>Please contact the Patient Experience Department at  </a:t>
            </a:r>
          </a:p>
          <a:p>
            <a:pPr fontAlgn="auto">
              <a:buClrTx/>
              <a:defRPr/>
            </a:pPr>
            <a:r>
              <a:rPr lang="en-US" sz="2400" dirty="0">
                <a:solidFill>
                  <a:sysClr val="windowText" lastClr="000000"/>
                </a:solidFill>
                <a:latin typeface="Arial "/>
              </a:rPr>
              <a:t>915-742-2692/2508 for recommendations, questions or if you   require assistance</a:t>
            </a:r>
          </a:p>
          <a:p>
            <a:pPr marL="342900" indent="-342900" fontAlgn="auto">
              <a:buClrTx/>
              <a:buFont typeface="Wingdings" panose="05000000000000000000" pitchFamily="2" charset="2"/>
              <a:buChar char="Ø"/>
              <a:defRPr/>
            </a:pPr>
            <a:endParaRPr lang="en-US" sz="2400" dirty="0">
              <a:solidFill>
                <a:sysClr val="windowText" lastClr="000000"/>
              </a:solidFill>
              <a:latin typeface="Arial "/>
            </a:endParaRPr>
          </a:p>
          <a:p>
            <a:pPr marL="342900" indent="-342900" fontAlgn="auto">
              <a:buClrTx/>
              <a:buFont typeface="Wingdings" panose="05000000000000000000" pitchFamily="2" charset="2"/>
              <a:buChar char="Ø"/>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Tx/>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rgbClr val="660033"/>
              </a:buClr>
              <a:defRPr/>
            </a:pPr>
            <a:endParaRPr lang="en-US" sz="2400" dirty="0">
              <a:solidFill>
                <a:sysClr val="windowText" lastClr="000000"/>
              </a:solidFill>
              <a:latin typeface="Arial "/>
            </a:endParaRPr>
          </a:p>
          <a:p>
            <a:pPr fontAlgn="auto">
              <a:buClr>
                <a:sysClr val="window" lastClr="FFFFFF"/>
              </a:buClr>
              <a:defRPr/>
            </a:pPr>
            <a:endParaRPr lang="en-US" sz="2400" dirty="0">
              <a:solidFill>
                <a:sysClr val="windowText" lastClr="000000"/>
              </a:solidFill>
              <a:latin typeface="Arial "/>
            </a:endParaRPr>
          </a:p>
          <a:p>
            <a:pPr fontAlgn="auto">
              <a:buClr>
                <a:sysClr val="window" lastClr="FFFFFF"/>
              </a:buClr>
              <a:defRPr/>
            </a:pPr>
            <a:endParaRPr lang="en-US" sz="2400" dirty="0">
              <a:solidFill>
                <a:sysClr val="windowText" lastClr="000000"/>
              </a:solidFill>
              <a:latin typeface="Arial "/>
            </a:endParaRPr>
          </a:p>
        </p:txBody>
      </p:sp>
    </p:spTree>
    <p:extLst>
      <p:ext uri="{BB962C8B-B14F-4D97-AF65-F5344CB8AC3E}">
        <p14:creationId xmlns:p14="http://schemas.microsoft.com/office/powerpoint/2010/main" val="3638544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3"/>
          <p:cNvSpPr txBox="1">
            <a:spLocks noChangeArrowheads="1"/>
          </p:cNvSpPr>
          <p:nvPr/>
        </p:nvSpPr>
        <p:spPr bwMode="auto">
          <a:xfrm>
            <a:off x="4745038" y="141288"/>
            <a:ext cx="4313237"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lIns="38038" tIns="38038" rIns="38038" bIns="38038" anchor="ctr">
            <a:spAutoFit/>
          </a:bodyPr>
          <a:lstStyle/>
          <a:p>
            <a:pPr algn="ctr" hangingPunct="1"/>
            <a:r>
              <a:rPr lang="en-US" altLang="en-US" sz="2000" b="1" dirty="0">
                <a:solidFill>
                  <a:srgbClr val="FFFFFF"/>
                </a:solidFill>
                <a:sym typeface="Arial" panose="020B0604020202020204" pitchFamily="34" charset="0"/>
              </a:rPr>
              <a:t>Questions and Discussion</a:t>
            </a:r>
          </a:p>
        </p:txBody>
      </p:sp>
      <p:graphicFrame>
        <p:nvGraphicFramePr>
          <p:cNvPr id="75779" name="Object 5"/>
          <p:cNvGraphicFramePr>
            <a:graphicFrameLocks/>
          </p:cNvGraphicFramePr>
          <p:nvPr/>
        </p:nvGraphicFramePr>
        <p:xfrm>
          <a:off x="2971800" y="1524000"/>
          <a:ext cx="3352800" cy="3733800"/>
        </p:xfrm>
        <a:graphic>
          <a:graphicData uri="http://schemas.openxmlformats.org/presentationml/2006/ole">
            <mc:AlternateContent xmlns:mc="http://schemas.openxmlformats.org/markup-compatibility/2006">
              <mc:Choice xmlns:v="urn:schemas-microsoft-com:vml" Requires="v">
                <p:oleObj name="Clip" r:id="rId3" imgW="2323080" imgH="2984400" progId="">
                  <p:embed/>
                </p:oleObj>
              </mc:Choice>
              <mc:Fallback>
                <p:oleObj name="Clip" r:id="rId3" imgW="2323080" imgH="2984400" progId="">
                  <p:embed/>
                  <p:pic>
                    <p:nvPicPr>
                      <p:cNvPr id="75779" name="Object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1524000"/>
                        <a:ext cx="3352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2DD57-3B06-9AC2-CB84-E0BEEF4F71F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C2F8146-32E0-2F7F-0C2C-C3BFF4062AC7}"/>
              </a:ext>
            </a:extLst>
          </p:cNvPr>
          <p:cNvSpPr txBox="1"/>
          <p:nvPr/>
        </p:nvSpPr>
        <p:spPr>
          <a:xfrm>
            <a:off x="374140" y="990600"/>
            <a:ext cx="8465060" cy="1628651"/>
          </a:xfrm>
          <a:prstGeom prst="rect">
            <a:avLst/>
          </a:prstGeom>
        </p:spPr>
        <p:txBody>
          <a:bodyPr vert="horz" wrap="square" lIns="0" tIns="12700" rIns="0" bIns="0" rtlCol="0">
            <a:spAutoFit/>
          </a:bodyPr>
          <a:lstStyle/>
          <a:p>
            <a:pPr algn="l"/>
            <a:endParaRPr lang="en-US" sz="1500" b="1"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endParaRPr lang="en-US" sz="1500" dirty="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dirty="0">
                <a:latin typeface="Arial" panose="020B0604020202020204" pitchFamily="34" charset="0"/>
                <a:cs typeface="Arial" panose="020B0604020202020204" pitchFamily="34" charset="0"/>
              </a:rPr>
              <a:t>FIT Kit: </a:t>
            </a:r>
            <a:r>
              <a:rPr lang="en-US" sz="1500" dirty="0">
                <a:latin typeface="Arial" panose="020B0604020202020204" pitchFamily="34" charset="0"/>
                <a:cs typeface="Arial" panose="020B0604020202020204" pitchFamily="34" charset="0"/>
              </a:rPr>
              <a:t>The Defense Health Agency will soon start again in sending out FIT (Fecal Immunochemical Test) Kits.  The test is a type of screening that can be used to find pre-cancerous polyps and early cancers. It is a self-administered test that can detect small amounts of blood in your stool.  If you receive one in the mail, please following the instructions and mail it back.  To learn more, scan the QR code!  </a:t>
            </a:r>
          </a:p>
        </p:txBody>
      </p:sp>
      <p:pic>
        <p:nvPicPr>
          <p:cNvPr id="4" name="Picture 3">
            <a:extLst>
              <a:ext uri="{FF2B5EF4-FFF2-40B4-BE49-F238E27FC236}">
                <a16:creationId xmlns:a16="http://schemas.microsoft.com/office/drawing/2014/main" id="{D2CCE614-D1F1-7213-70B1-E6F02EE70EBA}"/>
              </a:ext>
            </a:extLst>
          </p:cNvPr>
          <p:cNvPicPr>
            <a:picLocks noChangeAspect="1"/>
          </p:cNvPicPr>
          <p:nvPr/>
        </p:nvPicPr>
        <p:blipFill>
          <a:blip r:embed="rId2"/>
          <a:stretch>
            <a:fillRect/>
          </a:stretch>
        </p:blipFill>
        <p:spPr>
          <a:xfrm>
            <a:off x="2984433" y="3117340"/>
            <a:ext cx="2750060" cy="2750060"/>
          </a:xfrm>
          <a:prstGeom prst="rect">
            <a:avLst/>
          </a:prstGeom>
        </p:spPr>
      </p:pic>
    </p:spTree>
    <p:extLst>
      <p:ext uri="{BB962C8B-B14F-4D97-AF65-F5344CB8AC3E}">
        <p14:creationId xmlns:p14="http://schemas.microsoft.com/office/powerpoint/2010/main" val="2233949145"/>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miling for the camera">
            <a:extLst>
              <a:ext uri="{FF2B5EF4-FFF2-40B4-BE49-F238E27FC236}">
                <a16:creationId xmlns:a16="http://schemas.microsoft.com/office/drawing/2014/main" id="{D6465E46-17F7-614F-BFCD-BE15030ADF4B}"/>
              </a:ext>
            </a:extLst>
          </p:cNvPr>
          <p:cNvPicPr>
            <a:picLocks noChangeAspect="1"/>
          </p:cNvPicPr>
          <p:nvPr/>
        </p:nvPicPr>
        <p:blipFill>
          <a:blip r:embed="rId3"/>
          <a:stretch>
            <a:fillRect/>
          </a:stretch>
        </p:blipFill>
        <p:spPr>
          <a:xfrm>
            <a:off x="1447800" y="1143000"/>
            <a:ext cx="6553200" cy="5238750"/>
          </a:xfrm>
          <a:prstGeom prst="rect">
            <a:avLst/>
          </a:prstGeom>
        </p:spPr>
      </p:pic>
    </p:spTree>
    <p:extLst>
      <p:ext uri="{BB962C8B-B14F-4D97-AF65-F5344CB8AC3E}">
        <p14:creationId xmlns:p14="http://schemas.microsoft.com/office/powerpoint/2010/main" val="3196869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sign on the side of a road&#10;&#10;AI-generated content may be incorrect.">
            <a:extLst>
              <a:ext uri="{FF2B5EF4-FFF2-40B4-BE49-F238E27FC236}">
                <a16:creationId xmlns:a16="http://schemas.microsoft.com/office/drawing/2014/main" id="{06983439-B1A2-BA93-8D14-E57FFB25C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066800"/>
            <a:ext cx="7467600" cy="5334000"/>
          </a:xfrm>
          <a:prstGeom prst="rect">
            <a:avLst/>
          </a:prstGeom>
        </p:spPr>
      </p:pic>
    </p:spTree>
    <p:extLst>
      <p:ext uri="{BB962C8B-B14F-4D97-AF65-F5344CB8AC3E}">
        <p14:creationId xmlns:p14="http://schemas.microsoft.com/office/powerpoint/2010/main" val="1332858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9961" y="2338877"/>
            <a:ext cx="6983794" cy="1244571"/>
          </a:xfrm>
          <a:prstGeom prst="rect">
            <a:avLst/>
          </a:prstGeom>
        </p:spPr>
        <p:txBody>
          <a:bodyPr vert="horz" wrap="square" lIns="0" tIns="13335" rIns="0" bIns="0" rtlCol="0">
            <a:spAutoFit/>
          </a:bodyPr>
          <a:lstStyle/>
          <a:p>
            <a:pPr marL="12700" algn="ctr">
              <a:lnSpc>
                <a:spcPct val="100000"/>
              </a:lnSpc>
              <a:spcBef>
                <a:spcPts val="105"/>
              </a:spcBef>
            </a:pPr>
            <a:r>
              <a:rPr sz="8000" spc="-10" dirty="0">
                <a:solidFill>
                  <a:srgbClr val="000000"/>
                </a:solidFill>
                <a:latin typeface="Arial"/>
                <a:cs typeface="Arial"/>
              </a:rPr>
              <a:t>Cardiology</a:t>
            </a:r>
            <a:endParaRPr sz="8000" dirty="0">
              <a:latin typeface="Arial"/>
              <a:cs typeface="Arial"/>
            </a:endParaRPr>
          </a:p>
        </p:txBody>
      </p:sp>
    </p:spTree>
    <p:extLst>
      <p:ext uri="{BB962C8B-B14F-4D97-AF65-F5344CB8AC3E}">
        <p14:creationId xmlns:p14="http://schemas.microsoft.com/office/powerpoint/2010/main" val="1290007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C1AD-B473-4D2F-E33A-82C7FA70F06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7EF715F-F4FB-E552-ACEE-1FEE156F0561}"/>
              </a:ext>
            </a:extLst>
          </p:cNvPr>
          <p:cNvSpPr>
            <a:spLocks noGrp="1"/>
          </p:cNvSpPr>
          <p:nvPr>
            <p:ph type="title"/>
          </p:nvPr>
        </p:nvSpPr>
        <p:spPr>
          <a:xfrm>
            <a:off x="1171902" y="359712"/>
            <a:ext cx="7094913" cy="461665"/>
          </a:xfrm>
        </p:spPr>
        <p:txBody>
          <a:bodyPr/>
          <a:lstStyle/>
          <a:p>
            <a:r>
              <a:rPr kumimoji="0" lang="en-US" sz="3000" b="1" i="0" u="none" strike="noStrike" kern="0" cap="none" spc="0" normalizeH="0" baseline="0" noProof="0" dirty="0">
                <a:ln>
                  <a:noFill/>
                </a:ln>
                <a:effectLst/>
                <a:uLnTx/>
                <a:uFillTx/>
                <a:latin typeface="Arial" panose="020B0604020202020204" pitchFamily="34" charset="0"/>
                <a:ea typeface="+mj-ea"/>
                <a:cs typeface="Arial" panose="020B0604020202020204" pitchFamily="34" charset="0"/>
              </a:rPr>
              <a:t>Cardiology – Current Improvements</a:t>
            </a:r>
            <a:endParaRPr lang="en-US" dirty="0"/>
          </a:p>
        </p:txBody>
      </p:sp>
      <p:sp>
        <p:nvSpPr>
          <p:cNvPr id="4" name="Content Placeholder 2">
            <a:extLst>
              <a:ext uri="{FF2B5EF4-FFF2-40B4-BE49-F238E27FC236}">
                <a16:creationId xmlns:a16="http://schemas.microsoft.com/office/drawing/2014/main" id="{0AC9613D-0E7A-AB3E-276E-8E6EF0DC27AD}"/>
              </a:ext>
            </a:extLst>
          </p:cNvPr>
          <p:cNvSpPr txBox="1">
            <a:spLocks/>
          </p:cNvSpPr>
          <p:nvPr/>
        </p:nvSpPr>
        <p:spPr>
          <a:xfrm>
            <a:off x="479454" y="1334666"/>
            <a:ext cx="8479807" cy="5076531"/>
          </a:xfr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a:buClr>
                <a:srgbClr val="092068"/>
              </a:buClr>
              <a:buSzPct val="125000"/>
              <a:defRPr/>
            </a:pPr>
            <a:r>
              <a:rPr lang="en-US" sz="1900" b="1" dirty="0">
                <a:solidFill>
                  <a:srgbClr val="000000"/>
                </a:solidFill>
                <a:latin typeface=" Arial"/>
                <a:cs typeface="Arial" panose="020B0604020202020204" pitchFamily="34" charset="0"/>
              </a:rPr>
              <a:t>Issues identified</a:t>
            </a:r>
            <a:r>
              <a:rPr lang="en-US" sz="1900" b="1" dirty="0">
                <a:latin typeface=" Arial"/>
              </a:rPr>
              <a:t>:  Patients report difficulty reaching Cardiology clinic by phone</a:t>
            </a:r>
          </a:p>
          <a:p>
            <a:pPr>
              <a:buClr>
                <a:srgbClr val="092068"/>
              </a:buClr>
              <a:buSzPct val="125000"/>
              <a:defRPr/>
            </a:pPr>
            <a:endParaRPr lang="en-US" sz="1900" b="1" dirty="0">
              <a:latin typeface=" Arial"/>
            </a:endParaRP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Current workflow: One MSA manages face-to-face check-in/check-out; one MSA is dedicated to phones and the Cardiology GENESIS messaging pool.</a:t>
            </a: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Interim staffing: Soldiers support the front desk 2–3 days/week, allowing dedicated back-clinic phone and message coverage.</a:t>
            </a: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Backup system: Central Appointments routes missed-call messages directly to Cardiology and remains essential when calls cannot be answered live.</a:t>
            </a: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Patient guidance: The checkout sheet now clearly lists how to contact the Cardiology clinic.</a:t>
            </a:r>
            <a:r>
              <a:rPr lang="en-US" sz="1900" dirty="0">
                <a:solidFill>
                  <a:srgbClr val="000000"/>
                </a:solidFill>
                <a:latin typeface=" Arial"/>
                <a:cs typeface="Arial" panose="020B0604020202020204" pitchFamily="34" charset="0"/>
              </a:rPr>
              <a:t> Posters will be coming soon for waiting area.</a:t>
            </a:r>
            <a:endPar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endParaRP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Permanent staffing: One additional MSA and one RN are supported by leadership/PBAC; DHA approval and hiring remain pending.</a:t>
            </a:r>
          </a:p>
          <a:p>
            <a:pPr marL="192876" marR="0" lvl="0" indent="-192876" defTabSz="914400" eaLnBrk="1" fontAlgn="auto" latinLnBrk="0" hangingPunct="1">
              <a:lnSpc>
                <a:spcPct val="100000"/>
              </a:lnSpc>
              <a:spcBef>
                <a:spcPts val="0"/>
              </a:spcBef>
              <a:spcAft>
                <a:spcPts val="0"/>
              </a:spcAft>
              <a:buClr>
                <a:srgbClr val="092068"/>
              </a:buClr>
              <a:buSzPct val="125000"/>
              <a:buFont typeface="Arial" panose="020B0604020202020204" pitchFamily="34" charset="0"/>
              <a:buChar char="•"/>
              <a:tabLst/>
              <a:defRPr/>
            </a:pPr>
            <a:r>
              <a:rPr kumimoji="0" lang="en-US" sz="1900" b="0" i="0" u="none" strike="noStrike" kern="0" cap="none" spc="0" normalizeH="0" baseline="0" noProof="0" dirty="0">
                <a:ln>
                  <a:noFill/>
                </a:ln>
                <a:solidFill>
                  <a:srgbClr val="000000"/>
                </a:solidFill>
                <a:effectLst/>
                <a:uLnTx/>
                <a:uFillTx/>
                <a:latin typeface=" Arial"/>
                <a:cs typeface="Arial" panose="020B0604020202020204" pitchFamily="34" charset="0"/>
              </a:rPr>
              <a:t>Updated Coverage Model: The coverage model and redundant patient-contact pathways are implemented; performance will be monitored until permanent staffing arrives.</a:t>
            </a:r>
          </a:p>
        </p:txBody>
      </p:sp>
    </p:spTree>
    <p:extLst>
      <p:ext uri="{BB962C8B-B14F-4D97-AF65-F5344CB8AC3E}">
        <p14:creationId xmlns:p14="http://schemas.microsoft.com/office/powerpoint/2010/main" val="327267438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2">
      <a:dk1>
        <a:srgbClr val="283446"/>
      </a:dk1>
      <a:lt1>
        <a:sysClr val="window" lastClr="FFFFFF"/>
      </a:lt1>
      <a:dk2>
        <a:srgbClr val="3D4D69"/>
      </a:dk2>
      <a:lt2>
        <a:srgbClr val="BFC6D4"/>
      </a:lt2>
      <a:accent1>
        <a:srgbClr val="582831"/>
      </a:accent1>
      <a:accent2>
        <a:srgbClr val="6C82A7"/>
      </a:accent2>
      <a:accent3>
        <a:srgbClr val="283446"/>
      </a:accent3>
      <a:accent4>
        <a:srgbClr val="3D4D69"/>
      </a:accent4>
      <a:accent5>
        <a:srgbClr val="C4BD97"/>
      </a:accent5>
      <a:accent6>
        <a:srgbClr val="BFC6D4"/>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
  <TotalTime>834</TotalTime>
  <Words>3588</Words>
  <Application>Microsoft Office PowerPoint</Application>
  <PresentationFormat>On-screen Show (4:3)</PresentationFormat>
  <Paragraphs>532</Paragraphs>
  <Slides>43</Slides>
  <Notes>13</Notes>
  <HiddenSlides>0</HiddenSlides>
  <MMClips>0</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1</vt:i4>
      </vt:variant>
      <vt:variant>
        <vt:lpstr>Slide Titles</vt:lpstr>
      </vt:variant>
      <vt:variant>
        <vt:i4>43</vt:i4>
      </vt:variant>
    </vt:vector>
  </HeadingPairs>
  <TitlesOfParts>
    <vt:vector size="63" baseType="lpstr">
      <vt:lpstr> Arial</vt:lpstr>
      <vt:lpstr>Aptos</vt:lpstr>
      <vt:lpstr>Arial</vt:lpstr>
      <vt:lpstr>Arial </vt:lpstr>
      <vt:lpstr>Arial Narrow</vt:lpstr>
      <vt:lpstr>Avenir Next LT Pro</vt:lpstr>
      <vt:lpstr>Barlow Condensed</vt:lpstr>
      <vt:lpstr>Calibri</vt:lpstr>
      <vt:lpstr>Courier New</vt:lpstr>
      <vt:lpstr>Eras Bold ITC</vt:lpstr>
      <vt:lpstr>Franklin Gothic Book</vt:lpstr>
      <vt:lpstr>Franklin Gothic Medium</vt:lpstr>
      <vt:lpstr>Garamond</vt:lpstr>
      <vt:lpstr>Open Sans</vt:lpstr>
      <vt:lpstr>Times New Roman</vt:lpstr>
      <vt:lpstr>Wingdings</vt:lpstr>
      <vt:lpstr>Wingdings 3</vt:lpstr>
      <vt:lpstr>2_Office Theme</vt:lpstr>
      <vt:lpstr>1_Office Theme</vt:lpstr>
      <vt:lpstr>Clip</vt:lpstr>
      <vt:lpstr>WBAMC Patient and Family Partnership Council (PFPC)</vt:lpstr>
      <vt:lpstr>Agenda</vt:lpstr>
      <vt:lpstr>PowerPoint Presentation</vt:lpstr>
      <vt:lpstr>PowerPoint Presentation</vt:lpstr>
      <vt:lpstr>PowerPoint Presentation</vt:lpstr>
      <vt:lpstr>PowerPoint Presentation</vt:lpstr>
      <vt:lpstr>PowerPoint Presentation</vt:lpstr>
      <vt:lpstr>Cardiology</vt:lpstr>
      <vt:lpstr>Cardiology – Current Improvements</vt:lpstr>
      <vt:lpstr>Cardiology – Device Clinic Update</vt:lpstr>
      <vt:lpstr>Primary Care</vt:lpstr>
      <vt:lpstr>Department of Primary Care</vt:lpstr>
      <vt:lpstr>William Beaumont Army Medical Center</vt:lpstr>
      <vt:lpstr>ANCILLARY SERVICES OPERATIONAL HOURS MENDOZA CLINIC</vt:lpstr>
      <vt:lpstr>William Beaumont Army Medical Center</vt:lpstr>
      <vt:lpstr>Departmental Recurring Mandatory  Training Time</vt:lpstr>
      <vt:lpstr>Clinical Support Standardized Protocols (CSSP)</vt:lpstr>
      <vt:lpstr>Mental Health Consultant (MHC) Support </vt:lpstr>
      <vt:lpstr>Mental Health Consultant (MHC) Support</vt:lpstr>
      <vt:lpstr>Welcome to Mendoza Family Care! </vt:lpstr>
      <vt:lpstr>End of the Summer Season</vt:lpstr>
      <vt:lpstr>DHA’s Virtually Integrated Patient Readiness and Remote Program (VIPRR)</vt:lpstr>
      <vt:lpstr>Ambient Listening</vt:lpstr>
      <vt:lpstr>Periodic Health Assessments (PHA)</vt:lpstr>
      <vt:lpstr>PowerPoint Presentation</vt:lpstr>
      <vt:lpstr>PowerPoint Presentation</vt:lpstr>
      <vt:lpstr>Patient Advocacy Support at Mendoza</vt:lpstr>
      <vt:lpstr>MHS Genesis Patient Portal </vt:lpstr>
      <vt:lpstr>Patient Portal: Self Scheduling Challenges</vt:lpstr>
      <vt:lpstr>Location Titles for Clinical Areas in  MHS Genesis Portal</vt:lpstr>
      <vt:lpstr>MHS Genesis Patient Portal Issues </vt:lpstr>
      <vt:lpstr>Specialty Care</vt:lpstr>
      <vt:lpstr>Medical Specialties</vt:lpstr>
      <vt:lpstr>Medical Specialties</vt:lpstr>
      <vt:lpstr>Facilities Management</vt:lpstr>
      <vt:lpstr>Facilities Updates for Patient Areas </vt:lpstr>
      <vt:lpstr>Clinical Operations</vt:lpstr>
      <vt:lpstr>PowerPoint Presentation</vt:lpstr>
      <vt:lpstr>Red Cross</vt:lpstr>
      <vt:lpstr>JOIN! </vt:lpstr>
      <vt:lpstr>PowerPoint Presentation</vt:lpstr>
      <vt:lpstr>PowerPoint Presentation</vt:lpstr>
      <vt:lpstr>PowerPoint Presentation</vt:lpstr>
    </vt:vector>
  </TitlesOfParts>
  <Company>OTSG, 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Service Cultural Diversity</dc:title>
  <dc:creator>Jennifer Donnelly</dc:creator>
  <cp:lastModifiedBy>Pinkney, Kristal A CIV DHA WILLIAM BEAUMONT AMC (USA)</cp:lastModifiedBy>
  <cp:revision>3</cp:revision>
  <cp:lastPrinted>2026-08-20T14:10:24Z</cp:lastPrinted>
  <dcterms:created xsi:type="dcterms:W3CDTF">2025-04-14T16:15:55Z</dcterms:created>
  <dcterms:modified xsi:type="dcterms:W3CDTF">2026-08-20T18:02:50Z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2025-02-10T00:00:00Z</vt:filetime>
  </property>
  <property fmtid="{D5CDD505-2E9C-101B-9397-08002B2CF9AE}" pid="3" name="Creator">
    <vt:lpwstr>Acrobat PDFMaker 24 for PowerPoint</vt:lpwstr>
  </property>
  <property fmtid="{D5CDD505-2E9C-101B-9397-08002B2CF9AE}" pid="4" name="LastSaved">
    <vt:filetime>2025-04-14T00:00:00Z</vt:filetime>
  </property>
  <property fmtid="{D5CDD505-2E9C-101B-9397-08002B2CF9AE}" pid="5" name="Producer">
    <vt:lpwstr>Adobe PDF Library 24.5.96</vt:lpwstr>
  </property>
  <property fmtid="{D5CDD505-2E9C-101B-9397-08002B2CF9AE}" pid="6" name="_dlc_DocId">
    <vt:lpwstr>F6UFAUZ7N4KA-252-1228</vt:lpwstr>
  </property>
  <property fmtid="{D5CDD505-2E9C-101B-9397-08002B2CF9AE}" pid="7" name="_dlc_DocIdItemGuid">
    <vt:lpwstr>0fbf4200-741a-489d-96a6-f53a8df91ee5</vt:lpwstr>
  </property>
  <property fmtid="{D5CDD505-2E9C-101B-9397-08002B2CF9AE}" pid="8" name="_dlc_DocIdUrl">
    <vt:lpwstr>https://wbamc-sp10.amed.ds.army.mil/nursing/edu/staffedu/HOINFO/_layouts/DocIdRedir.aspx?ID=F6UFAUZ7N4KA-252-1228, F6UFAUZ7N4KA-252-1228</vt:lpwstr>
  </property>
</Properties>
</file>