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xml" ContentType="application/vnd.openxmlformats-officedocument.presentationml.tags+xml"/>
  <Override PartName="/ppt/notesSlides/notesSlide20.xml" ContentType="application/vnd.openxmlformats-officedocument.presentationml.notesSlide+xml"/>
  <Override PartName="/ppt/tags/tag2.xml" ContentType="application/vnd.openxmlformats-officedocument.presentationml.tags+xml"/>
  <Override PartName="/ppt/notesSlides/notesSlide21.xml" ContentType="application/vnd.openxmlformats-officedocument.presentationml.notesSlide+xml"/>
  <Override PartName="/ppt/tags/tag3.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9940" r:id="rId4"/>
  </p:sldMasterIdLst>
  <p:notesMasterIdLst>
    <p:notesMasterId r:id="rId40"/>
  </p:notesMasterIdLst>
  <p:handoutMasterIdLst>
    <p:handoutMasterId r:id="rId41"/>
  </p:handoutMasterIdLst>
  <p:sldIdLst>
    <p:sldId id="482" r:id="rId5"/>
    <p:sldId id="1077" r:id="rId6"/>
    <p:sldId id="900" r:id="rId7"/>
    <p:sldId id="901" r:id="rId8"/>
    <p:sldId id="1137" r:id="rId9"/>
    <p:sldId id="902" r:id="rId10"/>
    <p:sldId id="904" r:id="rId11"/>
    <p:sldId id="1131" r:id="rId12"/>
    <p:sldId id="1065" r:id="rId13"/>
    <p:sldId id="1140" r:id="rId14"/>
    <p:sldId id="1134" r:id="rId15"/>
    <p:sldId id="1148" r:id="rId16"/>
    <p:sldId id="1146" r:id="rId17"/>
    <p:sldId id="1145" r:id="rId18"/>
    <p:sldId id="1132" r:id="rId19"/>
    <p:sldId id="907" r:id="rId20"/>
    <p:sldId id="555" r:id="rId21"/>
    <p:sldId id="1115" r:id="rId22"/>
    <p:sldId id="1114" r:id="rId23"/>
    <p:sldId id="1088" r:id="rId24"/>
    <p:sldId id="1147" r:id="rId25"/>
    <p:sldId id="1141" r:id="rId26"/>
    <p:sldId id="556" r:id="rId27"/>
    <p:sldId id="960" r:id="rId28"/>
    <p:sldId id="1142" r:id="rId29"/>
    <p:sldId id="1143" r:id="rId30"/>
    <p:sldId id="1144" r:id="rId31"/>
    <p:sldId id="1139" r:id="rId32"/>
    <p:sldId id="382" r:id="rId33"/>
    <p:sldId id="492" r:id="rId34"/>
    <p:sldId id="493" r:id="rId35"/>
    <p:sldId id="1138" r:id="rId36"/>
    <p:sldId id="1038" r:id="rId37"/>
    <p:sldId id="1037" r:id="rId38"/>
    <p:sldId id="927" r:id="rId39"/>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31800" indent="25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863600" indent="50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296988" indent="74613"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728788" indent="100013"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C00"/>
    <a:srgbClr val="000066"/>
    <a:srgbClr val="003399"/>
    <a:srgbClr val="990033"/>
    <a:srgbClr val="660033"/>
    <a:srgbClr val="800000"/>
    <a:srgbClr val="FFFF66"/>
    <a:srgbClr val="42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82" autoAdjust="0"/>
    <p:restoredTop sz="84535" autoAdjust="0"/>
  </p:normalViewPr>
  <p:slideViewPr>
    <p:cSldViewPr snapToGrid="0">
      <p:cViewPr varScale="1">
        <p:scale>
          <a:sx n="76" d="100"/>
          <a:sy n="76" d="100"/>
        </p:scale>
        <p:origin x="630" y="8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402"/>
    </p:cViewPr>
  </p:sorterViewPr>
  <p:notesViewPr>
    <p:cSldViewPr snapToGrid="0">
      <p:cViewPr varScale="1">
        <p:scale>
          <a:sx n="86" d="100"/>
          <a:sy n="86" d="100"/>
        </p:scale>
        <p:origin x="3822"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ICE</a:t>
            </a:r>
            <a:r>
              <a:rPr lang="en-US" baseline="0"/>
              <a:t> Comments</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rgbClr val="00B050"/>
              </a:solidFill>
              <a:round/>
            </a:ln>
            <a:effectLst/>
          </c:spPr>
          <c:marker>
            <c:symbol val="none"/>
          </c:marker>
          <c:cat>
            <c:strRef>
              <c:f>Sheet1!$A$31:$A$43</c:f>
              <c:strCache>
                <c:ptCount val="13"/>
                <c:pt idx="0">
                  <c:v>23 - 29 Jul 23</c:v>
                </c:pt>
                <c:pt idx="1">
                  <c:v>30 Jul - 5 Aug 23</c:v>
                </c:pt>
                <c:pt idx="2">
                  <c:v>6 - 12 Aug 23</c:v>
                </c:pt>
                <c:pt idx="3">
                  <c:v>13 - 19 Aug 23</c:v>
                </c:pt>
                <c:pt idx="4">
                  <c:v>20 - 26 Aug 23</c:v>
                </c:pt>
                <c:pt idx="5">
                  <c:v>27 Aug - 2 Sep</c:v>
                </c:pt>
                <c:pt idx="6">
                  <c:v>3 - 9 Sep </c:v>
                </c:pt>
                <c:pt idx="7">
                  <c:v>10 - 16 Sep 23</c:v>
                </c:pt>
                <c:pt idx="8">
                  <c:v>17 - 23 Sep 23</c:v>
                </c:pt>
                <c:pt idx="9">
                  <c:v>24 - 30 Sep 23</c:v>
                </c:pt>
                <c:pt idx="10">
                  <c:v>1 - 7 Oct 23</c:v>
                </c:pt>
                <c:pt idx="11">
                  <c:v>8 - 14 Oct 23</c:v>
                </c:pt>
                <c:pt idx="12">
                  <c:v>15 - 21 Oct 23</c:v>
                </c:pt>
              </c:strCache>
            </c:strRef>
          </c:cat>
          <c:val>
            <c:numRef>
              <c:f>Sheet1!$B$31:$B$43</c:f>
              <c:numCache>
                <c:formatCode>General</c:formatCode>
                <c:ptCount val="13"/>
                <c:pt idx="0">
                  <c:v>71</c:v>
                </c:pt>
                <c:pt idx="1">
                  <c:v>95</c:v>
                </c:pt>
                <c:pt idx="2">
                  <c:v>70</c:v>
                </c:pt>
                <c:pt idx="3">
                  <c:v>117</c:v>
                </c:pt>
                <c:pt idx="4">
                  <c:v>102</c:v>
                </c:pt>
                <c:pt idx="5">
                  <c:v>125</c:v>
                </c:pt>
                <c:pt idx="6">
                  <c:v>84</c:v>
                </c:pt>
                <c:pt idx="7">
                  <c:v>109</c:v>
                </c:pt>
                <c:pt idx="8">
                  <c:v>83</c:v>
                </c:pt>
                <c:pt idx="9">
                  <c:v>59</c:v>
                </c:pt>
                <c:pt idx="10">
                  <c:v>119</c:v>
                </c:pt>
                <c:pt idx="11">
                  <c:v>66</c:v>
                </c:pt>
                <c:pt idx="12">
                  <c:v>95</c:v>
                </c:pt>
              </c:numCache>
            </c:numRef>
          </c:val>
          <c:smooth val="0"/>
          <c:extLst>
            <c:ext xmlns:c16="http://schemas.microsoft.com/office/drawing/2014/chart" uri="{C3380CC4-5D6E-409C-BE32-E72D297353CC}">
              <c16:uniqueId val="{00000000-BF8B-473B-BAE9-3A6F41C3F0CE}"/>
            </c:ext>
          </c:extLst>
        </c:ser>
        <c:ser>
          <c:idx val="1"/>
          <c:order val="1"/>
          <c:spPr>
            <a:ln w="28575" cap="rnd">
              <a:solidFill>
                <a:srgbClr val="FF0000"/>
              </a:solidFill>
              <a:round/>
            </a:ln>
            <a:effectLst/>
          </c:spPr>
          <c:marker>
            <c:symbol val="none"/>
          </c:marker>
          <c:cat>
            <c:strRef>
              <c:f>Sheet1!$A$31:$A$43</c:f>
              <c:strCache>
                <c:ptCount val="13"/>
                <c:pt idx="0">
                  <c:v>23 - 29 Jul 23</c:v>
                </c:pt>
                <c:pt idx="1">
                  <c:v>30 Jul - 5 Aug 23</c:v>
                </c:pt>
                <c:pt idx="2">
                  <c:v>6 - 12 Aug 23</c:v>
                </c:pt>
                <c:pt idx="3">
                  <c:v>13 - 19 Aug 23</c:v>
                </c:pt>
                <c:pt idx="4">
                  <c:v>20 - 26 Aug 23</c:v>
                </c:pt>
                <c:pt idx="5">
                  <c:v>27 Aug - 2 Sep</c:v>
                </c:pt>
                <c:pt idx="6">
                  <c:v>3 - 9 Sep </c:v>
                </c:pt>
                <c:pt idx="7">
                  <c:v>10 - 16 Sep 23</c:v>
                </c:pt>
                <c:pt idx="8">
                  <c:v>17 - 23 Sep 23</c:v>
                </c:pt>
                <c:pt idx="9">
                  <c:v>24 - 30 Sep 23</c:v>
                </c:pt>
                <c:pt idx="10">
                  <c:v>1 - 7 Oct 23</c:v>
                </c:pt>
                <c:pt idx="11">
                  <c:v>8 - 14 Oct 23</c:v>
                </c:pt>
                <c:pt idx="12">
                  <c:v>15 - 21 Oct 23</c:v>
                </c:pt>
              </c:strCache>
            </c:strRef>
          </c:cat>
          <c:val>
            <c:numRef>
              <c:f>Sheet1!$C$31:$C$43</c:f>
              <c:numCache>
                <c:formatCode>General</c:formatCode>
                <c:ptCount val="13"/>
                <c:pt idx="0">
                  <c:v>21</c:v>
                </c:pt>
                <c:pt idx="1">
                  <c:v>30</c:v>
                </c:pt>
                <c:pt idx="2">
                  <c:v>24</c:v>
                </c:pt>
                <c:pt idx="3">
                  <c:v>20</c:v>
                </c:pt>
                <c:pt idx="4">
                  <c:v>42</c:v>
                </c:pt>
                <c:pt idx="5">
                  <c:v>30</c:v>
                </c:pt>
                <c:pt idx="6">
                  <c:v>17</c:v>
                </c:pt>
                <c:pt idx="7">
                  <c:v>19</c:v>
                </c:pt>
                <c:pt idx="8">
                  <c:v>27</c:v>
                </c:pt>
                <c:pt idx="9">
                  <c:v>17</c:v>
                </c:pt>
                <c:pt idx="10">
                  <c:v>25</c:v>
                </c:pt>
                <c:pt idx="11">
                  <c:v>24</c:v>
                </c:pt>
                <c:pt idx="12">
                  <c:v>16</c:v>
                </c:pt>
              </c:numCache>
            </c:numRef>
          </c:val>
          <c:smooth val="0"/>
          <c:extLst>
            <c:ext xmlns:c16="http://schemas.microsoft.com/office/drawing/2014/chart" uri="{C3380CC4-5D6E-409C-BE32-E72D297353CC}">
              <c16:uniqueId val="{00000001-BF8B-473B-BAE9-3A6F41C3F0CE}"/>
            </c:ext>
          </c:extLst>
        </c:ser>
        <c:dLbls>
          <c:showLegendKey val="0"/>
          <c:showVal val="0"/>
          <c:showCatName val="0"/>
          <c:showSerName val="0"/>
          <c:showPercent val="0"/>
          <c:showBubbleSize val="0"/>
        </c:dLbls>
        <c:smooth val="0"/>
        <c:axId val="2093938703"/>
        <c:axId val="2093939951"/>
      </c:lineChart>
      <c:catAx>
        <c:axId val="20939387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93939951"/>
        <c:crosses val="autoZero"/>
        <c:auto val="1"/>
        <c:lblAlgn val="ctr"/>
        <c:lblOffset val="100"/>
        <c:noMultiLvlLbl val="0"/>
      </c:catAx>
      <c:valAx>
        <c:axId val="20939399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939387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eaLnBrk="1" hangingPunct="1">
              <a:defRPr sz="1200">
                <a:latin typeface="Arial" charset="0"/>
                <a:cs typeface="+mn-cs"/>
              </a:defRPr>
            </a:lvl1pPr>
          </a:lstStyle>
          <a:p>
            <a:pPr>
              <a:defRPr/>
            </a:pPr>
            <a:endParaRPr lang="en-US"/>
          </a:p>
        </p:txBody>
      </p:sp>
      <p:sp>
        <p:nvSpPr>
          <p:cNvPr id="13315"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eaLnBrk="1" hangingPunct="1">
              <a:defRPr sz="1200">
                <a:latin typeface="Arial" charset="0"/>
                <a:cs typeface="+mn-cs"/>
              </a:defRPr>
            </a:lvl1pPr>
          </a:lstStyle>
          <a:p>
            <a:pPr>
              <a:defRPr/>
            </a:pPr>
            <a:endParaRPr lang="en-US"/>
          </a:p>
        </p:txBody>
      </p:sp>
      <p:sp>
        <p:nvSpPr>
          <p:cNvPr id="13316"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eaLnBrk="1" hangingPunct="1">
              <a:defRPr sz="1200">
                <a:latin typeface="Arial" charset="0"/>
                <a:cs typeface="+mn-cs"/>
              </a:defRPr>
            </a:lvl1pPr>
          </a:lstStyle>
          <a:p>
            <a:pPr>
              <a:defRPr/>
            </a:pPr>
            <a:endParaRPr lang="en-US"/>
          </a:p>
        </p:txBody>
      </p:sp>
      <p:sp>
        <p:nvSpPr>
          <p:cNvPr id="13317"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eaLnBrk="1" hangingPunct="1">
              <a:defRPr sz="1200"/>
            </a:lvl1pPr>
          </a:lstStyle>
          <a:p>
            <a:pPr>
              <a:defRPr/>
            </a:pPr>
            <a:fld id="{A0DF0AB9-DD42-4980-A6EE-4A01314017CD}"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eaLnBrk="1" hangingPunct="1">
              <a:defRPr sz="1200">
                <a:latin typeface="Arial" charset="0"/>
                <a:cs typeface="+mn-cs"/>
              </a:defRPr>
            </a:lvl1pPr>
          </a:lstStyle>
          <a:p>
            <a:pPr>
              <a:defRPr/>
            </a:pPr>
            <a:endParaRPr lang="en-US"/>
          </a:p>
        </p:txBody>
      </p:sp>
      <p:sp>
        <p:nvSpPr>
          <p:cNvPr id="3075"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eaLnBrk="1" hangingPunct="1">
              <a:defRPr sz="1200">
                <a:latin typeface="Arial" charset="0"/>
                <a:cs typeface="+mn-cs"/>
              </a:defRPr>
            </a:lvl1pPr>
          </a:lstStyle>
          <a:p>
            <a:pPr>
              <a:defRPr/>
            </a:pPr>
            <a:endParaRPr lang="en-US"/>
          </a:p>
        </p:txBody>
      </p:sp>
      <p:sp>
        <p:nvSpPr>
          <p:cNvPr id="2150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eaLnBrk="1" hangingPunct="1">
              <a:defRPr sz="1200">
                <a:latin typeface="Arial" charset="0"/>
                <a:cs typeface="+mn-cs"/>
              </a:defRPr>
            </a:lvl1pPr>
          </a:lstStyle>
          <a:p>
            <a:pPr>
              <a:defRPr/>
            </a:pPr>
            <a:endParaRPr lang="en-US"/>
          </a:p>
        </p:txBody>
      </p:sp>
      <p:sp>
        <p:nvSpPr>
          <p:cNvPr id="3079"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eaLnBrk="1" hangingPunct="1">
              <a:defRPr sz="1200"/>
            </a:lvl1pPr>
          </a:lstStyle>
          <a:p>
            <a:pPr>
              <a:defRPr/>
            </a:pPr>
            <a:fld id="{EB19063F-07C4-4A68-B30B-C6916ABBA1D4}"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Arial" charset="0"/>
        <a:ea typeface="+mn-ea"/>
        <a:cs typeface="+mn-cs"/>
      </a:defRPr>
    </a:lvl1pPr>
    <a:lvl2pPr marL="431800" algn="l" rtl="0" eaLnBrk="0" fontAlgn="base" hangingPunct="0">
      <a:spcBef>
        <a:spcPct val="30000"/>
      </a:spcBef>
      <a:spcAft>
        <a:spcPct val="0"/>
      </a:spcAft>
      <a:defRPr sz="1100" kern="1200">
        <a:solidFill>
          <a:schemeClr val="tx1"/>
        </a:solidFill>
        <a:latin typeface="Arial" charset="0"/>
        <a:ea typeface="+mn-ea"/>
        <a:cs typeface="+mn-cs"/>
      </a:defRPr>
    </a:lvl2pPr>
    <a:lvl3pPr marL="863600" algn="l" rtl="0" eaLnBrk="0" fontAlgn="base" hangingPunct="0">
      <a:spcBef>
        <a:spcPct val="30000"/>
      </a:spcBef>
      <a:spcAft>
        <a:spcPct val="0"/>
      </a:spcAft>
      <a:defRPr sz="1100" kern="1200">
        <a:solidFill>
          <a:schemeClr val="tx1"/>
        </a:solidFill>
        <a:latin typeface="Arial" charset="0"/>
        <a:ea typeface="+mn-ea"/>
        <a:cs typeface="+mn-cs"/>
      </a:defRPr>
    </a:lvl3pPr>
    <a:lvl4pPr marL="1296988" algn="l" rtl="0" eaLnBrk="0" fontAlgn="base" hangingPunct="0">
      <a:spcBef>
        <a:spcPct val="30000"/>
      </a:spcBef>
      <a:spcAft>
        <a:spcPct val="0"/>
      </a:spcAft>
      <a:defRPr sz="1100" kern="1200">
        <a:solidFill>
          <a:schemeClr val="tx1"/>
        </a:solidFill>
        <a:latin typeface="Arial" charset="0"/>
        <a:ea typeface="+mn-ea"/>
        <a:cs typeface="+mn-cs"/>
      </a:defRPr>
    </a:lvl4pPr>
    <a:lvl5pPr marL="1728788" algn="l" rtl="0" eaLnBrk="0" fontAlgn="base" hangingPunct="0">
      <a:spcBef>
        <a:spcPct val="30000"/>
      </a:spcBef>
      <a:spcAft>
        <a:spcPct val="0"/>
      </a:spcAft>
      <a:defRPr sz="1100" kern="1200">
        <a:solidFill>
          <a:schemeClr val="tx1"/>
        </a:solidFill>
        <a:latin typeface="Arial" charset="0"/>
        <a:ea typeface="+mn-ea"/>
        <a:cs typeface="+mn-cs"/>
      </a:defRPr>
    </a:lvl5pPr>
    <a:lvl6pPr marL="2162327" algn="l" defTabSz="864931" rtl="0" eaLnBrk="1" latinLnBrk="0" hangingPunct="1">
      <a:defRPr sz="1100" kern="1200">
        <a:solidFill>
          <a:schemeClr val="tx1"/>
        </a:solidFill>
        <a:latin typeface="+mn-lt"/>
        <a:ea typeface="+mn-ea"/>
        <a:cs typeface="+mn-cs"/>
      </a:defRPr>
    </a:lvl6pPr>
    <a:lvl7pPr marL="2594793" algn="l" defTabSz="864931" rtl="0" eaLnBrk="1" latinLnBrk="0" hangingPunct="1">
      <a:defRPr sz="1100" kern="1200">
        <a:solidFill>
          <a:schemeClr val="tx1"/>
        </a:solidFill>
        <a:latin typeface="+mn-lt"/>
        <a:ea typeface="+mn-ea"/>
        <a:cs typeface="+mn-cs"/>
      </a:defRPr>
    </a:lvl7pPr>
    <a:lvl8pPr marL="3027258" algn="l" defTabSz="864931" rtl="0" eaLnBrk="1" latinLnBrk="0" hangingPunct="1">
      <a:defRPr sz="1100" kern="1200">
        <a:solidFill>
          <a:schemeClr val="tx1"/>
        </a:solidFill>
        <a:latin typeface="+mn-lt"/>
        <a:ea typeface="+mn-ea"/>
        <a:cs typeface="+mn-cs"/>
      </a:defRPr>
    </a:lvl8pPr>
    <a:lvl9pPr marL="3459724" algn="l" defTabSz="864931"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Notes Placeholde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B19063F-07C4-4A68-B30B-C6916ABBA1D4}" type="slidenum">
              <a:rPr lang="en-US" altLang="en-US" smtClean="0"/>
              <a:pPr>
                <a:defRPr/>
              </a:pPr>
              <a:t>11</a:t>
            </a:fld>
            <a:endParaRPr lang="en-US" altLang="en-US" dirty="0"/>
          </a:p>
        </p:txBody>
      </p:sp>
    </p:spTree>
    <p:extLst>
      <p:ext uri="{BB962C8B-B14F-4D97-AF65-F5344CB8AC3E}">
        <p14:creationId xmlns:p14="http://schemas.microsoft.com/office/powerpoint/2010/main" val="1156368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B19063F-07C4-4A68-B30B-C6916ABBA1D4}" type="slidenum">
              <a:rPr lang="en-US" altLang="en-US" smtClean="0"/>
              <a:pPr>
                <a:defRPr/>
              </a:pPr>
              <a:t>12</a:t>
            </a:fld>
            <a:endParaRPr lang="en-US" altLang="en-US" dirty="0"/>
          </a:p>
        </p:txBody>
      </p:sp>
    </p:spTree>
    <p:extLst>
      <p:ext uri="{BB962C8B-B14F-4D97-AF65-F5344CB8AC3E}">
        <p14:creationId xmlns:p14="http://schemas.microsoft.com/office/powerpoint/2010/main" val="2894904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B19063F-07C4-4A68-B30B-C6916ABBA1D4}" type="slidenum">
              <a:rPr lang="en-US" altLang="en-US" smtClean="0"/>
              <a:pPr>
                <a:defRPr/>
              </a:pPr>
              <a:t>13</a:t>
            </a:fld>
            <a:endParaRPr lang="en-US" altLang="en-US" dirty="0"/>
          </a:p>
        </p:txBody>
      </p:sp>
    </p:spTree>
    <p:extLst>
      <p:ext uri="{BB962C8B-B14F-4D97-AF65-F5344CB8AC3E}">
        <p14:creationId xmlns:p14="http://schemas.microsoft.com/office/powerpoint/2010/main" val="3317301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B19063F-07C4-4A68-B30B-C6916ABBA1D4}" type="slidenum">
              <a:rPr lang="en-US" altLang="en-US" smtClean="0"/>
              <a:pPr>
                <a:defRPr/>
              </a:pPr>
              <a:t>15</a:t>
            </a:fld>
            <a:endParaRPr lang="en-US" altLang="en-US" dirty="0"/>
          </a:p>
        </p:txBody>
      </p:sp>
    </p:spTree>
    <p:extLst>
      <p:ext uri="{BB962C8B-B14F-4D97-AF65-F5344CB8AC3E}">
        <p14:creationId xmlns:p14="http://schemas.microsoft.com/office/powerpoint/2010/main" val="2527656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B19063F-07C4-4A68-B30B-C6916ABBA1D4}" type="slidenum">
              <a:rPr lang="en-US" altLang="en-US" smtClean="0"/>
              <a:pPr>
                <a:defRPr/>
              </a:pPr>
              <a:t>16</a:t>
            </a:fld>
            <a:endParaRPr lang="en-US" altLang="en-US" dirty="0"/>
          </a:p>
        </p:txBody>
      </p:sp>
    </p:spTree>
    <p:extLst>
      <p:ext uri="{BB962C8B-B14F-4D97-AF65-F5344CB8AC3E}">
        <p14:creationId xmlns:p14="http://schemas.microsoft.com/office/powerpoint/2010/main" val="28618561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19063F-07C4-4A68-B30B-C6916ABBA1D4}" type="slidenum">
              <a:rPr lang="en-US" altLang="en-US" smtClean="0"/>
              <a:pPr>
                <a:defRPr/>
              </a:pPr>
              <a:t>20</a:t>
            </a:fld>
            <a:endParaRPr lang="en-US" altLang="en-US" dirty="0"/>
          </a:p>
        </p:txBody>
      </p:sp>
    </p:spTree>
    <p:extLst>
      <p:ext uri="{BB962C8B-B14F-4D97-AF65-F5344CB8AC3E}">
        <p14:creationId xmlns:p14="http://schemas.microsoft.com/office/powerpoint/2010/main" val="4081384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B19063F-07C4-4A68-B30B-C6916ABBA1D4}" type="slidenum">
              <a:rPr lang="en-US" altLang="en-US" smtClean="0"/>
              <a:pPr>
                <a:defRPr/>
              </a:pPr>
              <a:t>22</a:t>
            </a:fld>
            <a:endParaRPr lang="en-US" altLang="en-US" dirty="0"/>
          </a:p>
        </p:txBody>
      </p:sp>
    </p:spTree>
    <p:extLst>
      <p:ext uri="{BB962C8B-B14F-4D97-AF65-F5344CB8AC3E}">
        <p14:creationId xmlns:p14="http://schemas.microsoft.com/office/powerpoint/2010/main" val="919708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B19063F-07C4-4A68-B30B-C6916ABBA1D4}" type="slidenum">
              <a:rPr lang="en-US" altLang="en-US" smtClean="0"/>
              <a:pPr>
                <a:defRPr/>
              </a:pPr>
              <a:t>24</a:t>
            </a:fld>
            <a:endParaRPr lang="en-US" altLang="en-US" dirty="0"/>
          </a:p>
        </p:txBody>
      </p:sp>
    </p:spTree>
    <p:extLst>
      <p:ext uri="{BB962C8B-B14F-4D97-AF65-F5344CB8AC3E}">
        <p14:creationId xmlns:p14="http://schemas.microsoft.com/office/powerpoint/2010/main" val="7026198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B19063F-07C4-4A68-B30B-C6916ABBA1D4}" type="slidenum">
              <a:rPr lang="en-US" altLang="en-US" smtClean="0"/>
              <a:pPr>
                <a:defRPr/>
              </a:pPr>
              <a:t>28</a:t>
            </a:fld>
            <a:endParaRPr lang="en-US" altLang="en-US" dirty="0"/>
          </a:p>
        </p:txBody>
      </p:sp>
    </p:spTree>
    <p:extLst>
      <p:ext uri="{BB962C8B-B14F-4D97-AF65-F5344CB8AC3E}">
        <p14:creationId xmlns:p14="http://schemas.microsoft.com/office/powerpoint/2010/main" val="3949573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100">
                <a:solidFill>
                  <a:schemeClr val="tx1"/>
                </a:solidFill>
                <a:latin typeface="Arial" panose="020B0604020202020204" pitchFamily="34" charset="0"/>
              </a:defRPr>
            </a:lvl1pPr>
            <a:lvl2pPr marL="742950" indent="-285750" defTabSz="931863">
              <a:spcBef>
                <a:spcPct val="30000"/>
              </a:spcBef>
              <a:defRPr sz="1100">
                <a:solidFill>
                  <a:schemeClr val="tx1"/>
                </a:solidFill>
                <a:latin typeface="Arial" panose="020B0604020202020204" pitchFamily="34" charset="0"/>
              </a:defRPr>
            </a:lvl2pPr>
            <a:lvl3pPr marL="1143000" indent="-228600" defTabSz="931863">
              <a:spcBef>
                <a:spcPct val="30000"/>
              </a:spcBef>
              <a:defRPr sz="1100">
                <a:solidFill>
                  <a:schemeClr val="tx1"/>
                </a:solidFill>
                <a:latin typeface="Arial" panose="020B0604020202020204" pitchFamily="34" charset="0"/>
              </a:defRPr>
            </a:lvl3pPr>
            <a:lvl4pPr marL="1600200" indent="-228600" defTabSz="931863">
              <a:spcBef>
                <a:spcPct val="30000"/>
              </a:spcBef>
              <a:defRPr sz="1100">
                <a:solidFill>
                  <a:schemeClr val="tx1"/>
                </a:solidFill>
                <a:latin typeface="Arial" panose="020B0604020202020204" pitchFamily="34" charset="0"/>
              </a:defRPr>
            </a:lvl4pPr>
            <a:lvl5pPr marL="2057400" indent="-228600" defTabSz="931863">
              <a:spcBef>
                <a:spcPct val="30000"/>
              </a:spcBef>
              <a:defRPr sz="11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sz="11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sz="11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sz="11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sz="1100">
                <a:solidFill>
                  <a:schemeClr val="tx1"/>
                </a:solidFill>
                <a:latin typeface="Arial" panose="020B0604020202020204" pitchFamily="34" charset="0"/>
              </a:defRPr>
            </a:lvl9pPr>
          </a:lstStyle>
          <a:p>
            <a:pPr>
              <a:spcBef>
                <a:spcPct val="0"/>
              </a:spcBef>
            </a:pPr>
            <a:fld id="{C66FE73A-0F93-4F5F-9E43-648D45F6FD2B}" type="slidenum">
              <a:rPr lang="en-US" altLang="en-US" sz="1200" smtClean="0"/>
              <a:pPr>
                <a:spcBef>
                  <a:spcPct val="0"/>
                </a:spcBef>
              </a:pPr>
              <a:t>2</a:t>
            </a:fld>
            <a:endParaRPr lang="en-US" altLang="en-US" sz="1200"/>
          </a:p>
        </p:txBody>
      </p:sp>
    </p:spTree>
    <p:extLst>
      <p:ext uri="{BB962C8B-B14F-4D97-AF65-F5344CB8AC3E}">
        <p14:creationId xmlns:p14="http://schemas.microsoft.com/office/powerpoint/2010/main" val="4235164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962466-905F-4520-88FF-26A87C4E5378}" type="slidenum">
              <a:rPr lang="en-US" smtClean="0"/>
              <a:t>29</a:t>
            </a:fld>
            <a:endParaRPr lang="en-US"/>
          </a:p>
        </p:txBody>
      </p:sp>
    </p:spTree>
    <p:extLst>
      <p:ext uri="{BB962C8B-B14F-4D97-AF65-F5344CB8AC3E}">
        <p14:creationId xmlns:p14="http://schemas.microsoft.com/office/powerpoint/2010/main" val="1521370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endParaRPr lang="en-US" altLang="en-US" dirty="0">
              <a:solidFill>
                <a:srgbClr val="000000"/>
              </a:solidFill>
            </a:endParaRPr>
          </a:p>
        </p:txBody>
      </p:sp>
      <p:sp>
        <p:nvSpPr>
          <p:cNvPr id="5" name="Slide Number Placeholder 4"/>
          <p:cNvSpPr>
            <a:spLocks noGrp="1"/>
          </p:cNvSpPr>
          <p:nvPr>
            <p:ph type="sldNum" sz="quarter" idx="11"/>
          </p:nvPr>
        </p:nvSpPr>
        <p:spPr/>
        <p:txBody>
          <a:bodyPr/>
          <a:lstStyle/>
          <a:p>
            <a:pPr>
              <a:defRPr/>
            </a:pPr>
            <a:fld id="{0349A003-5F8F-4408-9F9F-906ECDDD9BD4}" type="slidenum">
              <a:rPr lang="en-US" altLang="en-US">
                <a:solidFill>
                  <a:srgbClr val="000000"/>
                </a:solidFill>
              </a:rPr>
              <a:pPr>
                <a:defRPr/>
              </a:pPr>
              <a:t>30</a:t>
            </a:fld>
            <a:endParaRPr lang="en-US" altLang="en-US" dirty="0">
              <a:solidFill>
                <a:srgbClr val="000000"/>
              </a:solidFill>
            </a:endParaRPr>
          </a:p>
        </p:txBody>
      </p:sp>
    </p:spTree>
    <p:extLst>
      <p:ext uri="{BB962C8B-B14F-4D97-AF65-F5344CB8AC3E}">
        <p14:creationId xmlns:p14="http://schemas.microsoft.com/office/powerpoint/2010/main" val="30611894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962466-905F-4520-88FF-26A87C4E5378}" type="slidenum">
              <a:rPr lang="en-US" smtClean="0"/>
              <a:t>32</a:t>
            </a:fld>
            <a:endParaRPr lang="en-US"/>
          </a:p>
        </p:txBody>
      </p:sp>
    </p:spTree>
    <p:extLst>
      <p:ext uri="{BB962C8B-B14F-4D97-AF65-F5344CB8AC3E}">
        <p14:creationId xmlns:p14="http://schemas.microsoft.com/office/powerpoint/2010/main" val="1750430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B19063F-07C4-4A68-B30B-C6916ABBA1D4}" type="slidenum">
              <a:rPr lang="en-US" altLang="en-US" smtClean="0"/>
              <a:pPr>
                <a:defRPr/>
              </a:pPr>
              <a:t>33</a:t>
            </a:fld>
            <a:endParaRPr lang="en-US" altLang="en-US" dirty="0"/>
          </a:p>
        </p:txBody>
      </p:sp>
    </p:spTree>
    <p:extLst>
      <p:ext uri="{BB962C8B-B14F-4D97-AF65-F5344CB8AC3E}">
        <p14:creationId xmlns:p14="http://schemas.microsoft.com/office/powerpoint/2010/main" val="32985863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B19063F-07C4-4A68-B30B-C6916ABBA1D4}" type="slidenum">
              <a:rPr lang="en-US" altLang="en-US" smtClean="0"/>
              <a:pPr>
                <a:defRPr/>
              </a:pPr>
              <a:t>34</a:t>
            </a:fld>
            <a:endParaRPr lang="en-US" altLang="en-US" dirty="0"/>
          </a:p>
        </p:txBody>
      </p:sp>
    </p:spTree>
    <p:extLst>
      <p:ext uri="{BB962C8B-B14F-4D97-AF65-F5344CB8AC3E}">
        <p14:creationId xmlns:p14="http://schemas.microsoft.com/office/powerpoint/2010/main" val="21337757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B19063F-07C4-4A68-B30B-C6916ABBA1D4}" type="slidenum">
              <a:rPr lang="en-US" altLang="en-US" smtClean="0"/>
              <a:pPr>
                <a:defRPr/>
              </a:pPr>
              <a:t>3</a:t>
            </a:fld>
            <a:endParaRPr lang="en-US" altLang="en-US" dirty="0"/>
          </a:p>
        </p:txBody>
      </p:sp>
    </p:spTree>
    <p:extLst>
      <p:ext uri="{BB962C8B-B14F-4D97-AF65-F5344CB8AC3E}">
        <p14:creationId xmlns:p14="http://schemas.microsoft.com/office/powerpoint/2010/main" val="4219740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B19063F-07C4-4A68-B30B-C6916ABBA1D4}" type="slidenum">
              <a:rPr lang="en-US" altLang="en-US" smtClean="0"/>
              <a:pPr>
                <a:defRPr/>
              </a:pPr>
              <a:t>4</a:t>
            </a:fld>
            <a:endParaRPr lang="en-US" altLang="en-US" dirty="0"/>
          </a:p>
        </p:txBody>
      </p:sp>
    </p:spTree>
    <p:extLst>
      <p:ext uri="{BB962C8B-B14F-4D97-AF65-F5344CB8AC3E}">
        <p14:creationId xmlns:p14="http://schemas.microsoft.com/office/powerpoint/2010/main" val="3633135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B19063F-07C4-4A68-B30B-C6916ABBA1D4}" type="slidenum">
              <a:rPr lang="en-US" altLang="en-US" smtClean="0"/>
              <a:pPr>
                <a:defRPr/>
              </a:pPr>
              <a:t>6</a:t>
            </a:fld>
            <a:endParaRPr lang="en-US" altLang="en-US" dirty="0"/>
          </a:p>
        </p:txBody>
      </p:sp>
    </p:spTree>
    <p:extLst>
      <p:ext uri="{BB962C8B-B14F-4D97-AF65-F5344CB8AC3E}">
        <p14:creationId xmlns:p14="http://schemas.microsoft.com/office/powerpoint/2010/main" val="2997199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B19063F-07C4-4A68-B30B-C6916ABBA1D4}" type="slidenum">
              <a:rPr lang="en-US" altLang="en-US" smtClean="0"/>
              <a:pPr>
                <a:defRPr/>
              </a:pPr>
              <a:t>7</a:t>
            </a:fld>
            <a:endParaRPr lang="en-US" altLang="en-US" dirty="0"/>
          </a:p>
        </p:txBody>
      </p:sp>
    </p:spTree>
    <p:extLst>
      <p:ext uri="{BB962C8B-B14F-4D97-AF65-F5344CB8AC3E}">
        <p14:creationId xmlns:p14="http://schemas.microsoft.com/office/powerpoint/2010/main" val="2098812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B19063F-07C4-4A68-B30B-C6916ABBA1D4}" type="slidenum">
              <a:rPr lang="en-US" altLang="en-US" smtClean="0"/>
              <a:pPr>
                <a:defRPr/>
              </a:pPr>
              <a:t>8</a:t>
            </a:fld>
            <a:endParaRPr lang="en-US" altLang="en-US" dirty="0"/>
          </a:p>
        </p:txBody>
      </p:sp>
    </p:spTree>
    <p:extLst>
      <p:ext uri="{BB962C8B-B14F-4D97-AF65-F5344CB8AC3E}">
        <p14:creationId xmlns:p14="http://schemas.microsoft.com/office/powerpoint/2010/main" val="3623670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B19063F-07C4-4A68-B30B-C6916ABBA1D4}" type="slidenum">
              <a:rPr lang="en-US" altLang="en-US" smtClean="0"/>
              <a:pPr>
                <a:defRPr/>
              </a:pPr>
              <a:t>9</a:t>
            </a:fld>
            <a:endParaRPr lang="en-US" altLang="en-US" dirty="0"/>
          </a:p>
        </p:txBody>
      </p:sp>
    </p:spTree>
    <p:extLst>
      <p:ext uri="{BB962C8B-B14F-4D97-AF65-F5344CB8AC3E}">
        <p14:creationId xmlns:p14="http://schemas.microsoft.com/office/powerpoint/2010/main" val="3790606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B19063F-07C4-4A68-B30B-C6916ABBA1D4}" type="slidenum">
              <a:rPr lang="en-US" altLang="en-US" smtClean="0"/>
              <a:pPr>
                <a:defRPr/>
              </a:pPr>
              <a:t>10</a:t>
            </a:fld>
            <a:endParaRPr lang="en-US" altLang="en-US" dirty="0"/>
          </a:p>
        </p:txBody>
      </p:sp>
    </p:spTree>
    <p:extLst>
      <p:ext uri="{BB962C8B-B14F-4D97-AF65-F5344CB8AC3E}">
        <p14:creationId xmlns:p14="http://schemas.microsoft.com/office/powerpoint/2010/main" val="22869200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25.png"/><Relationship Id="rId4" Type="http://schemas.openxmlformats.org/officeDocument/2006/relationships/image" Target="../media/image2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00099" y="3381377"/>
            <a:ext cx="7543800" cy="1470025"/>
          </a:xfrm>
        </p:spPr>
        <p:txBody>
          <a:bodyPr>
            <a:normAutofit/>
          </a:bodyPr>
          <a:lstStyle>
            <a:lvl1pPr>
              <a:defRPr sz="3200" b="1" baseline="0">
                <a:solidFill>
                  <a:srgbClr val="092068"/>
                </a:solidFill>
                <a:latin typeface="Franklin Gothic Medium" panose="020B0603020102020204" pitchFamily="34" charset="0"/>
              </a:defRPr>
            </a:lvl1pPr>
          </a:lstStyle>
          <a:p>
            <a:r>
              <a:rPr lang="en-US" dirty="0"/>
              <a:t>Title, Franklin Gothic Medium, 32pt</a:t>
            </a:r>
          </a:p>
        </p:txBody>
      </p:sp>
      <p:sp>
        <p:nvSpPr>
          <p:cNvPr id="3" name="Subtitle 2"/>
          <p:cNvSpPr>
            <a:spLocks noGrp="1"/>
          </p:cNvSpPr>
          <p:nvPr>
            <p:ph type="subTitle" idx="1" hasCustomPrompt="1"/>
          </p:nvPr>
        </p:nvSpPr>
        <p:spPr>
          <a:xfrm>
            <a:off x="1371599" y="4851400"/>
            <a:ext cx="6400800" cy="1219200"/>
          </a:xfrm>
        </p:spPr>
        <p:txBody>
          <a:bodyPr>
            <a:normAutofit/>
          </a:bodyPr>
          <a:lstStyle>
            <a:lvl1pPr marL="0" indent="0" algn="ctr">
              <a:buNone/>
              <a:defRPr sz="2400" b="1" baseline="0">
                <a:solidFill>
                  <a:srgbClr val="454545"/>
                </a:solidFill>
                <a:latin typeface="Franklin Gothic Book" panose="020B0503020102020204" pitchFamily="34"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Presenter Name</a:t>
            </a:r>
            <a:br>
              <a:rPr lang="en-US" dirty="0"/>
            </a:br>
            <a:r>
              <a:rPr lang="en-US" dirty="0"/>
              <a:t>Month DD, YYYY</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49266" y="433918"/>
            <a:ext cx="1845469" cy="2460625"/>
          </a:xfrm>
          <a:prstGeom prst="rect">
            <a:avLst/>
          </a:prstGeom>
        </p:spPr>
      </p:pic>
    </p:spTree>
    <p:extLst>
      <p:ext uri="{BB962C8B-B14F-4D97-AF65-F5344CB8AC3E}">
        <p14:creationId xmlns:p14="http://schemas.microsoft.com/office/powerpoint/2010/main" val="1735408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7" name="Content Placeholder 26"/>
          <p:cNvSpPr>
            <a:spLocks noGrp="1"/>
          </p:cNvSpPr>
          <p:nvPr>
            <p:ph idx="1"/>
          </p:nvPr>
        </p:nvSpPr>
        <p:spPr>
          <a:xfrm>
            <a:off x="228600" y="1600200"/>
            <a:ext cx="8686800" cy="4525963"/>
          </a:xfrm>
          <a:prstGeom prst="rect">
            <a:avLst/>
          </a:prstGeom>
        </p:spPr>
        <p:txBody>
          <a:bodyPr/>
          <a:lstStyle>
            <a:lvl1pPr>
              <a:buClr>
                <a:srgbClr val="C00000"/>
              </a:buClr>
              <a:buFont typeface="Arial Narrow" pitchFamily="34" charset="0"/>
              <a:buChar char="-"/>
              <a:defRPr>
                <a:solidFill>
                  <a:schemeClr val="bg1"/>
                </a:solidFill>
              </a:defRPr>
            </a:lvl1pPr>
            <a:lvl2pPr>
              <a:buClr>
                <a:srgbClr val="C00000"/>
              </a:buClr>
              <a:buFont typeface="Arial Narrow" pitchFamily="34" charset="0"/>
              <a:buChar char="-"/>
              <a:defRPr>
                <a:solidFill>
                  <a:schemeClr val="bg1"/>
                </a:solidFill>
              </a:defRPr>
            </a:lvl2pPr>
            <a:lvl3pPr>
              <a:buClr>
                <a:srgbClr val="C00000"/>
              </a:buClr>
              <a:buFont typeface="Arial Narrow" pitchFamily="34" charset="0"/>
              <a:buChar char="-"/>
              <a:defRPr>
                <a:solidFill>
                  <a:schemeClr val="bg1"/>
                </a:solidFill>
              </a:defRPr>
            </a:lvl3pPr>
            <a:lvl4pPr>
              <a:buClr>
                <a:srgbClr val="C00000"/>
              </a:buClr>
              <a:buFont typeface="Arial Narrow" pitchFamily="34" charset="0"/>
              <a:buChar char="-"/>
              <a:defRPr>
                <a:solidFill>
                  <a:schemeClr val="bg1"/>
                </a:solidFill>
              </a:defRPr>
            </a:lvl4pPr>
            <a:lvl5pPr>
              <a:buClr>
                <a:srgbClr val="C00000"/>
              </a:buClr>
              <a:buFont typeface="Arial Narrow" pitchFamily="34" charset="0"/>
              <a:buChar char="-"/>
              <a:defRPr>
                <a:solidFill>
                  <a:schemeClr val="bg1"/>
                </a:solidFill>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25" name="Date Placeholder 24"/>
          <p:cNvSpPr>
            <a:spLocks noGrp="1"/>
          </p:cNvSpPr>
          <p:nvPr>
            <p:ph type="dt" sz="half" idx="10"/>
          </p:nvPr>
        </p:nvSpPr>
        <p:spPr>
          <a:xfrm>
            <a:off x="6477000" y="76200"/>
            <a:ext cx="2514600" cy="288925"/>
          </a:xfrm>
          <a:prstGeom prst="rect">
            <a:avLst/>
          </a:prstGeom>
        </p:spPr>
        <p:txBody>
          <a:bodyPr/>
          <a:lstStyle/>
          <a:p>
            <a:fld id="{886D6874-E95B-4CBE-97AF-E0CC4514D73D}" type="datetimeFigureOut">
              <a:rPr lang="en-US" smtClean="0"/>
              <a:pPr/>
              <a:t>11/7/2023</a:t>
            </a:fld>
            <a:endParaRPr lang="en-US"/>
          </a:p>
        </p:txBody>
      </p:sp>
      <p:sp>
        <p:nvSpPr>
          <p:cNvPr id="19" name="Footer Placeholder 18"/>
          <p:cNvSpPr>
            <a:spLocks noGrp="1"/>
          </p:cNvSpPr>
          <p:nvPr>
            <p:ph type="ftr" sz="quarter" idx="11"/>
          </p:nvPr>
        </p:nvSpPr>
        <p:spPr>
          <a:xfrm>
            <a:off x="3581400" y="76200"/>
            <a:ext cx="2895600" cy="288925"/>
          </a:xfrm>
          <a:prstGeom prst="rect">
            <a:avLst/>
          </a:prstGeom>
        </p:spPr>
        <p:txBody>
          <a:bodyPr/>
          <a:lstStyle/>
          <a:p>
            <a:endParaRPr lang="en-US"/>
          </a:p>
        </p:txBody>
      </p:sp>
      <p:sp>
        <p:nvSpPr>
          <p:cNvPr id="16" name="Slide Number Placeholder 15"/>
          <p:cNvSpPr>
            <a:spLocks noGrp="1"/>
          </p:cNvSpPr>
          <p:nvPr>
            <p:ph type="sldNum" sz="quarter" idx="12"/>
          </p:nvPr>
        </p:nvSpPr>
        <p:spPr>
          <a:xfrm>
            <a:off x="8229600" y="6473952"/>
            <a:ext cx="758952" cy="246888"/>
          </a:xfrm>
        </p:spPr>
        <p:txBody>
          <a:bodyPr/>
          <a:lstStyle/>
          <a:p>
            <a:fld id="{50D1FB3B-DF1B-4484-A483-75E59CFA9973}" type="slidenum">
              <a:rPr lang="en-US" smtClean="0"/>
              <a:pPr/>
              <a:t>‹#›</a:t>
            </a:fld>
            <a:endParaRPr lang="en-US"/>
          </a:p>
        </p:txBody>
      </p:sp>
      <p:pic>
        <p:nvPicPr>
          <p:cNvPr id="7" name="Picture 6" descr="logo black white color.JPG"/>
          <p:cNvPicPr>
            <a:picLocks noChangeAspect="1"/>
          </p:cNvPicPr>
          <p:nvPr userDrawn="1"/>
        </p:nvPicPr>
        <p:blipFill>
          <a:blip r:embed="rId2" cstate="print"/>
          <a:stretch>
            <a:fillRect/>
          </a:stretch>
        </p:blipFill>
        <p:spPr>
          <a:xfrm>
            <a:off x="7696200" y="6145306"/>
            <a:ext cx="1143000" cy="403412"/>
          </a:xfrm>
          <a:prstGeom prst="rect">
            <a:avLst/>
          </a:prstGeom>
        </p:spPr>
      </p:pic>
      <p:pic>
        <p:nvPicPr>
          <p:cNvPr id="1027"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9210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ectangle 1"/>
          <p:cNvSpPr/>
          <p:nvPr userDrawn="1"/>
        </p:nvSpPr>
        <p:spPr>
          <a:xfrm>
            <a:off x="0" y="0"/>
            <a:ext cx="9144000" cy="6172200"/>
          </a:xfrm>
          <a:prstGeom prst="rect">
            <a:avLst/>
          </a:prstGeom>
          <a:gradFill>
            <a:gsLst>
              <a:gs pos="65000">
                <a:srgbClr val="D9E7F4"/>
              </a:gs>
              <a:gs pos="0">
                <a:schemeClr val="tx1"/>
              </a:gs>
              <a:gs pos="100000">
                <a:srgbClr val="B3CFE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3" name="Rectangle 29"/>
          <p:cNvSpPr/>
          <p:nvPr userDrawn="1"/>
        </p:nvSpPr>
        <p:spPr>
          <a:xfrm>
            <a:off x="-9524" y="4724400"/>
            <a:ext cx="9153525" cy="2133600"/>
          </a:xfrm>
          <a:custGeom>
            <a:avLst/>
            <a:gdLst>
              <a:gd name="connsiteX0" fmla="*/ 0 w 9144000"/>
              <a:gd name="connsiteY0" fmla="*/ 0 h 2133600"/>
              <a:gd name="connsiteX1" fmla="*/ 9144000 w 9144000"/>
              <a:gd name="connsiteY1" fmla="*/ 0 h 2133600"/>
              <a:gd name="connsiteX2" fmla="*/ 9144000 w 9144000"/>
              <a:gd name="connsiteY2" fmla="*/ 2133600 h 2133600"/>
              <a:gd name="connsiteX3" fmla="*/ 0 w 9144000"/>
              <a:gd name="connsiteY3" fmla="*/ 2133600 h 2133600"/>
              <a:gd name="connsiteX4" fmla="*/ 0 w 9144000"/>
              <a:gd name="connsiteY4" fmla="*/ 0 h 2133600"/>
              <a:gd name="connsiteX0" fmla="*/ 0 w 9153939"/>
              <a:gd name="connsiteY0" fmla="*/ 1123122 h 2133600"/>
              <a:gd name="connsiteX1" fmla="*/ 9153939 w 9153939"/>
              <a:gd name="connsiteY1" fmla="*/ 0 h 2133600"/>
              <a:gd name="connsiteX2" fmla="*/ 9153939 w 9153939"/>
              <a:gd name="connsiteY2" fmla="*/ 2133600 h 2133600"/>
              <a:gd name="connsiteX3" fmla="*/ 9939 w 9153939"/>
              <a:gd name="connsiteY3" fmla="*/ 2133600 h 2133600"/>
              <a:gd name="connsiteX4" fmla="*/ 0 w 9153939"/>
              <a:gd name="connsiteY4" fmla="*/ 1123122 h 21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939" h="2133600">
                <a:moveTo>
                  <a:pt x="0" y="1123122"/>
                </a:moveTo>
                <a:lnTo>
                  <a:pt x="9153939" y="0"/>
                </a:lnTo>
                <a:lnTo>
                  <a:pt x="9153939" y="2133600"/>
                </a:lnTo>
                <a:lnTo>
                  <a:pt x="9939" y="2133600"/>
                </a:lnTo>
                <a:lnTo>
                  <a:pt x="0" y="1123122"/>
                </a:lnTo>
                <a:close/>
              </a:path>
            </a:pathLst>
          </a:custGeom>
          <a:solidFill>
            <a:srgbClr val="E0EAF5"/>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pic>
        <p:nvPicPr>
          <p:cNvPr id="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
            <a:ext cx="91440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612776"/>
            <a:ext cx="9144000" cy="758825"/>
          </a:xfrm>
          <a:prstGeom prst="rect">
            <a:avLst/>
          </a:prstGeom>
          <a:gradFill flip="none" rotWithShape="1">
            <a:gsLst>
              <a:gs pos="0">
                <a:srgbClr val="056CB6"/>
              </a:gs>
              <a:gs pos="100000">
                <a:srgbClr val="007DC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pic>
        <p:nvPicPr>
          <p:cNvPr id="6" name="Graphic 5"/>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591300" y="736600"/>
            <a:ext cx="20955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phic 6"/>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05600" y="6076950"/>
            <a:ext cx="19939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phic 7"/>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276601" y="6172202"/>
            <a:ext cx="1385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phic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458200" y="1447802"/>
            <a:ext cx="47783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phic 10"/>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8686801" y="2057400"/>
            <a:ext cx="3143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phic 11"/>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816850" y="1593850"/>
            <a:ext cx="3143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phic 1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5410200" y="5486402"/>
            <a:ext cx="433388"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phic 13"/>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979988" y="5286375"/>
            <a:ext cx="260350"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phic 14"/>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810001" y="5638800"/>
            <a:ext cx="3143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A picture containing text, person, person, indoor&#10;&#10;Description automatically generated"/>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6327775" y="1524000"/>
            <a:ext cx="27495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8319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ue_Centene Title">
    <p:spTree>
      <p:nvGrpSpPr>
        <p:cNvPr id="1" name=""/>
        <p:cNvGrpSpPr/>
        <p:nvPr/>
      </p:nvGrpSpPr>
      <p:grpSpPr>
        <a:xfrm>
          <a:off x="0" y="0"/>
          <a:ext cx="0" cy="0"/>
          <a:chOff x="0" y="0"/>
          <a:chExt cx="0" cy="0"/>
        </a:xfrm>
      </p:grpSpPr>
      <p:pic>
        <p:nvPicPr>
          <p:cNvPr id="10" name="Picture 9" descr="sectiondots_light.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itle Placeholder 1"/>
          <p:cNvSpPr>
            <a:spLocks noGrp="1"/>
          </p:cNvSpPr>
          <p:nvPr>
            <p:ph type="title"/>
          </p:nvPr>
        </p:nvSpPr>
        <p:spPr bwMode="auto">
          <a:xfrm>
            <a:off x="3377514" y="2649503"/>
            <a:ext cx="5409513" cy="1084695"/>
          </a:xfrm>
          <a:prstGeom prst="rect">
            <a:avLst/>
          </a:prstGeom>
          <a:noFill/>
          <a:ln>
            <a:noFill/>
          </a:ln>
        </p:spPr>
        <p:txBody>
          <a:bodyPr anchor="b"/>
          <a:lstStyle>
            <a:lvl1pPr algn="l">
              <a:defRPr sz="3300">
                <a:solidFill>
                  <a:srgbClr val="06265A"/>
                </a:solidFill>
              </a:defRPr>
            </a:lvl1pPr>
          </a:lstStyle>
          <a:p>
            <a:pPr lvl="0"/>
            <a:r>
              <a:rPr lang="en-US"/>
              <a:t>Click to edit Master title style</a:t>
            </a:r>
            <a:endParaRPr lang="en-US" dirty="0"/>
          </a:p>
        </p:txBody>
      </p:sp>
      <p:sp>
        <p:nvSpPr>
          <p:cNvPr id="7" name="Text Placeholder 6"/>
          <p:cNvSpPr>
            <a:spLocks noGrp="1"/>
          </p:cNvSpPr>
          <p:nvPr>
            <p:ph type="body" sz="quarter" idx="11"/>
          </p:nvPr>
        </p:nvSpPr>
        <p:spPr>
          <a:xfrm>
            <a:off x="3691600" y="3925396"/>
            <a:ext cx="4373754" cy="381115"/>
          </a:xfrm>
        </p:spPr>
        <p:txBody>
          <a:bodyPr/>
          <a:lstStyle>
            <a:lvl1pPr algn="l">
              <a:defRPr>
                <a:solidFill>
                  <a:srgbClr val="29779F"/>
                </a:solidFill>
                <a:latin typeface="Arial"/>
                <a:cs typeface="Arial"/>
              </a:defRPr>
            </a:lvl1pPr>
          </a:lstStyle>
          <a:p>
            <a:pPr lvl="0"/>
            <a:r>
              <a:rPr lang="en-US"/>
              <a:t>Click to edit Master text styles</a:t>
            </a:r>
          </a:p>
        </p:txBody>
      </p:sp>
      <p:pic>
        <p:nvPicPr>
          <p:cNvPr id="2" name="Picture 1" descr="HNFS_BLK_W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44640" y="454152"/>
            <a:ext cx="2133600" cy="478875"/>
          </a:xfrm>
          <a:prstGeom prst="rect">
            <a:avLst/>
          </a:prstGeom>
        </p:spPr>
      </p:pic>
      <p:pic>
        <p:nvPicPr>
          <p:cNvPr id="4" name="Picture 3" descr="dottedline_bl.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09143" y="3354832"/>
            <a:ext cx="9144000" cy="219456"/>
          </a:xfrm>
          <a:prstGeom prst="rect">
            <a:avLst/>
          </a:prstGeom>
        </p:spPr>
      </p:pic>
    </p:spTree>
    <p:extLst>
      <p:ext uri="{BB962C8B-B14F-4D97-AF65-F5344CB8AC3E}">
        <p14:creationId xmlns:p14="http://schemas.microsoft.com/office/powerpoint/2010/main" val="19725210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ue_Pixels">
    <p:spTree>
      <p:nvGrpSpPr>
        <p:cNvPr id="1" name=""/>
        <p:cNvGrpSpPr/>
        <p:nvPr/>
      </p:nvGrpSpPr>
      <p:grpSpPr>
        <a:xfrm>
          <a:off x="0" y="0"/>
          <a:ext cx="0" cy="0"/>
          <a:chOff x="0" y="0"/>
          <a:chExt cx="0" cy="0"/>
        </a:xfrm>
      </p:grpSpPr>
      <p:pic>
        <p:nvPicPr>
          <p:cNvPr id="6" name="Picture 5" descr="West_ppt_v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9" descr="HNFS_REV_W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32697" y="393007"/>
            <a:ext cx="2162889" cy="483045"/>
          </a:xfrm>
          <a:prstGeom prst="rect">
            <a:avLst/>
          </a:prstGeom>
        </p:spPr>
      </p:pic>
      <p:sp>
        <p:nvSpPr>
          <p:cNvPr id="9" name="Title Placeholder 1"/>
          <p:cNvSpPr>
            <a:spLocks noGrp="1"/>
          </p:cNvSpPr>
          <p:nvPr>
            <p:ph type="title"/>
          </p:nvPr>
        </p:nvSpPr>
        <p:spPr bwMode="auto">
          <a:xfrm>
            <a:off x="3252762" y="4338283"/>
            <a:ext cx="5211414" cy="1084695"/>
          </a:xfrm>
          <a:prstGeom prst="rect">
            <a:avLst/>
          </a:prstGeom>
          <a:noFill/>
          <a:ln>
            <a:noFill/>
          </a:ln>
        </p:spPr>
        <p:txBody>
          <a:bodyPr anchor="b"/>
          <a:lstStyle>
            <a:lvl1pPr algn="l">
              <a:defRPr sz="3300">
                <a:solidFill>
                  <a:srgbClr val="FFFFFF"/>
                </a:solidFill>
              </a:defRPr>
            </a:lvl1pPr>
          </a:lstStyle>
          <a:p>
            <a:pPr lvl="0"/>
            <a:r>
              <a:rPr lang="en-US" dirty="0"/>
              <a:t>Click to edit Master title style</a:t>
            </a:r>
          </a:p>
        </p:txBody>
      </p:sp>
      <p:pic>
        <p:nvPicPr>
          <p:cNvPr id="13" name="Picture 12" descr="dottedline_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93798" y="5089193"/>
            <a:ext cx="10058400" cy="241402"/>
          </a:xfrm>
          <a:prstGeom prst="rect">
            <a:avLst/>
          </a:prstGeom>
        </p:spPr>
      </p:pic>
      <p:sp>
        <p:nvSpPr>
          <p:cNvPr id="18" name="Text Placeholder 6"/>
          <p:cNvSpPr>
            <a:spLocks noGrp="1"/>
          </p:cNvSpPr>
          <p:nvPr>
            <p:ph type="body" sz="quarter" idx="11"/>
          </p:nvPr>
        </p:nvSpPr>
        <p:spPr>
          <a:xfrm>
            <a:off x="3398618" y="5519668"/>
            <a:ext cx="5110382" cy="381115"/>
          </a:xfrm>
        </p:spPr>
        <p:txBody>
          <a:bodyPr/>
          <a:lstStyle>
            <a:lvl1pPr algn="l">
              <a:defRPr sz="1200">
                <a:solidFill>
                  <a:schemeClr val="tx1"/>
                </a:solidFill>
                <a:latin typeface="Arial"/>
                <a:cs typeface="Arial"/>
              </a:defRPr>
            </a:lvl1pPr>
          </a:lstStyle>
          <a:p>
            <a:pPr lvl="0"/>
            <a:r>
              <a:rPr lang="en-US" dirty="0"/>
              <a:t>Click to edit Master text styles</a:t>
            </a:r>
          </a:p>
        </p:txBody>
      </p:sp>
    </p:spTree>
    <p:extLst>
      <p:ext uri="{BB962C8B-B14F-4D97-AF65-F5344CB8AC3E}">
        <p14:creationId xmlns:p14="http://schemas.microsoft.com/office/powerpoint/2010/main" val="31251009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ue_Large Graphic">
    <p:spTree>
      <p:nvGrpSpPr>
        <p:cNvPr id="1" name=""/>
        <p:cNvGrpSpPr/>
        <p:nvPr/>
      </p:nvGrpSpPr>
      <p:grpSpPr>
        <a:xfrm>
          <a:off x="0" y="0"/>
          <a:ext cx="0" cy="0"/>
          <a:chOff x="0" y="0"/>
          <a:chExt cx="0" cy="0"/>
        </a:xfrm>
      </p:grpSpPr>
      <p:pic>
        <p:nvPicPr>
          <p:cNvPr id="7" name="Picture 6" descr="dottedline.png"/>
          <p:cNvPicPr>
            <a:picLocks noChangeAspect="1"/>
          </p:cNvPicPr>
          <p:nvPr userDrawn="1"/>
        </p:nvPicPr>
        <p:blipFill rotWithShape="1">
          <a:blip r:embed="rId2">
            <a:extLst>
              <a:ext uri="{28A0092B-C50C-407E-A947-70E740481C1C}">
                <a14:useLocalDpi xmlns:a14="http://schemas.microsoft.com/office/drawing/2010/main" val="0"/>
              </a:ext>
            </a:extLst>
          </a:blip>
          <a:srcRect t="430" r="17127" b="-430"/>
          <a:stretch/>
        </p:blipFill>
        <p:spPr>
          <a:xfrm>
            <a:off x="0" y="769874"/>
            <a:ext cx="2743200" cy="292608"/>
          </a:xfrm>
          <a:prstGeom prst="rect">
            <a:avLst/>
          </a:prstGeom>
        </p:spPr>
      </p:pic>
      <p:sp>
        <p:nvSpPr>
          <p:cNvPr id="6" name="Title Placeholder 1"/>
          <p:cNvSpPr>
            <a:spLocks noGrp="1"/>
          </p:cNvSpPr>
          <p:nvPr>
            <p:ph type="title"/>
          </p:nvPr>
        </p:nvSpPr>
        <p:spPr bwMode="auto">
          <a:xfrm>
            <a:off x="342291" y="311196"/>
            <a:ext cx="5508178" cy="543706"/>
          </a:xfrm>
          <a:prstGeom prst="rect">
            <a:avLst/>
          </a:prstGeom>
          <a:noFill/>
          <a:ln>
            <a:noFill/>
          </a:ln>
        </p:spPr>
        <p:txBody>
          <a:bodyPr>
            <a:normAutofit/>
          </a:bodyPr>
          <a:lstStyle>
            <a:lvl1pPr>
              <a:defRPr sz="2400">
                <a:solidFill>
                  <a:schemeClr val="tx2"/>
                </a:solidFill>
              </a:defRPr>
            </a:lvl1pPr>
          </a:lstStyle>
          <a:p>
            <a:pPr lvl="0"/>
            <a:r>
              <a:rPr lang="en-US" dirty="0"/>
              <a:t>Click to edit Master title style</a:t>
            </a:r>
          </a:p>
        </p:txBody>
      </p:sp>
      <p:sp>
        <p:nvSpPr>
          <p:cNvPr id="5" name="Slide Number Placeholder 5"/>
          <p:cNvSpPr>
            <a:spLocks noGrp="1"/>
          </p:cNvSpPr>
          <p:nvPr>
            <p:ph type="sldNum" sz="quarter" idx="11"/>
          </p:nvPr>
        </p:nvSpPr>
        <p:spPr>
          <a:xfrm>
            <a:off x="8539984" y="255591"/>
            <a:ext cx="411163" cy="365125"/>
          </a:xfrm>
          <a:prstGeom prst="rect">
            <a:avLst/>
          </a:prstGeom>
        </p:spPr>
        <p:txBody>
          <a:bodyPr/>
          <a:lstStyle>
            <a:lvl1pPr>
              <a:defRPr sz="1050">
                <a:solidFill>
                  <a:srgbClr val="7F7F7F"/>
                </a:solidFill>
              </a:defRPr>
            </a:lvl1pPr>
          </a:lstStyle>
          <a:p>
            <a:pPr>
              <a:defRPr/>
            </a:pPr>
            <a:fld id="{1273CEC7-DB3D-4A23-BD0B-83710A3D3A24}" type="slidenum">
              <a:rPr lang="en-US" altLang="en-US" smtClean="0"/>
              <a:pPr>
                <a:defRPr/>
              </a:pPr>
              <a:t>‹#›</a:t>
            </a:fld>
            <a:endParaRPr lang="en-US" altLang="en-US" dirty="0"/>
          </a:p>
        </p:txBody>
      </p:sp>
      <p:sp>
        <p:nvSpPr>
          <p:cNvPr id="2" name="Rectangle 1"/>
          <p:cNvSpPr/>
          <p:nvPr userDrawn="1"/>
        </p:nvSpPr>
        <p:spPr>
          <a:xfrm>
            <a:off x="0" y="1032388"/>
            <a:ext cx="9144000" cy="582561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userDrawn="1"/>
        </p:nvSpPr>
        <p:spPr>
          <a:xfrm>
            <a:off x="48720" y="6571259"/>
            <a:ext cx="7785769" cy="230832"/>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900" dirty="0">
                <a:solidFill>
                  <a:schemeClr val="bg2"/>
                </a:solidFill>
              </a:rPr>
              <a:t>This document is protected as privileged and business sensitive pursuant to FOIA Exemption 4 as a result of commercial and financial information contained herein.</a:t>
            </a:r>
          </a:p>
        </p:txBody>
      </p:sp>
    </p:spTree>
    <p:extLst>
      <p:ext uri="{BB962C8B-B14F-4D97-AF65-F5344CB8AC3E}">
        <p14:creationId xmlns:p14="http://schemas.microsoft.com/office/powerpoint/2010/main" val="7851361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Backup or Guidance Slide">
    <p:bg>
      <p:bgPr>
        <a:solidFill>
          <a:schemeClr val="bg1"/>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grpSp>
      </p:grpSp>
      <p:sp>
        <p:nvSpPr>
          <p:cNvPr id="16" name="Title Placeholder 1">
            <a:extLst>
              <a:ext uri="{FF2B5EF4-FFF2-40B4-BE49-F238E27FC236}">
                <a16:creationId xmlns:a16="http://schemas.microsoft.com/office/drawing/2014/main" id="{09DF6054-B237-90DD-28A7-36C8648E3680}"/>
              </a:ext>
            </a:extLst>
          </p:cNvPr>
          <p:cNvSpPr>
            <a:spLocks noGrp="1"/>
          </p:cNvSpPr>
          <p:nvPr>
            <p:ph type="title"/>
          </p:nvPr>
        </p:nvSpPr>
        <p:spPr>
          <a:xfrm>
            <a:off x="2099432" y="99922"/>
            <a:ext cx="6976199" cy="647531"/>
          </a:xfrm>
          <a:prstGeom prst="rect">
            <a:avLst/>
          </a:prstGeom>
          <a:ln w="3175">
            <a:noFill/>
          </a:ln>
        </p:spPr>
        <p:txBody>
          <a:bodyPr vert="horz" lIns="91440" tIns="45720" rIns="91440" bIns="45720" rtlCol="0" anchor="ctr" anchorCtr="0">
            <a:normAutofit/>
          </a:bodyPr>
          <a:lstStyle>
            <a:lvl1pPr>
              <a:defRPr>
                <a:solidFill>
                  <a:schemeClr val="tx1"/>
                </a:solidFill>
                <a:effectLst>
                  <a:outerShdw blurRad="38100" dist="38100" dir="2700000" algn="tl">
                    <a:srgbClr val="000000">
                      <a:alpha val="43137"/>
                    </a:srgbClr>
                  </a:outerShdw>
                </a:effectLst>
              </a:defRPr>
            </a:lvl1pPr>
          </a:lstStyle>
          <a:p>
            <a:r>
              <a:rPr lang="en-US" dirty="0"/>
              <a:t>Click to edit Master title style</a:t>
            </a:r>
          </a:p>
        </p:txBody>
      </p:sp>
      <p:pic>
        <p:nvPicPr>
          <p:cNvPr id="2" name="Picture 1">
            <a:extLst>
              <a:ext uri="{FF2B5EF4-FFF2-40B4-BE49-F238E27FC236}">
                <a16:creationId xmlns:a16="http://schemas.microsoft.com/office/drawing/2014/main" id="{2E214DC6-9BBF-4C4E-BD25-7BC713BB675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6422" y="-184438"/>
            <a:ext cx="2987444" cy="1132202"/>
          </a:xfrm>
          <a:prstGeom prst="rect">
            <a:avLst/>
          </a:prstGeom>
        </p:spPr>
      </p:pic>
      <p:sp>
        <p:nvSpPr>
          <p:cNvPr id="57" name="Rectangle 56">
            <a:extLst>
              <a:ext uri="{FF2B5EF4-FFF2-40B4-BE49-F238E27FC236}">
                <a16:creationId xmlns:a16="http://schemas.microsoft.com/office/drawing/2014/main" id="{591692FE-F3C4-57F8-5D6B-455D2A2C670D}"/>
              </a:ext>
            </a:extLst>
          </p:cNvPr>
          <p:cNvSpPr/>
          <p:nvPr userDrawn="1"/>
        </p:nvSpPr>
        <p:spPr>
          <a:xfrm>
            <a:off x="-8792" y="6072203"/>
            <a:ext cx="9152792" cy="773793"/>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8" name="Group 57">
            <a:extLst>
              <a:ext uri="{FF2B5EF4-FFF2-40B4-BE49-F238E27FC236}">
                <a16:creationId xmlns:a16="http://schemas.microsoft.com/office/drawing/2014/main" id="{1ED7CD6D-CB09-D30F-5FC8-A67147729950}"/>
              </a:ext>
            </a:extLst>
          </p:cNvPr>
          <p:cNvGrpSpPr/>
          <p:nvPr userDrawn="1"/>
        </p:nvGrpSpPr>
        <p:grpSpPr>
          <a:xfrm>
            <a:off x="-13020" y="6078647"/>
            <a:ext cx="9176753" cy="200055"/>
            <a:chOff x="-823" y="6611053"/>
            <a:chExt cx="9183128" cy="200055"/>
          </a:xfrm>
        </p:grpSpPr>
        <p:cxnSp>
          <p:nvCxnSpPr>
            <p:cNvPr id="59" name="Straight Connector 58">
              <a:extLst>
                <a:ext uri="{FF2B5EF4-FFF2-40B4-BE49-F238E27FC236}">
                  <a16:creationId xmlns:a16="http://schemas.microsoft.com/office/drawing/2014/main" id="{A8AEB47E-8792-A6B0-3070-595A822655DE}"/>
                </a:ext>
              </a:extLst>
            </p:cNvPr>
            <p:cNvCxnSpPr>
              <a:cxnSpLocks/>
            </p:cNvCxnSpPr>
            <p:nvPr userDrawn="1"/>
          </p:nvCxnSpPr>
          <p:spPr>
            <a:xfrm flipV="1">
              <a:off x="-823" y="6633793"/>
              <a:ext cx="9183128" cy="3346"/>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4698581A-E668-2191-9588-C59389AAA445}"/>
                </a:ext>
              </a:extLst>
            </p:cNvPr>
            <p:cNvSpPr txBox="1"/>
            <p:nvPr userDrawn="1"/>
          </p:nvSpPr>
          <p:spPr>
            <a:xfrm>
              <a:off x="3400361" y="6611053"/>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cxnSp>
        <p:nvCxnSpPr>
          <p:cNvPr id="61" name="Straight Connector 60">
            <a:extLst>
              <a:ext uri="{FF2B5EF4-FFF2-40B4-BE49-F238E27FC236}">
                <a16:creationId xmlns:a16="http://schemas.microsoft.com/office/drawing/2014/main" id="{52483D76-44D2-4EAF-BFCD-D6159C7638DC}"/>
              </a:ext>
            </a:extLst>
          </p:cNvPr>
          <p:cNvCxnSpPr>
            <a:cxnSpLocks/>
          </p:cNvCxnSpPr>
          <p:nvPr userDrawn="1"/>
        </p:nvCxnSpPr>
        <p:spPr>
          <a:xfrm>
            <a:off x="-23576" y="6235668"/>
            <a:ext cx="9176753" cy="25133"/>
          </a:xfrm>
          <a:prstGeom prst="line">
            <a:avLst/>
          </a:prstGeom>
          <a:ln w="28575">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62" name="AMC">
            <a:extLst>
              <a:ext uri="{FF2B5EF4-FFF2-40B4-BE49-F238E27FC236}">
                <a16:creationId xmlns:a16="http://schemas.microsoft.com/office/drawing/2014/main" id="{BF68FA4D-1CDB-F22C-5170-AAB139C58991}"/>
              </a:ext>
            </a:extLst>
          </p:cNvPr>
          <p:cNvGrpSpPr>
            <a:grpSpLocks noChangeAspect="1"/>
          </p:cNvGrpSpPr>
          <p:nvPr userDrawn="1"/>
        </p:nvGrpSpPr>
        <p:grpSpPr bwMode="auto">
          <a:xfrm>
            <a:off x="7683773" y="5747531"/>
            <a:ext cx="577241" cy="677368"/>
            <a:chOff x="3311" y="1116"/>
            <a:chExt cx="1816" cy="2131"/>
          </a:xfrm>
        </p:grpSpPr>
        <p:sp>
          <p:nvSpPr>
            <p:cNvPr id="63" name="WHITE bkgrnd">
              <a:extLst>
                <a:ext uri="{FF2B5EF4-FFF2-40B4-BE49-F238E27FC236}">
                  <a16:creationId xmlns:a16="http://schemas.microsoft.com/office/drawing/2014/main" id="{B1E205E7-5A87-165C-F88F-1A20B9310923}"/>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64" name="BLACK outline">
              <a:extLst>
                <a:ext uri="{FF2B5EF4-FFF2-40B4-BE49-F238E27FC236}">
                  <a16:creationId xmlns:a16="http://schemas.microsoft.com/office/drawing/2014/main" id="{D8FDE5D6-A1E9-2F27-98B7-2F3E844D5A2A}"/>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65" name="BLUE">
              <a:extLst>
                <a:ext uri="{FF2B5EF4-FFF2-40B4-BE49-F238E27FC236}">
                  <a16:creationId xmlns:a16="http://schemas.microsoft.com/office/drawing/2014/main" id="{23A3542B-CDFA-8967-A0FE-857C12445F51}"/>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sp>
          <p:nvSpPr>
            <p:cNvPr id="66" name="RED">
              <a:extLst>
                <a:ext uri="{FF2B5EF4-FFF2-40B4-BE49-F238E27FC236}">
                  <a16:creationId xmlns:a16="http://schemas.microsoft.com/office/drawing/2014/main" id="{C53ED7ED-3C73-5539-3DB2-0D5317C02D3D}"/>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dobe Garamond Pro" panose="02020502060506020403" pitchFamily="18" charset="0"/>
                <a:ea typeface="+mn-ea"/>
                <a:cs typeface="+mn-cs"/>
              </a:endParaRPr>
            </a:p>
          </p:txBody>
        </p:sp>
      </p:grpSp>
      <p:pic>
        <p:nvPicPr>
          <p:cNvPr id="67" name="Picture 66">
            <a:extLst>
              <a:ext uri="{FF2B5EF4-FFF2-40B4-BE49-F238E27FC236}">
                <a16:creationId xmlns:a16="http://schemas.microsoft.com/office/drawing/2014/main" id="{6F8CE5CD-919D-7C5A-83B4-4DFE4719DD1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8302398" y="5750028"/>
            <a:ext cx="715414" cy="673331"/>
          </a:xfrm>
          <a:prstGeom prst="rect">
            <a:avLst/>
          </a:prstGeom>
        </p:spPr>
      </p:pic>
      <p:pic>
        <p:nvPicPr>
          <p:cNvPr id="3" name="Picture 2" descr="800px-US-O10_insignia_svg.png">
            <a:extLst>
              <a:ext uri="{FF2B5EF4-FFF2-40B4-BE49-F238E27FC236}">
                <a16:creationId xmlns:a16="http://schemas.microsoft.com/office/drawing/2014/main" id="{47FB7A94-CA35-FF72-6851-1B19B83A1309}"/>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r="24743"/>
          <a:stretch/>
        </p:blipFill>
        <p:spPr>
          <a:xfrm>
            <a:off x="3259437" y="6096362"/>
            <a:ext cx="510279" cy="157646"/>
          </a:xfrm>
          <a:prstGeom prst="rect">
            <a:avLst/>
          </a:prstGeom>
          <a:effectLst>
            <a:outerShdw blurRad="50800" dist="38100" dir="5400000" algn="tl" rotWithShape="0">
              <a:prstClr val="black">
                <a:alpha val="80000"/>
              </a:prstClr>
            </a:outerShdw>
          </a:effectLst>
        </p:spPr>
      </p:pic>
      <p:pic>
        <p:nvPicPr>
          <p:cNvPr id="6" name="Picture 5" descr="800px-US-O10_insignia_svg.png">
            <a:extLst>
              <a:ext uri="{FF2B5EF4-FFF2-40B4-BE49-F238E27FC236}">
                <a16:creationId xmlns:a16="http://schemas.microsoft.com/office/drawing/2014/main" id="{6B952BAA-8F14-32F9-4A7D-8B1C3ED2A83B}"/>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r="24743"/>
          <a:stretch/>
        </p:blipFill>
        <p:spPr>
          <a:xfrm>
            <a:off x="5405167" y="6096362"/>
            <a:ext cx="510279" cy="157646"/>
          </a:xfrm>
          <a:prstGeom prst="rect">
            <a:avLst/>
          </a:prstGeom>
          <a:effectLst>
            <a:outerShdw blurRad="50800" dist="38100" dir="5400000" algn="tl" rotWithShape="0">
              <a:prstClr val="black">
                <a:alpha val="80000"/>
              </a:prstClr>
            </a:outerShdw>
          </a:effectLst>
        </p:spPr>
      </p:pic>
      <p:sp>
        <p:nvSpPr>
          <p:cNvPr id="8" name="Slide Number Placeholder 5">
            <a:extLst>
              <a:ext uri="{FF2B5EF4-FFF2-40B4-BE49-F238E27FC236}">
                <a16:creationId xmlns:a16="http://schemas.microsoft.com/office/drawing/2014/main" id="{D583926C-9E83-0F6C-E2FE-AB99D91EC82F}"/>
              </a:ext>
            </a:extLst>
          </p:cNvPr>
          <p:cNvSpPr txBox="1">
            <a:spLocks/>
          </p:cNvSpPr>
          <p:nvPr userDrawn="1"/>
        </p:nvSpPr>
        <p:spPr>
          <a:xfrm>
            <a:off x="4000500" y="6704875"/>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latin typeface="+mn-lt"/>
              </a:rPr>
              <a:pPr defTabSz="457200">
                <a:defRPr/>
              </a:pPr>
              <a:t>‹#›</a:t>
            </a:fld>
            <a:endParaRPr lang="en-US" sz="800" dirty="0">
              <a:solidFill>
                <a:schemeClr val="bg1"/>
              </a:solidFill>
              <a:latin typeface="+mn-lt"/>
            </a:endParaRPr>
          </a:p>
        </p:txBody>
      </p:sp>
      <p:sp>
        <p:nvSpPr>
          <p:cNvPr id="9" name="Classification bottom">
            <a:extLst>
              <a:ext uri="{FF2B5EF4-FFF2-40B4-BE49-F238E27FC236}">
                <a16:creationId xmlns:a16="http://schemas.microsoft.com/office/drawing/2014/main" id="{297D576C-0928-C14D-C127-EE840DFA613C}"/>
              </a:ext>
            </a:extLst>
          </p:cNvPr>
          <p:cNvSpPr txBox="1"/>
          <p:nvPr userDrawn="1"/>
        </p:nvSpPr>
        <p:spPr bwMode="black">
          <a:xfrm>
            <a:off x="8896371" y="6698385"/>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dirty="0">
                <a:ln>
                  <a:noFill/>
                </a:ln>
                <a:solidFill>
                  <a:schemeClr val="bg1"/>
                </a:solidFill>
                <a:effectLst/>
                <a:uLnTx/>
                <a:uFillTx/>
                <a:ea typeface="+mn-ea"/>
                <a:cs typeface="Arial" panose="020B0604020202020204" pitchFamily="34" charset="0"/>
              </a:rPr>
              <a:t>CUI</a:t>
            </a:r>
          </a:p>
        </p:txBody>
      </p:sp>
    </p:spTree>
    <p:extLst>
      <p:ext uri="{BB962C8B-B14F-4D97-AF65-F5344CB8AC3E}">
        <p14:creationId xmlns:p14="http://schemas.microsoft.com/office/powerpoint/2010/main" val="47329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800" b="1" baseline="0">
                <a:solidFill>
                  <a:srgbClr val="092068"/>
                </a:solidFill>
              </a:defRPr>
            </a:lvl1pPr>
          </a:lstStyle>
          <a:p>
            <a:r>
              <a:rPr lang="en-US" dirty="0"/>
              <a:t>Different title per slide, Franklin Gothic Medium 28pt</a:t>
            </a:r>
          </a:p>
        </p:txBody>
      </p:sp>
      <p:sp>
        <p:nvSpPr>
          <p:cNvPr id="3" name="Content Placeholder 2"/>
          <p:cNvSpPr>
            <a:spLocks noGrp="1"/>
          </p:cNvSpPr>
          <p:nvPr>
            <p:ph idx="1" hasCustomPrompt="1"/>
          </p:nvPr>
        </p:nvSpPr>
        <p:spPr>
          <a:xfrm>
            <a:off x="457200" y="1498602"/>
            <a:ext cx="8229600" cy="4368799"/>
          </a:xfrm>
        </p:spPr>
        <p:txBody>
          <a:bodyPr/>
          <a:lstStyle>
            <a:lvl1pPr marL="342892" indent="-342892">
              <a:buClr>
                <a:srgbClr val="582831"/>
              </a:buClr>
              <a:buSzPct val="125000"/>
              <a:buFont typeface="Arial" panose="020B0604020202020204" pitchFamily="34" charset="0"/>
              <a:buChar char="•"/>
              <a:defRPr sz="2200">
                <a:solidFill>
                  <a:srgbClr val="454545"/>
                </a:solidFill>
                <a:latin typeface="Franklin Gothic Book" panose="020B0503020102020204" pitchFamily="34" charset="0"/>
              </a:defRPr>
            </a:lvl1pPr>
            <a:lvl2pPr marL="742931" indent="-285743">
              <a:buClr>
                <a:srgbClr val="092068"/>
              </a:buClr>
              <a:buFont typeface="Wingdings" panose="05000000000000000000" pitchFamily="2" charset="2"/>
              <a:buChar char="§"/>
              <a:defRPr sz="2000">
                <a:solidFill>
                  <a:srgbClr val="454545"/>
                </a:solidFill>
                <a:latin typeface="Franklin Gothic Book" panose="020B0503020102020204" pitchFamily="34" charset="0"/>
              </a:defRPr>
            </a:lvl2pPr>
            <a:lvl3pPr marL="1142972" indent="-228594">
              <a:buClr>
                <a:srgbClr val="6C82A7"/>
              </a:buClr>
              <a:buFont typeface="Wingdings" panose="05000000000000000000" pitchFamily="2" charset="2"/>
              <a:buChar char="ü"/>
              <a:defRPr sz="1800">
                <a:solidFill>
                  <a:srgbClr val="454545"/>
                </a:solidFill>
                <a:latin typeface="Franklin Gothic Book" panose="020B0503020102020204" pitchFamily="34" charset="0"/>
              </a:defRPr>
            </a:lvl3pPr>
          </a:lstStyle>
          <a:p>
            <a:pPr lvl="0"/>
            <a:r>
              <a:rPr lang="en-US" dirty="0"/>
              <a:t>Click to edit Master text styles</a:t>
            </a:r>
          </a:p>
          <a:p>
            <a:pPr lvl="1"/>
            <a:r>
              <a:rPr lang="en-US" dirty="0"/>
              <a:t>Second level</a:t>
            </a:r>
          </a:p>
          <a:p>
            <a:pPr lvl="2"/>
            <a:r>
              <a:rPr lang="en-US" dirty="0"/>
              <a:t>Third level</a:t>
            </a:r>
          </a:p>
          <a:p>
            <a:pPr lvl="0"/>
            <a:endParaRPr lang="en-US" dirty="0"/>
          </a:p>
          <a:p>
            <a:pPr lvl="2"/>
            <a:endParaRPr lang="en-US" dirty="0"/>
          </a:p>
          <a:p>
            <a:pPr lvl="2"/>
            <a:endParaRPr lang="en-US" dirty="0"/>
          </a:p>
        </p:txBody>
      </p:sp>
      <p:sp>
        <p:nvSpPr>
          <p:cNvPr id="4" name="TextBox 3"/>
          <p:cNvSpPr txBox="1"/>
          <p:nvPr userDrawn="1"/>
        </p:nvSpPr>
        <p:spPr>
          <a:xfrm>
            <a:off x="1182432" y="6260503"/>
            <a:ext cx="6779136" cy="523220"/>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sz="1600" b="0" i="1" u="none" strike="noStrike" kern="1200" baseline="0" dirty="0">
                <a:solidFill>
                  <a:schemeClr val="bg1"/>
                </a:solidFill>
                <a:latin typeface="Garamond" panose="02020404030301010803" pitchFamily="18" charset="0"/>
                <a:ea typeface="+mn-ea"/>
                <a:cs typeface="+mn-cs"/>
              </a:rPr>
              <a:t>Medically Ready Force… Ready Medical Force</a:t>
            </a:r>
          </a:p>
          <a:p>
            <a:pPr algn="ctr"/>
            <a:endParaRPr lang="en-US" sz="1200" baseline="0" dirty="0">
              <a:solidFill>
                <a:schemeClr val="bg1"/>
              </a:solidFill>
              <a:latin typeface="Garamond" panose="02020404030301010803" pitchFamily="18"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6126164"/>
            <a:ext cx="555804" cy="741072"/>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6191900"/>
            <a:ext cx="457200" cy="609600"/>
          </a:xfrm>
          <a:prstGeom prst="rect">
            <a:avLst/>
          </a:prstGeom>
        </p:spPr>
      </p:pic>
      <p:grpSp>
        <p:nvGrpSpPr>
          <p:cNvPr id="17" name="Group 16"/>
          <p:cNvGrpSpPr/>
          <p:nvPr userDrawn="1"/>
        </p:nvGrpSpPr>
        <p:grpSpPr>
          <a:xfrm>
            <a:off x="457200" y="1320800"/>
            <a:ext cx="8229600" cy="0"/>
            <a:chOff x="457200" y="990600"/>
            <a:chExt cx="8229600" cy="0"/>
          </a:xfrm>
        </p:grpSpPr>
        <p:cxnSp>
          <p:nvCxnSpPr>
            <p:cNvPr id="18" name="Straight Connector 17"/>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10681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800" b="1">
                <a:solidFill>
                  <a:srgbClr val="051C48"/>
                </a:solidFill>
              </a:defRPr>
            </a:lvl1pPr>
          </a:lstStyle>
          <a:p>
            <a:r>
              <a:rPr lang="en-US" dirty="0"/>
              <a:t>Different title per slide, Franklin Gothic Medium 28pt</a:t>
            </a:r>
          </a:p>
        </p:txBody>
      </p:sp>
      <p:sp>
        <p:nvSpPr>
          <p:cNvPr id="3" name="Content Placeholder 2"/>
          <p:cNvSpPr>
            <a:spLocks noGrp="1"/>
          </p:cNvSpPr>
          <p:nvPr>
            <p:ph sz="half" idx="1"/>
          </p:nvPr>
        </p:nvSpPr>
        <p:spPr>
          <a:xfrm>
            <a:off x="457200" y="1498600"/>
            <a:ext cx="4038600" cy="4368800"/>
          </a:xfrm>
        </p:spPr>
        <p:txBody>
          <a:bodyPr/>
          <a:lstStyle>
            <a:lvl1pPr marL="342892" indent="-342892">
              <a:buClr>
                <a:srgbClr val="582831"/>
              </a:buClr>
              <a:buFont typeface="Arial" panose="020B0604020202020204" pitchFamily="34" charset="0"/>
              <a:buChar char="•"/>
              <a:defRPr sz="2200">
                <a:solidFill>
                  <a:srgbClr val="454545"/>
                </a:solidFill>
              </a:defRPr>
            </a:lvl1pPr>
            <a:lvl2pPr marL="742931" indent="-285743">
              <a:buClr>
                <a:srgbClr val="092068"/>
              </a:buClr>
              <a:buFont typeface="Wingdings" panose="05000000000000000000" pitchFamily="2" charset="2"/>
              <a:buChar char="§"/>
              <a:defRPr sz="2000">
                <a:solidFill>
                  <a:srgbClr val="454545"/>
                </a:solidFill>
              </a:defRPr>
            </a:lvl2pPr>
            <a:lvl3pPr marL="1142972" indent="-228594">
              <a:buFont typeface="Wingdings" panose="05000000000000000000" pitchFamily="2" charset="2"/>
              <a:buChar char="ü"/>
              <a:defRPr sz="1800">
                <a:solidFill>
                  <a:srgbClr val="454545"/>
                </a:solidFill>
              </a:defRPr>
            </a:lvl3pPr>
            <a:lvl4pPr>
              <a:defRPr sz="1800">
                <a:solidFill>
                  <a:srgbClr val="002060"/>
                </a:solidFill>
              </a:defRPr>
            </a:lvl4pPr>
            <a:lvl5pPr>
              <a:defRPr sz="1800">
                <a:solidFill>
                  <a:srgbClr val="00206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48200" y="1498600"/>
            <a:ext cx="4038600" cy="4368800"/>
          </a:xfrm>
        </p:spPr>
        <p:txBody>
          <a:bodyPr>
            <a:normAutofit/>
          </a:bodyPr>
          <a:lstStyle>
            <a:lvl1pPr marL="342892" indent="-342892" algn="l" defTabSz="914378" rtl="0" eaLnBrk="1" latinLnBrk="0" hangingPunct="1">
              <a:spcBef>
                <a:spcPct val="20000"/>
              </a:spcBef>
              <a:buClr>
                <a:srgbClr val="582831"/>
              </a:buClr>
              <a:buFont typeface="Arial" panose="020B0604020202020204" pitchFamily="34" charset="0"/>
              <a:buChar char="•"/>
              <a:defRPr lang="en-US" sz="2200" kern="1200" dirty="0" smtClean="0">
                <a:solidFill>
                  <a:srgbClr val="454545"/>
                </a:solidFill>
                <a:latin typeface="+mn-lt"/>
                <a:ea typeface="+mn-ea"/>
                <a:cs typeface="+mn-cs"/>
              </a:defRPr>
            </a:lvl1pPr>
            <a:lvl2pPr marL="800080" indent="-342892" algn="l" defTabSz="914378" rtl="0" eaLnBrk="1" latinLnBrk="0" hangingPunct="1">
              <a:spcBef>
                <a:spcPct val="20000"/>
              </a:spcBef>
              <a:buClr>
                <a:srgbClr val="092068"/>
              </a:buClr>
              <a:buFont typeface="Wingdings" panose="05000000000000000000" pitchFamily="2" charset="2"/>
              <a:buChar char="§"/>
              <a:defRPr lang="en-US" sz="2000" kern="1200" dirty="0" smtClean="0">
                <a:solidFill>
                  <a:srgbClr val="454545"/>
                </a:solidFill>
                <a:latin typeface="+mn-lt"/>
                <a:ea typeface="+mn-ea"/>
                <a:cs typeface="+mn-cs"/>
              </a:defRPr>
            </a:lvl2pPr>
            <a:lvl3pPr marL="1142972" indent="-228594" algn="l" defTabSz="914378" rtl="0" eaLnBrk="1" latinLnBrk="0" hangingPunct="1">
              <a:spcBef>
                <a:spcPct val="20000"/>
              </a:spcBef>
              <a:buFont typeface="Wingdings" panose="05000000000000000000" pitchFamily="2" charset="2"/>
              <a:buChar char="ü"/>
              <a:defRPr lang="en-US" sz="1800" kern="1200" dirty="0" smtClean="0">
                <a:solidFill>
                  <a:srgbClr val="454545"/>
                </a:solidFill>
                <a:latin typeface="+mn-lt"/>
                <a:ea typeface="+mn-ea"/>
                <a:cs typeface="+mn-cs"/>
              </a:defRPr>
            </a:lvl3pPr>
            <a:lvl4pPr>
              <a:defRPr sz="1800">
                <a:solidFill>
                  <a:srgbClr val="002060"/>
                </a:solidFill>
              </a:defRPr>
            </a:lvl4pPr>
            <a:lvl5pPr>
              <a:defRPr sz="1800">
                <a:solidFill>
                  <a:srgbClr val="00206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11" name="TextBox 10"/>
          <p:cNvSpPr txBox="1"/>
          <p:nvPr userDrawn="1"/>
        </p:nvSpPr>
        <p:spPr>
          <a:xfrm>
            <a:off x="1182432" y="6260503"/>
            <a:ext cx="6779136" cy="523220"/>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sz="1600" b="0" i="1" u="none" strike="noStrike" kern="1200" baseline="0" dirty="0">
                <a:solidFill>
                  <a:schemeClr val="bg1"/>
                </a:solidFill>
                <a:latin typeface="Garamond" panose="02020404030301010803" pitchFamily="18" charset="0"/>
                <a:ea typeface="+mn-ea"/>
                <a:cs typeface="+mn-cs"/>
              </a:rPr>
              <a:t>Medically Ready Force… Ready Medical Force</a:t>
            </a:r>
          </a:p>
          <a:p>
            <a:pPr algn="ctr"/>
            <a:endParaRPr lang="en-US" sz="1200" baseline="0" dirty="0">
              <a:solidFill>
                <a:schemeClr val="bg1"/>
              </a:solidFill>
              <a:latin typeface="Garamond" panose="02020404030301010803" pitchFamily="18" charset="0"/>
            </a:endParaRP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6126164"/>
            <a:ext cx="555804" cy="741072"/>
          </a:xfrm>
          <a:prstGeom prst="rect">
            <a:avLst/>
          </a:prstGeom>
        </p:spPr>
      </p:pic>
      <p:pic>
        <p:nvPicPr>
          <p:cNvPr id="24" name="Picture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6191900"/>
            <a:ext cx="457200" cy="609600"/>
          </a:xfrm>
          <a:prstGeom prst="rect">
            <a:avLst/>
          </a:prstGeom>
        </p:spPr>
      </p:pic>
      <p:grpSp>
        <p:nvGrpSpPr>
          <p:cNvPr id="25" name="Group 24"/>
          <p:cNvGrpSpPr/>
          <p:nvPr userDrawn="1"/>
        </p:nvGrpSpPr>
        <p:grpSpPr>
          <a:xfrm>
            <a:off x="457200" y="1320800"/>
            <a:ext cx="8229600" cy="0"/>
            <a:chOff x="457200" y="990600"/>
            <a:chExt cx="8229600" cy="0"/>
          </a:xfrm>
        </p:grpSpPr>
        <p:cxnSp>
          <p:nvCxnSpPr>
            <p:cNvPr id="26" name="Straight Connector 25"/>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81103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800" b="1">
                <a:solidFill>
                  <a:srgbClr val="051C48"/>
                </a:solidFill>
              </a:defRPr>
            </a:lvl1pPr>
          </a:lstStyle>
          <a:p>
            <a:r>
              <a:rPr lang="en-US" dirty="0"/>
              <a:t>Different title per slide, Franklin Gothic Medium 28pt</a:t>
            </a:r>
          </a:p>
        </p:txBody>
      </p:sp>
      <p:sp>
        <p:nvSpPr>
          <p:cNvPr id="9" name="TextBox 8"/>
          <p:cNvSpPr txBox="1"/>
          <p:nvPr userDrawn="1"/>
        </p:nvSpPr>
        <p:spPr>
          <a:xfrm>
            <a:off x="1182432" y="6260503"/>
            <a:ext cx="6779136" cy="523220"/>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sz="1600" b="0" i="1" u="none" strike="noStrike" kern="1200" baseline="0" dirty="0">
                <a:solidFill>
                  <a:schemeClr val="bg1"/>
                </a:solidFill>
                <a:latin typeface="Garamond" panose="02020404030301010803" pitchFamily="18" charset="0"/>
                <a:ea typeface="+mn-ea"/>
                <a:cs typeface="+mn-cs"/>
              </a:rPr>
              <a:t>Medically Ready Force… Ready Medical Force</a:t>
            </a:r>
          </a:p>
          <a:p>
            <a:pPr algn="ctr"/>
            <a:endParaRPr lang="en-US" sz="1200" baseline="0" dirty="0">
              <a:solidFill>
                <a:schemeClr val="bg1"/>
              </a:solidFill>
              <a:latin typeface="Garamond" panose="02020404030301010803" pitchFamily="18" charset="0"/>
            </a:endParaRP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6126164"/>
            <a:ext cx="555804" cy="741072"/>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6191900"/>
            <a:ext cx="457200" cy="609600"/>
          </a:xfrm>
          <a:prstGeom prst="rect">
            <a:avLst/>
          </a:prstGeom>
        </p:spPr>
      </p:pic>
      <p:grpSp>
        <p:nvGrpSpPr>
          <p:cNvPr id="23" name="Group 22"/>
          <p:cNvGrpSpPr/>
          <p:nvPr userDrawn="1"/>
        </p:nvGrpSpPr>
        <p:grpSpPr>
          <a:xfrm>
            <a:off x="457200" y="1320800"/>
            <a:ext cx="8229600" cy="0"/>
            <a:chOff x="457200" y="990600"/>
            <a:chExt cx="8229600" cy="0"/>
          </a:xfrm>
        </p:grpSpPr>
        <p:cxnSp>
          <p:nvCxnSpPr>
            <p:cNvPr id="24" name="Straight Connector 23"/>
            <p:cNvCxnSpPr/>
            <p:nvPr userDrawn="1"/>
          </p:nvCxnSpPr>
          <p:spPr>
            <a:xfrm>
              <a:off x="4572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13716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22860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32004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41148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50292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5943600" y="990600"/>
              <a:ext cx="914400" cy="0"/>
            </a:xfrm>
            <a:prstGeom prst="line">
              <a:avLst/>
            </a:prstGeom>
            <a:ln w="50800">
              <a:solidFill>
                <a:srgbClr val="092068"/>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6858000" y="990600"/>
              <a:ext cx="914400" cy="0"/>
            </a:xfrm>
            <a:prstGeom prst="line">
              <a:avLst/>
            </a:prstGeom>
            <a:ln w="50800">
              <a:solidFill>
                <a:srgbClr val="96969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7772400" y="990600"/>
              <a:ext cx="914400" cy="0"/>
            </a:xfrm>
            <a:prstGeom prst="line">
              <a:avLst/>
            </a:prstGeom>
            <a:ln w="50800">
              <a:solidFill>
                <a:srgbClr val="58283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49214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TextBox 7"/>
          <p:cNvSpPr txBox="1"/>
          <p:nvPr userDrawn="1"/>
        </p:nvSpPr>
        <p:spPr>
          <a:xfrm>
            <a:off x="1182432" y="6260503"/>
            <a:ext cx="6779136" cy="523220"/>
          </a:xfrm>
          <a:prstGeom prst="rect">
            <a:avLst/>
          </a:prstGeom>
          <a:noFill/>
        </p:spPr>
        <p:txBody>
          <a:bodyPr wrap="square" rtlCol="0">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sz="1600" b="0" i="1" u="none" strike="noStrike" kern="1200" baseline="0" dirty="0">
                <a:solidFill>
                  <a:schemeClr val="bg1"/>
                </a:solidFill>
                <a:latin typeface="Garamond" panose="02020404030301010803" pitchFamily="18" charset="0"/>
                <a:ea typeface="+mn-ea"/>
                <a:cs typeface="+mn-cs"/>
              </a:rPr>
              <a:t>Medically Ready Force… Ready Medical Force</a:t>
            </a:r>
          </a:p>
          <a:p>
            <a:pPr algn="ctr"/>
            <a:endParaRPr lang="en-US" sz="1200" baseline="0" dirty="0">
              <a:solidFill>
                <a:schemeClr val="bg1"/>
              </a:solidFill>
              <a:latin typeface="Garamond" panose="02020404030301010803" pitchFamily="18" charset="0"/>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298" y="6126164"/>
            <a:ext cx="555804" cy="741072"/>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58200" y="6191900"/>
            <a:ext cx="457200" cy="609600"/>
          </a:xfrm>
          <a:prstGeom prst="rect">
            <a:avLst/>
          </a:prstGeom>
        </p:spPr>
      </p:pic>
    </p:spTree>
    <p:extLst>
      <p:ext uri="{BB962C8B-B14F-4D97-AF65-F5344CB8AC3E}">
        <p14:creationId xmlns:p14="http://schemas.microsoft.com/office/powerpoint/2010/main" val="3325170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Holder 3"/>
          <p:cNvSpPr>
            <a:spLocks noGrp="1"/>
          </p:cNvSpPr>
          <p:nvPr>
            <p:ph type="body" idx="1"/>
          </p:nvPr>
        </p:nvSpPr>
        <p:spPr>
          <a:xfrm>
            <a:off x="457201" y="1577340"/>
            <a:ext cx="8229599" cy="4526280"/>
          </a:xfrm>
          <a:prstGeom prst="rect">
            <a:avLst/>
          </a:prstGeom>
        </p:spPr>
        <p:txBody>
          <a:bodyPr lIns="0" tIns="0" rIns="0" bIns="0"/>
          <a:lstStyle>
            <a:lvl1pPr>
              <a:defRPr/>
            </a:lvl1pPr>
          </a:lstStyle>
          <a:p>
            <a:endParaRPr/>
          </a:p>
        </p:txBody>
      </p:sp>
    </p:spTree>
    <p:extLst>
      <p:ext uri="{BB962C8B-B14F-4D97-AF65-F5344CB8AC3E}">
        <p14:creationId xmlns:p14="http://schemas.microsoft.com/office/powerpoint/2010/main" val="948821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7" name="Text Placeholder 2"/>
          <p:cNvSpPr>
            <a:spLocks noGrp="1"/>
          </p:cNvSpPr>
          <p:nvPr>
            <p:ph type="body" sz="quarter" idx="11"/>
          </p:nvPr>
        </p:nvSpPr>
        <p:spPr>
          <a:xfrm>
            <a:off x="2502267" y="6202338"/>
            <a:ext cx="4231508" cy="326406"/>
          </a:xfrm>
          <a:prstGeom prst="rect">
            <a:avLst/>
          </a:prstGeom>
        </p:spPr>
        <p:txBody>
          <a:bodyPr>
            <a:normAutofit/>
          </a:bodyPr>
          <a:lstStyle>
            <a:lvl1pPr marL="0" indent="0" algn="ctr">
              <a:buNone/>
              <a:defRPr sz="1100"/>
            </a:lvl1pPr>
          </a:lstStyle>
          <a:p>
            <a:pPr lvl="0"/>
            <a:endParaRPr lang="en-US" dirty="0"/>
          </a:p>
        </p:txBody>
      </p:sp>
      <p:sp>
        <p:nvSpPr>
          <p:cNvPr id="4" name="Slide Number Placeholder 5"/>
          <p:cNvSpPr>
            <a:spLocks noGrp="1"/>
          </p:cNvSpPr>
          <p:nvPr>
            <p:ph type="sldNum" sz="quarter" idx="12"/>
          </p:nvPr>
        </p:nvSpPr>
        <p:spPr>
          <a:xfrm>
            <a:off x="8167688" y="6238875"/>
            <a:ext cx="614362" cy="184150"/>
          </a:xfrm>
          <a:prstGeom prst="rect">
            <a:avLst/>
          </a:prstGeom>
        </p:spPr>
        <p:txBody>
          <a:bodyPr anchor="t"/>
          <a:lstStyle>
            <a:lvl1pPr>
              <a:defRPr sz="1000"/>
            </a:lvl1pPr>
          </a:lstStyle>
          <a:p>
            <a:pPr>
              <a:defRPr/>
            </a:pPr>
            <a:fld id="{942B5E99-110E-4491-9ECC-F31283340D6F}" type="slidenum">
              <a:rPr lang="en-US" altLang="en-US"/>
              <a:pPr>
                <a:defRPr/>
              </a:pPr>
              <a:t>‹#›</a:t>
            </a:fld>
            <a:endParaRPr lang="en-US" altLang="en-US" dirty="0"/>
          </a:p>
        </p:txBody>
      </p:sp>
    </p:spTree>
    <p:extLst>
      <p:ext uri="{BB962C8B-B14F-4D97-AF65-F5344CB8AC3E}">
        <p14:creationId xmlns:p14="http://schemas.microsoft.com/office/powerpoint/2010/main" val="4190291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5" name="Title 1"/>
          <p:cNvSpPr txBox="1">
            <a:spLocks/>
          </p:cNvSpPr>
          <p:nvPr userDrawn="1"/>
        </p:nvSpPr>
        <p:spPr>
          <a:xfrm>
            <a:off x="4449763" y="53975"/>
            <a:ext cx="4694237" cy="577850"/>
          </a:xfrm>
          <a:prstGeom prst="rect">
            <a:avLst/>
          </a:prstGeom>
        </p:spPr>
        <p:txBody>
          <a:bodyPr anchor="ctr"/>
          <a:lstStyle>
            <a:lvl1pPr algn="l" defTabSz="914400" rtl="0" eaLnBrk="1" latinLnBrk="0" hangingPunct="1">
              <a:lnSpc>
                <a:spcPct val="90000"/>
              </a:lnSpc>
              <a:spcBef>
                <a:spcPct val="0"/>
              </a:spcBef>
              <a:buNone/>
              <a:defRPr sz="2800" kern="1200">
                <a:solidFill>
                  <a:schemeClr val="bg1"/>
                </a:solidFill>
                <a:latin typeface="+mj-lt"/>
                <a:ea typeface="+mj-ea"/>
                <a:cs typeface="+mj-cs"/>
              </a:defRPr>
            </a:lvl1pPr>
          </a:lstStyle>
          <a:p>
            <a:pPr algn="ctr">
              <a:defRPr/>
            </a:pPr>
            <a:r>
              <a:rPr lang="en-US" sz="1500" dirty="0">
                <a:solidFill>
                  <a:prstClr val="white"/>
                </a:solidFill>
                <a:latin typeface="Arial" panose="020B0604020202020204" pitchFamily="34" charset="0"/>
                <a:cs typeface="Arial" panose="020B0604020202020204" pitchFamily="34" charset="0"/>
              </a:rPr>
              <a:t>Click to edit Master title style</a:t>
            </a:r>
          </a:p>
        </p:txBody>
      </p:sp>
      <p:sp>
        <p:nvSpPr>
          <p:cNvPr id="3" name="Content Placeholder 2"/>
          <p:cNvSpPr>
            <a:spLocks noGrp="1"/>
          </p:cNvSpPr>
          <p:nvPr>
            <p:ph sz="half" idx="1"/>
          </p:nvPr>
        </p:nvSpPr>
        <p:spPr>
          <a:xfrm>
            <a:off x="628650" y="931653"/>
            <a:ext cx="3867150" cy="524531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931653"/>
            <a:ext cx="3867150" cy="524531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cNvSpPr txBox="1">
            <a:spLocks noGrp="1"/>
          </p:cNvSpPr>
          <p:nvPr>
            <p:ph type="sldNum" sz="quarter" idx="10"/>
          </p:nvPr>
        </p:nvSpPr>
        <p:spPr>
          <a:xfrm>
            <a:off x="8848725" y="6669088"/>
            <a:ext cx="295275" cy="138112"/>
          </a:xfrm>
          <a:prstGeom prst="rect">
            <a:avLst/>
          </a:prstGeom>
        </p:spPr>
        <p:txBody>
          <a:bodyPr anchor="t"/>
          <a:lstStyle>
            <a:lvl1pPr>
              <a:defRPr sz="450">
                <a:solidFill>
                  <a:prstClr val="black"/>
                </a:solidFill>
              </a:defRPr>
            </a:lvl1pPr>
          </a:lstStyle>
          <a:p>
            <a:pPr>
              <a:defRPr/>
            </a:pPr>
            <a:fld id="{0BF79573-46DB-4C21-8F3C-6AAA0416AC62}" type="slidenum">
              <a:rPr lang="en-US"/>
              <a:pPr>
                <a:defRPr/>
              </a:pPr>
              <a:t>‹#›</a:t>
            </a:fld>
            <a:endParaRPr lang="en-US" dirty="0"/>
          </a:p>
        </p:txBody>
      </p:sp>
    </p:spTree>
    <p:extLst>
      <p:ext uri="{BB962C8B-B14F-4D97-AF65-F5344CB8AC3E}">
        <p14:creationId xmlns:p14="http://schemas.microsoft.com/office/powerpoint/2010/main" val="2547051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240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77800"/>
            <a:ext cx="8229600" cy="1143000"/>
          </a:xfrm>
          <a:prstGeom prst="rect">
            <a:avLst/>
          </a:prstGeom>
        </p:spPr>
        <p:txBody>
          <a:bodyPr vert="horz" lIns="91440" tIns="45720" rIns="91440" bIns="45720" rtlCol="0" anchor="ctr">
            <a:normAutofit/>
          </a:bodyPr>
          <a:lstStyle/>
          <a:p>
            <a:r>
              <a:rPr lang="en-US" dirty="0"/>
              <a:t>Different title per slide, Franklin Gothic Medium 28pt</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Rectangle 3">
            <a:extLst>
              <a:ext uri="{FF2B5EF4-FFF2-40B4-BE49-F238E27FC236}">
                <a16:creationId xmlns:a16="http://schemas.microsoft.com/office/drawing/2014/main" id="{86C191B9-38D4-4329-8F07-1183FAC2EBFC}"/>
              </a:ext>
            </a:extLst>
          </p:cNvPr>
          <p:cNvSpPr/>
          <p:nvPr userDrawn="1"/>
        </p:nvSpPr>
        <p:spPr>
          <a:xfrm>
            <a:off x="0" y="6126164"/>
            <a:ext cx="9144000" cy="741072"/>
          </a:xfrm>
          <a:prstGeom prst="rect">
            <a:avLst/>
          </a:prstGeom>
          <a:solidFill>
            <a:srgbClr val="582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565336894"/>
      </p:ext>
    </p:extLst>
  </p:cSld>
  <p:clrMap bg1="lt1" tx1="dk1" bg2="lt2" tx2="dk2" accent1="accent1" accent2="accent2" accent3="accent3" accent4="accent4" accent5="accent5" accent6="accent6" hlink="hlink" folHlink="folHlink"/>
  <p:sldLayoutIdLst>
    <p:sldLayoutId id="2147489941" r:id="rId1"/>
    <p:sldLayoutId id="2147489942" r:id="rId2"/>
    <p:sldLayoutId id="2147489943" r:id="rId3"/>
    <p:sldLayoutId id="2147489944" r:id="rId4"/>
    <p:sldLayoutId id="2147489945" r:id="rId5"/>
    <p:sldLayoutId id="2147489946" r:id="rId6"/>
    <p:sldLayoutId id="2147489947" r:id="rId7"/>
    <p:sldLayoutId id="2147489949" r:id="rId8"/>
    <p:sldLayoutId id="2147489970" r:id="rId9"/>
    <p:sldLayoutId id="2147489971" r:id="rId10"/>
    <p:sldLayoutId id="2147489972" r:id="rId11"/>
    <p:sldLayoutId id="2147489974" r:id="rId12"/>
    <p:sldLayoutId id="2147489975" r:id="rId13"/>
    <p:sldLayoutId id="2147489976" r:id="rId14"/>
    <p:sldLayoutId id="2147489977" r:id="rId15"/>
  </p:sldLayoutIdLst>
  <p:txStyles>
    <p:titleStyle>
      <a:lvl1pPr algn="ctr" defTabSz="914378" rtl="0" eaLnBrk="1" latinLnBrk="0" hangingPunct="1">
        <a:spcBef>
          <a:spcPct val="0"/>
        </a:spcBef>
        <a:buNone/>
        <a:defRPr sz="2800" b="1" kern="1200" baseline="0">
          <a:solidFill>
            <a:srgbClr val="283446"/>
          </a:solidFill>
          <a:latin typeface="+mj-lt"/>
          <a:ea typeface="+mj-ea"/>
          <a:cs typeface="+mj-cs"/>
        </a:defRPr>
      </a:lvl1pPr>
    </p:titleStyle>
    <p:bodyStyle>
      <a:lvl1pPr marL="342892" indent="-342892" algn="l" defTabSz="914378" rtl="0" eaLnBrk="1" latinLnBrk="0" hangingPunct="1">
        <a:spcBef>
          <a:spcPct val="20000"/>
        </a:spcBef>
        <a:buSzPct val="125000"/>
        <a:buFont typeface="Arial" panose="020B0604020202020204" pitchFamily="34" charset="0"/>
        <a:buChar char="•"/>
        <a:defRPr sz="2200" kern="1200">
          <a:solidFill>
            <a:srgbClr val="454545"/>
          </a:solidFill>
          <a:latin typeface="Franklin Gothic Book" panose="020B0503020102020204" pitchFamily="34" charset="0"/>
          <a:ea typeface="+mn-ea"/>
          <a:cs typeface="+mn-cs"/>
        </a:defRPr>
      </a:lvl1pPr>
      <a:lvl2pPr marL="742931" indent="-285743" algn="l" defTabSz="914378" rtl="0" eaLnBrk="1" latinLnBrk="0" hangingPunct="1">
        <a:spcBef>
          <a:spcPct val="20000"/>
        </a:spcBef>
        <a:buFont typeface="Wingdings" panose="05000000000000000000" pitchFamily="2" charset="2"/>
        <a:buChar char="§"/>
        <a:defRPr sz="2000" kern="1200">
          <a:solidFill>
            <a:srgbClr val="454545"/>
          </a:solidFill>
          <a:latin typeface="Franklin Gothic Book" panose="020B0503020102020204" pitchFamily="34" charset="0"/>
          <a:ea typeface="+mn-ea"/>
          <a:cs typeface="+mn-cs"/>
        </a:defRPr>
      </a:lvl2pPr>
      <a:lvl3pPr marL="1142972" indent="-228594" algn="l" defTabSz="914378" rtl="0" eaLnBrk="1" latinLnBrk="0" hangingPunct="1">
        <a:spcBef>
          <a:spcPct val="20000"/>
        </a:spcBef>
        <a:buFont typeface="Wingdings" panose="05000000000000000000" pitchFamily="2" charset="2"/>
        <a:buChar char="ü"/>
        <a:defRPr sz="1800" kern="1200">
          <a:solidFill>
            <a:srgbClr val="454545"/>
          </a:solidFill>
          <a:latin typeface="Franklin Gothic Book" panose="020B0503020102020204" pitchFamily="34" charset="0"/>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32.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hyperlink" Target="https://william-beaumont.tricare.mil/Health-Services/Pharmacy" TargetMode="External"/><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hyperlink" Target="https://william-beaumont.tricare.mil/Patient-Resources/Exceptional-Family-Member-Program"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efmp.army.mil/"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s://www.tricare.mil/contactus/securelogin/dslogon"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s://www.cdc.gov/flu/index.htm" TargetMode="External"/><Relationship Id="rId2" Type="http://schemas.openxmlformats.org/officeDocument/2006/relationships/hyperlink" Target="https://www.cdc.gov/coronavirus/2019-ncov/index.html" TargetMode="Externa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hyperlink" Target="https://www.cdc.gov/rsv/index.html"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cdc.gov/flu/prevent/flushot.htm" TargetMode="External"/><Relationship Id="rId2" Type="http://schemas.openxmlformats.org/officeDocument/2006/relationships/hyperlink" Target="https://www.cdc.gov/coronavirus/2019-ncov/vaccines/index.html" TargetMode="Externa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s://www.cdc.gov/rsv/about/prevention.html#protect-older-adults"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cdc.gov/flu/prevent/actions-prevent-flu.htm" TargetMode="External"/><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21.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militaryrx.express-scripts.com/find-pharmacy" TargetMode="Externa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2.xml"/><Relationship Id="rId1" Type="http://schemas.openxmlformats.org/officeDocument/2006/relationships/tags" Target="../tags/tag3.xml"/><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48.emf"/></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36512" y="1381126"/>
            <a:ext cx="9144001" cy="1477962"/>
          </a:xfrm>
          <a:prstGeom prst="rect">
            <a:avLst/>
          </a:prstGeom>
          <a:noFill/>
        </p:spPr>
        <p:txBody>
          <a:bodyPr lIns="91416" tIns="45708" rIns="91416" bIns="45708">
            <a:spAutoFit/>
          </a:bodyPr>
          <a:lstStyle>
            <a:lvl1pPr>
              <a:defRPr sz="2400" b="1" i="0">
                <a:solidFill>
                  <a:schemeClr val="tx1"/>
                </a:solidFill>
                <a:latin typeface="Arial Black"/>
                <a:ea typeface="+mj-ea"/>
                <a:cs typeface="Arial Black"/>
              </a:defRPr>
            </a:lvl1pPr>
          </a:lstStyle>
          <a:p>
            <a:pPr algn="ctr" eaLnBrk="1" hangingPunct="1">
              <a:defRPr/>
            </a:pPr>
            <a:r>
              <a:rPr lang="en-US" sz="4500" kern="0" dirty="0">
                <a:latin typeface="Arial" panose="020B0604020202020204" pitchFamily="34" charset="0"/>
                <a:cs typeface="Arial" panose="020B0604020202020204" pitchFamily="34" charset="0"/>
              </a:rPr>
              <a:t>WBAMC Patient and Family Partnership Council (PFPC)</a:t>
            </a:r>
          </a:p>
        </p:txBody>
      </p:sp>
      <p:grpSp>
        <p:nvGrpSpPr>
          <p:cNvPr id="23555" name="Group 15"/>
          <p:cNvGrpSpPr>
            <a:grpSpLocks noChangeAspect="1"/>
          </p:cNvGrpSpPr>
          <p:nvPr/>
        </p:nvGrpSpPr>
        <p:grpSpPr bwMode="auto">
          <a:xfrm>
            <a:off x="246063" y="2935288"/>
            <a:ext cx="8870950" cy="755650"/>
            <a:chOff x="844701" y="5947930"/>
            <a:chExt cx="7512537" cy="640080"/>
          </a:xfrm>
        </p:grpSpPr>
        <p:pic>
          <p:nvPicPr>
            <p:cNvPr id="2355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7414" y="5947930"/>
              <a:ext cx="1174496" cy="64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60" name="Picture 8" descr="C:\Users\Roger.R.Price\Desktop\MEDCEN and Clinic photos\WBAMC 1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6792" y="5947930"/>
              <a:ext cx="832167"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9" descr="C:\Users\Roger.R.Price\Desktop\MEDCEN and Clinic photos\Mendoza 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4701" y="5947930"/>
              <a:ext cx="1064040"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11" descr="\\Amednawbamc0002\MyDocs\Root\Roger.R.Price\My Documents\My Pictures\SFCC East Bliss Clinic 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7683" y="5947930"/>
              <a:ext cx="1094849"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20"/>
            <p:cNvPicPr>
              <a:picLocks noChangeAspect="1"/>
            </p:cNvPicPr>
            <p:nvPr/>
          </p:nvPicPr>
          <p:blipFill>
            <a:blip r:embed="rId7">
              <a:extLst>
                <a:ext uri="{28A0092B-C50C-407E-A947-70E740481C1C}">
                  <a14:useLocalDpi xmlns:a14="http://schemas.microsoft.com/office/drawing/2010/main" val="0"/>
                </a:ext>
              </a:extLst>
            </a:blip>
            <a:srcRect t="-1443"/>
            <a:stretch>
              <a:fillRect/>
            </a:stretch>
          </p:blipFill>
          <p:spPr bwMode="auto">
            <a:xfrm>
              <a:off x="1953623" y="5947930"/>
              <a:ext cx="1049178"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4" name="Picture 2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171887" y="5947930"/>
              <a:ext cx="1185351"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Picture 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83841" y="5947930"/>
              <a:ext cx="843162" cy="64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3556" name="Text Box 17"/>
          <p:cNvSpPr txBox="1">
            <a:spLocks noChangeArrowheads="1"/>
          </p:cNvSpPr>
          <p:nvPr/>
        </p:nvSpPr>
        <p:spPr bwMode="auto">
          <a:xfrm>
            <a:off x="1143000" y="4386263"/>
            <a:ext cx="6564313" cy="826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6493" tIns="43247" rIns="86493" bIns="43247">
            <a:spAutoFit/>
          </a:bodyPr>
          <a:lstStyle/>
          <a:p>
            <a:pPr algn="ctr" eaLnBrk="1" hangingPunct="1"/>
            <a:r>
              <a:rPr lang="en-US" altLang="en-US" sz="2400" dirty="0"/>
              <a:t>November 8, 2023 10:30 a.m. to 11:30 a.m.</a:t>
            </a:r>
          </a:p>
          <a:p>
            <a:pPr algn="ctr" eaLnBrk="1" hangingPunct="1"/>
            <a:r>
              <a:rPr lang="en-US" altLang="en-US" sz="2400" dirty="0"/>
              <a:t>Clinical Assembly Room (CAR)</a:t>
            </a:r>
            <a:r>
              <a:rPr lang="en-US" dirty="0"/>
              <a:t> </a:t>
            </a:r>
            <a:r>
              <a:rPr lang="en-US" sz="2400" dirty="0"/>
              <a:t>Room A1500B</a:t>
            </a:r>
            <a:r>
              <a:rPr lang="en-US" altLang="en-US" sz="2400" dirty="0"/>
              <a:t> </a:t>
            </a:r>
          </a:p>
        </p:txBody>
      </p:sp>
      <p:sp>
        <p:nvSpPr>
          <p:cNvPr id="14" name="TextBox 6"/>
          <p:cNvSpPr txBox="1">
            <a:spLocks noChangeArrowheads="1"/>
          </p:cNvSpPr>
          <p:nvPr/>
        </p:nvSpPr>
        <p:spPr bwMode="auto">
          <a:xfrm>
            <a:off x="1143000" y="3313113"/>
            <a:ext cx="6858000" cy="619125"/>
          </a:xfrm>
          <a:prstGeom prst="rect">
            <a:avLst/>
          </a:prstGeom>
          <a:noFill/>
          <a:ln w="9525">
            <a:noFill/>
            <a:miter lim="800000"/>
            <a:headEnd/>
            <a:tailEnd/>
          </a:ln>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a:lstStyle>
          <a:p>
            <a:pPr eaLnBrk="1" hangingPunct="1">
              <a:lnSpc>
                <a:spcPct val="90000"/>
              </a:lnSpc>
              <a:spcBef>
                <a:spcPct val="20000"/>
              </a:spcBef>
              <a:buClr>
                <a:srgbClr val="CC0000"/>
              </a:buClr>
              <a:buSzPct val="120000"/>
              <a:buFont typeface="Symbol" panose="05050102010706020507" pitchFamily="18" charset="2"/>
              <a:buNone/>
              <a:defRPr/>
            </a:pPr>
            <a:endParaRPr lang="en-US" sz="3800" dirty="0">
              <a:solidFill>
                <a:srgbClr val="61162D"/>
              </a:solidFill>
              <a:effectLst>
                <a:outerShdw blurRad="38100" dist="38100" dir="2700000" algn="tl">
                  <a:srgbClr val="000000">
                    <a:alpha val="43137"/>
                  </a:srgbClr>
                </a:outerShdw>
              </a:effectLst>
              <a:latin typeface="Franklin Gothic Demi"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213572-5DD1-E078-1EE3-028EF5CF3955}"/>
              </a:ext>
            </a:extLst>
          </p:cNvPr>
          <p:cNvPicPr>
            <a:picLocks noChangeAspect="1"/>
          </p:cNvPicPr>
          <p:nvPr/>
        </p:nvPicPr>
        <p:blipFill>
          <a:blip r:embed="rId3"/>
          <a:stretch>
            <a:fillRect/>
          </a:stretch>
        </p:blipFill>
        <p:spPr>
          <a:xfrm>
            <a:off x="997527" y="733031"/>
            <a:ext cx="6869335" cy="5191676"/>
          </a:xfrm>
          <a:prstGeom prst="rect">
            <a:avLst/>
          </a:prstGeom>
        </p:spPr>
      </p:pic>
      <p:sp>
        <p:nvSpPr>
          <p:cNvPr id="5" name="TextBox 4">
            <a:extLst>
              <a:ext uri="{FF2B5EF4-FFF2-40B4-BE49-F238E27FC236}">
                <a16:creationId xmlns:a16="http://schemas.microsoft.com/office/drawing/2014/main" id="{DCAEEA78-F453-A9B9-04BD-4BB635251738}"/>
              </a:ext>
            </a:extLst>
          </p:cNvPr>
          <p:cNvSpPr txBox="1"/>
          <p:nvPr/>
        </p:nvSpPr>
        <p:spPr>
          <a:xfrm>
            <a:off x="997527" y="302281"/>
            <a:ext cx="6006773" cy="369332"/>
          </a:xfrm>
          <a:prstGeom prst="rect">
            <a:avLst/>
          </a:prstGeom>
          <a:noFill/>
        </p:spPr>
        <p:txBody>
          <a:bodyPr wrap="none" rtlCol="0">
            <a:spAutoFit/>
          </a:bodyPr>
          <a:lstStyle/>
          <a:p>
            <a:r>
              <a:rPr lang="en-US" dirty="0"/>
              <a:t>Registration is seamless – this form is all that is required:</a:t>
            </a:r>
          </a:p>
        </p:txBody>
      </p:sp>
    </p:spTree>
    <p:extLst>
      <p:ext uri="{BB962C8B-B14F-4D97-AF65-F5344CB8AC3E}">
        <p14:creationId xmlns:p14="http://schemas.microsoft.com/office/powerpoint/2010/main" val="2731467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7C36E81-66C1-D0E2-EDBF-9DB6705AF043}"/>
              </a:ext>
            </a:extLst>
          </p:cNvPr>
          <p:cNvGraphicFramePr>
            <a:graphicFrameLocks noGrp="1"/>
          </p:cNvGraphicFramePr>
          <p:nvPr>
            <p:extLst>
              <p:ext uri="{D42A27DB-BD31-4B8C-83A1-F6EECF244321}">
                <p14:modId xmlns:p14="http://schemas.microsoft.com/office/powerpoint/2010/main" val="2293509585"/>
              </p:ext>
            </p:extLst>
          </p:nvPr>
        </p:nvGraphicFramePr>
        <p:xfrm>
          <a:off x="385892" y="1094755"/>
          <a:ext cx="8045044" cy="1681353"/>
        </p:xfrm>
        <a:graphic>
          <a:graphicData uri="http://schemas.openxmlformats.org/drawingml/2006/table">
            <a:tbl>
              <a:tblPr firstRow="1" firstCol="1" lastRow="1" lastCol="1" bandRow="1" bandCol="1">
                <a:tableStyleId>{5C22544A-7EE6-4342-B048-85BDC9FD1C3A}</a:tableStyleId>
              </a:tblPr>
              <a:tblGrid>
                <a:gridCol w="1658772">
                  <a:extLst>
                    <a:ext uri="{9D8B030D-6E8A-4147-A177-3AD203B41FA5}">
                      <a16:colId xmlns:a16="http://schemas.microsoft.com/office/drawing/2014/main" val="2565405588"/>
                    </a:ext>
                  </a:extLst>
                </a:gridCol>
                <a:gridCol w="4478684">
                  <a:extLst>
                    <a:ext uri="{9D8B030D-6E8A-4147-A177-3AD203B41FA5}">
                      <a16:colId xmlns:a16="http://schemas.microsoft.com/office/drawing/2014/main" val="1981369274"/>
                    </a:ext>
                  </a:extLst>
                </a:gridCol>
                <a:gridCol w="1907588">
                  <a:extLst>
                    <a:ext uri="{9D8B030D-6E8A-4147-A177-3AD203B41FA5}">
                      <a16:colId xmlns:a16="http://schemas.microsoft.com/office/drawing/2014/main" val="884007230"/>
                    </a:ext>
                  </a:extLst>
                </a:gridCol>
              </a:tblGrid>
              <a:tr h="285750">
                <a:tc>
                  <a:txBody>
                    <a:bodyPr/>
                    <a:lstStyle/>
                    <a:p>
                      <a:pPr marL="0" marR="0">
                        <a:spcBef>
                          <a:spcPts val="15"/>
                        </a:spcBef>
                        <a:spcAft>
                          <a:spcPts val="0"/>
                        </a:spcAft>
                      </a:pPr>
                      <a:r>
                        <a:rPr lang="en-US" sz="1600" dirty="0">
                          <a:solidFill>
                            <a:schemeClr val="tx1"/>
                          </a:solidFill>
                          <a:effectLst/>
                          <a:latin typeface=" Arial"/>
                        </a:rPr>
                        <a:t> </a:t>
                      </a:r>
                    </a:p>
                    <a:p>
                      <a:pPr marL="69850" marR="0">
                        <a:lnSpc>
                          <a:spcPts val="1040"/>
                        </a:lnSpc>
                        <a:spcBef>
                          <a:spcPts val="5"/>
                        </a:spcBef>
                        <a:spcAft>
                          <a:spcPts val="0"/>
                        </a:spcAft>
                      </a:pPr>
                      <a:r>
                        <a:rPr lang="en-US" sz="1600" dirty="0">
                          <a:solidFill>
                            <a:schemeClr val="tx1"/>
                          </a:solidFill>
                          <a:effectLst/>
                          <a:latin typeface=" Arial"/>
                        </a:rPr>
                        <a:t>Task </a:t>
                      </a:r>
                      <a:endParaRPr lang="en-US" sz="1600" dirty="0">
                        <a:solidFill>
                          <a:schemeClr val="tx1"/>
                        </a:solidFill>
                        <a:effectLst/>
                        <a:latin typeface=" Arial"/>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15"/>
                        </a:spcBef>
                        <a:spcAft>
                          <a:spcPts val="0"/>
                        </a:spcAft>
                      </a:pPr>
                      <a:r>
                        <a:rPr lang="en-US" sz="1600" dirty="0">
                          <a:solidFill>
                            <a:schemeClr val="tx1"/>
                          </a:solidFill>
                          <a:effectLst/>
                          <a:latin typeface=" Arial"/>
                        </a:rPr>
                        <a:t> </a:t>
                      </a:r>
                    </a:p>
                    <a:p>
                      <a:pPr marL="69215" marR="0">
                        <a:lnSpc>
                          <a:spcPts val="1040"/>
                        </a:lnSpc>
                        <a:spcBef>
                          <a:spcPts val="5"/>
                        </a:spcBef>
                        <a:spcAft>
                          <a:spcPts val="0"/>
                        </a:spcAft>
                      </a:pPr>
                      <a:r>
                        <a:rPr lang="en-US" sz="1600" dirty="0">
                          <a:solidFill>
                            <a:schemeClr val="tx1"/>
                          </a:solidFill>
                          <a:effectLst/>
                          <a:latin typeface=" Arial"/>
                        </a:rPr>
                        <a:t>Task/Action</a:t>
                      </a:r>
                      <a:endParaRPr lang="en-US" sz="1600" dirty="0">
                        <a:solidFill>
                          <a:schemeClr val="tx1"/>
                        </a:solidFill>
                        <a:effectLst/>
                        <a:latin typeface=" Arial"/>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15"/>
                        </a:spcBef>
                        <a:spcAft>
                          <a:spcPts val="0"/>
                        </a:spcAft>
                      </a:pPr>
                      <a:r>
                        <a:rPr lang="en-US" sz="1600" dirty="0">
                          <a:solidFill>
                            <a:schemeClr val="tx1"/>
                          </a:solidFill>
                          <a:effectLst/>
                          <a:latin typeface=" Arial"/>
                        </a:rPr>
                        <a:t> </a:t>
                      </a:r>
                    </a:p>
                    <a:p>
                      <a:pPr marL="69215" marR="0">
                        <a:lnSpc>
                          <a:spcPts val="1040"/>
                        </a:lnSpc>
                        <a:spcBef>
                          <a:spcPts val="5"/>
                        </a:spcBef>
                        <a:spcAft>
                          <a:spcPts val="0"/>
                        </a:spcAft>
                      </a:pPr>
                      <a:r>
                        <a:rPr lang="en-US" sz="1600" dirty="0">
                          <a:solidFill>
                            <a:schemeClr val="tx1"/>
                          </a:solidFill>
                          <a:effectLst/>
                          <a:latin typeface=" Arial"/>
                        </a:rPr>
                        <a:t>status</a:t>
                      </a:r>
                      <a:endParaRPr lang="en-US" sz="1600" dirty="0">
                        <a:solidFill>
                          <a:schemeClr val="tx1"/>
                        </a:solidFill>
                        <a:effectLst/>
                        <a:latin typeface=" Arial"/>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99369655"/>
                  </a:ext>
                </a:extLst>
              </a:tr>
              <a:tr h="564515">
                <a:tc>
                  <a:txBody>
                    <a:bodyPr/>
                    <a:lstStyle/>
                    <a:p>
                      <a:pPr marL="69850" marR="0">
                        <a:lnSpc>
                          <a:spcPts val="1105"/>
                        </a:lnSpc>
                        <a:spcBef>
                          <a:spcPts val="0"/>
                        </a:spcBef>
                        <a:spcAft>
                          <a:spcPts val="0"/>
                        </a:spcAft>
                      </a:pPr>
                      <a:r>
                        <a:rPr lang="en-US" sz="1200" b="0" dirty="0">
                          <a:solidFill>
                            <a:schemeClr val="tx1"/>
                          </a:solidFill>
                          <a:effectLst/>
                          <a:latin typeface=" Arial"/>
                        </a:rPr>
                        <a:t> </a:t>
                      </a:r>
                    </a:p>
                    <a:p>
                      <a:pPr marL="69850" marR="0">
                        <a:lnSpc>
                          <a:spcPts val="1105"/>
                        </a:lnSpc>
                        <a:spcBef>
                          <a:spcPts val="0"/>
                        </a:spcBef>
                        <a:spcAft>
                          <a:spcPts val="0"/>
                        </a:spcAft>
                      </a:pPr>
                      <a:r>
                        <a:rPr lang="en-US" sz="1200" b="0" dirty="0">
                          <a:solidFill>
                            <a:schemeClr val="tx1"/>
                          </a:solidFill>
                          <a:effectLst/>
                          <a:latin typeface=" Arial"/>
                          <a:ea typeface="Arial" panose="020B0604020202020204" pitchFamily="34" charset="0"/>
                          <a:cs typeface="Times New Roman" panose="02020603050405020304" pitchFamily="18" charset="0"/>
                        </a:rPr>
                        <a:t>Parking Concerns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9215" marR="0">
                        <a:lnSpc>
                          <a:spcPts val="1015"/>
                        </a:lnSpc>
                        <a:spcBef>
                          <a:spcPts val="0"/>
                        </a:spcBef>
                        <a:spcAft>
                          <a:spcPts val="0"/>
                        </a:spcAft>
                      </a:pPr>
                      <a:r>
                        <a:rPr lang="en-US" sz="1200" b="0" dirty="0">
                          <a:solidFill>
                            <a:schemeClr val="tx1"/>
                          </a:solidFill>
                          <a:effectLst/>
                          <a:latin typeface=" Arial"/>
                        </a:rPr>
                        <a:t> </a:t>
                      </a:r>
                    </a:p>
                    <a:p>
                      <a:pPr marL="69215" marR="0">
                        <a:lnSpc>
                          <a:spcPts val="1015"/>
                        </a:lnSpc>
                        <a:spcBef>
                          <a:spcPts val="0"/>
                        </a:spcBef>
                        <a:spcAft>
                          <a:spcPts val="0"/>
                        </a:spcAft>
                      </a:pPr>
                      <a:r>
                        <a:rPr lang="en-US" sz="1200" b="0" dirty="0">
                          <a:solidFill>
                            <a:schemeClr val="tx1"/>
                          </a:solidFill>
                          <a:effectLst/>
                          <a:latin typeface=" Arial"/>
                        </a:rPr>
                        <a:t>Parking Policy</a:t>
                      </a:r>
                      <a:endParaRPr lang="en-US" sz="1200" b="0" dirty="0">
                        <a:solidFill>
                          <a:schemeClr val="tx1"/>
                        </a:solidFill>
                        <a:effectLst/>
                        <a:latin typeface=" Arial"/>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1200" b="0" dirty="0">
                          <a:solidFill>
                            <a:schemeClr val="tx1"/>
                          </a:solidFill>
                          <a:effectLst/>
                          <a:latin typeface=" Arial"/>
                        </a:rPr>
                        <a:t> </a:t>
                      </a:r>
                    </a:p>
                    <a:p>
                      <a:pPr marL="0" marR="0">
                        <a:spcBef>
                          <a:spcPts val="0"/>
                        </a:spcBef>
                        <a:spcAft>
                          <a:spcPts val="0"/>
                        </a:spcAft>
                      </a:pPr>
                      <a:r>
                        <a:rPr lang="en-US" sz="1200" b="0" dirty="0">
                          <a:solidFill>
                            <a:schemeClr val="tx1"/>
                          </a:solidFill>
                          <a:effectLst/>
                          <a:latin typeface=" Arial"/>
                        </a:rPr>
                        <a:t>With the EOC Committee – Proposal plan will be presented 14 Nov 23 </a:t>
                      </a:r>
                      <a:endParaRPr lang="en-US" sz="1200" b="0" dirty="0">
                        <a:solidFill>
                          <a:schemeClr val="tx1"/>
                        </a:solidFill>
                        <a:effectLst/>
                        <a:latin typeface=" Arial"/>
                        <a:ea typeface="Arial" panose="020B060402020202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7424609"/>
                  </a:ext>
                </a:extLst>
              </a:tr>
              <a:tr h="564515">
                <a:tc>
                  <a:txBody>
                    <a:bodyPr/>
                    <a:lstStyle/>
                    <a:p>
                      <a:pPr marL="69850" marR="0">
                        <a:lnSpc>
                          <a:spcPts val="1105"/>
                        </a:lnSpc>
                        <a:spcBef>
                          <a:spcPts val="0"/>
                        </a:spcBef>
                        <a:spcAft>
                          <a:spcPts val="0"/>
                        </a:spcAft>
                      </a:pPr>
                      <a:endParaRPr lang="en-US" sz="1200" b="0" dirty="0">
                        <a:solidFill>
                          <a:schemeClr val="tx1"/>
                        </a:solidFill>
                        <a:effectLst/>
                        <a:latin typeface=" Arial"/>
                        <a:ea typeface="Arial" panose="020B0604020202020204" pitchFamily="34" charset="0"/>
                        <a:cs typeface="Times New Roman" panose="02020603050405020304" pitchFamily="18" charset="0"/>
                      </a:endParaRPr>
                    </a:p>
                    <a:p>
                      <a:pPr marL="69850" marR="0">
                        <a:lnSpc>
                          <a:spcPts val="1105"/>
                        </a:lnSpc>
                        <a:spcBef>
                          <a:spcPts val="0"/>
                        </a:spcBef>
                        <a:spcAft>
                          <a:spcPts val="0"/>
                        </a:spcAft>
                      </a:pPr>
                      <a:endParaRPr lang="en-US" sz="1200" b="0" dirty="0">
                        <a:solidFill>
                          <a:schemeClr val="tx1"/>
                        </a:solidFill>
                        <a:effectLst/>
                        <a:latin typeface=" Arial"/>
                        <a:ea typeface="Arial" panose="020B0604020202020204" pitchFamily="34" charset="0"/>
                        <a:cs typeface="Times New Roman" panose="02020603050405020304" pitchFamily="18" charset="0"/>
                      </a:endParaRPr>
                    </a:p>
                    <a:p>
                      <a:pPr marL="69850" marR="0">
                        <a:lnSpc>
                          <a:spcPts val="1105"/>
                        </a:lnSpc>
                        <a:spcBef>
                          <a:spcPts val="0"/>
                        </a:spcBef>
                        <a:spcAft>
                          <a:spcPts val="0"/>
                        </a:spcAft>
                      </a:pPr>
                      <a:r>
                        <a:rPr lang="en-US" sz="1200" b="0" dirty="0">
                          <a:solidFill>
                            <a:schemeClr val="tx1"/>
                          </a:solidFill>
                          <a:effectLst/>
                          <a:latin typeface=" Arial"/>
                          <a:ea typeface="Arial" panose="020B0604020202020204" pitchFamily="34" charset="0"/>
                          <a:cs typeface="Times New Roman" panose="02020603050405020304" pitchFamily="18" charset="0"/>
                        </a:rPr>
                        <a:t>Shuttle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9215" marR="0">
                        <a:lnSpc>
                          <a:spcPts val="1015"/>
                        </a:lnSpc>
                        <a:spcBef>
                          <a:spcPts val="0"/>
                        </a:spcBef>
                        <a:spcAft>
                          <a:spcPts val="0"/>
                        </a:spcAft>
                      </a:pPr>
                      <a:endParaRPr lang="en-US" sz="1200" b="0" dirty="0">
                        <a:solidFill>
                          <a:schemeClr val="tx1"/>
                        </a:solidFill>
                        <a:effectLst/>
                        <a:latin typeface=" Arial"/>
                        <a:ea typeface="Arial" panose="020B0604020202020204" pitchFamily="34" charset="0"/>
                        <a:cs typeface="Times New Roman" panose="02020603050405020304" pitchFamily="18" charset="0"/>
                      </a:endParaRPr>
                    </a:p>
                    <a:p>
                      <a:pPr marL="69215" marR="0">
                        <a:lnSpc>
                          <a:spcPts val="1015"/>
                        </a:lnSpc>
                        <a:spcBef>
                          <a:spcPts val="0"/>
                        </a:spcBef>
                        <a:spcAft>
                          <a:spcPts val="0"/>
                        </a:spcAft>
                      </a:pPr>
                      <a:endParaRPr lang="en-US" sz="1200" b="0" dirty="0">
                        <a:solidFill>
                          <a:schemeClr val="tx1"/>
                        </a:solidFill>
                        <a:effectLst/>
                        <a:latin typeface=" Arial"/>
                        <a:ea typeface="Arial" panose="020B0604020202020204" pitchFamily="34" charset="0"/>
                        <a:cs typeface="Times New Roman" panose="02020603050405020304" pitchFamily="18" charset="0"/>
                      </a:endParaRPr>
                    </a:p>
                    <a:p>
                      <a:pPr marL="69215" marR="0">
                        <a:lnSpc>
                          <a:spcPts val="1015"/>
                        </a:lnSpc>
                        <a:spcBef>
                          <a:spcPts val="0"/>
                        </a:spcBef>
                        <a:spcAft>
                          <a:spcPts val="0"/>
                        </a:spcAft>
                      </a:pPr>
                      <a:r>
                        <a:rPr lang="en-US" sz="1200" b="0" dirty="0">
                          <a:solidFill>
                            <a:schemeClr val="tx1"/>
                          </a:solidFill>
                          <a:effectLst/>
                          <a:latin typeface=" Arial"/>
                          <a:ea typeface="Arial" panose="020B0604020202020204" pitchFamily="34" charset="0"/>
                          <a:cs typeface="Times New Roman" panose="02020603050405020304" pitchFamily="18" charset="0"/>
                        </a:rPr>
                        <a:t>Consistent Parking Lot Shuttle Availability</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endParaRPr lang="en-US" sz="1200" b="0" dirty="0">
                        <a:solidFill>
                          <a:schemeClr val="tx1"/>
                        </a:solidFill>
                        <a:effectLst/>
                        <a:latin typeface=" Arial"/>
                        <a:ea typeface="Arial" panose="020B0604020202020204" pitchFamily="34" charset="0"/>
                        <a:cs typeface="Times New Roman" panose="02020603050405020304" pitchFamily="18" charset="0"/>
                      </a:endParaRPr>
                    </a:p>
                    <a:p>
                      <a:pPr marL="0" marR="0">
                        <a:spcBef>
                          <a:spcPts val="0"/>
                        </a:spcBef>
                        <a:spcAft>
                          <a:spcPts val="0"/>
                        </a:spcAft>
                      </a:pPr>
                      <a:r>
                        <a:rPr lang="en-US" sz="1200" b="0" dirty="0">
                          <a:solidFill>
                            <a:schemeClr val="tx1"/>
                          </a:solidFill>
                          <a:effectLst/>
                          <a:latin typeface=" Arial"/>
                          <a:ea typeface="Arial" panose="020B0604020202020204" pitchFamily="34" charset="0"/>
                          <a:cs typeface="Times New Roman" panose="02020603050405020304" pitchFamily="18" charset="0"/>
                        </a:rPr>
                        <a:t> With the DEI Committee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88170140"/>
                  </a:ext>
                </a:extLst>
              </a:tr>
            </a:tbl>
          </a:graphicData>
        </a:graphic>
      </p:graphicFrame>
      <p:sp>
        <p:nvSpPr>
          <p:cNvPr id="3" name="Text Placeholder 3">
            <a:extLst>
              <a:ext uri="{FF2B5EF4-FFF2-40B4-BE49-F238E27FC236}">
                <a16:creationId xmlns:a16="http://schemas.microsoft.com/office/drawing/2014/main" id="{16D37B76-4BCE-F51C-2769-C0A7F58D44CC}"/>
              </a:ext>
            </a:extLst>
          </p:cNvPr>
          <p:cNvSpPr txBox="1">
            <a:spLocks/>
          </p:cNvSpPr>
          <p:nvPr/>
        </p:nvSpPr>
        <p:spPr bwMode="auto">
          <a:xfrm>
            <a:off x="385894" y="251670"/>
            <a:ext cx="7667538" cy="755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cs typeface="Arial" panose="020B0604020202020204" pitchFamily="34" charset="0"/>
              </a:defRPr>
            </a:lvl1pPr>
            <a:lvl2pPr marL="457200" defTabSz="457200">
              <a:defRPr>
                <a:solidFill>
                  <a:schemeClr val="tx1"/>
                </a:solidFill>
                <a:latin typeface="Arial" panose="020B0604020202020204" pitchFamily="34" charset="0"/>
                <a:cs typeface="Arial" panose="020B0604020202020204" pitchFamily="34" charset="0"/>
              </a:defRPr>
            </a:lvl2pPr>
            <a:lvl3pPr marL="914400" defTabSz="457200">
              <a:defRPr>
                <a:solidFill>
                  <a:schemeClr val="tx1"/>
                </a:solidFill>
                <a:latin typeface="Arial" panose="020B0604020202020204" pitchFamily="34" charset="0"/>
                <a:cs typeface="Arial" panose="020B0604020202020204" pitchFamily="34" charset="0"/>
              </a:defRPr>
            </a:lvl3pPr>
            <a:lvl4pPr marL="1371600" defTabSz="457200">
              <a:defRPr>
                <a:solidFill>
                  <a:schemeClr val="tx1"/>
                </a:solidFill>
                <a:latin typeface="Arial" panose="020B0604020202020204" pitchFamily="34" charset="0"/>
                <a:cs typeface="Arial" panose="020B0604020202020204" pitchFamily="34" charset="0"/>
              </a:defRPr>
            </a:lvl4pPr>
            <a:lvl5pPr marL="1828800" defTabSz="457200">
              <a:defRPr>
                <a:solidFill>
                  <a:schemeClr val="tx1"/>
                </a:solidFill>
                <a:latin typeface="Arial" panose="020B0604020202020204" pitchFamily="34" charset="0"/>
                <a:cs typeface="Arial" panose="020B0604020202020204" pitchFamily="34" charset="0"/>
              </a:defRPr>
            </a:lvl5pPr>
            <a:lvl6pPr indent="100013"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indent="100013"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indent="100013"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indent="100013"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spcAft>
                <a:spcPts val="600"/>
              </a:spcAft>
              <a:buClr>
                <a:srgbClr val="660033"/>
              </a:buClr>
              <a:buSzPct val="80000"/>
              <a:buFont typeface="Wingdings 3" panose="05040102010807070707" pitchFamily="18" charset="2"/>
              <a:buNone/>
            </a:pPr>
            <a:r>
              <a:rPr lang="en-US" altLang="en-US" sz="4000" dirty="0">
                <a:solidFill>
                  <a:srgbClr val="000000"/>
                </a:solidFill>
                <a:latin typeface="Arial "/>
              </a:rPr>
              <a:t>Tracking Log</a:t>
            </a:r>
          </a:p>
        </p:txBody>
      </p:sp>
    </p:spTree>
    <p:extLst>
      <p:ext uri="{BB962C8B-B14F-4D97-AF65-F5344CB8AC3E}">
        <p14:creationId xmlns:p14="http://schemas.microsoft.com/office/powerpoint/2010/main" val="3106799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 Placeholder 3"/>
          <p:cNvSpPr txBox="1">
            <a:spLocks/>
          </p:cNvSpPr>
          <p:nvPr/>
        </p:nvSpPr>
        <p:spPr bwMode="auto">
          <a:xfrm>
            <a:off x="591214" y="1789546"/>
            <a:ext cx="7904162"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cs typeface="Arial" panose="020B0604020202020204" pitchFamily="34" charset="0"/>
              </a:defRPr>
            </a:lvl1pPr>
            <a:lvl2pPr marL="457200" defTabSz="457200">
              <a:defRPr>
                <a:solidFill>
                  <a:schemeClr val="tx1"/>
                </a:solidFill>
                <a:latin typeface="Arial" panose="020B0604020202020204" pitchFamily="34" charset="0"/>
                <a:cs typeface="Arial" panose="020B0604020202020204" pitchFamily="34" charset="0"/>
              </a:defRPr>
            </a:lvl2pPr>
            <a:lvl3pPr marL="914400" defTabSz="457200">
              <a:defRPr>
                <a:solidFill>
                  <a:schemeClr val="tx1"/>
                </a:solidFill>
                <a:latin typeface="Arial" panose="020B0604020202020204" pitchFamily="34" charset="0"/>
                <a:cs typeface="Arial" panose="020B0604020202020204" pitchFamily="34" charset="0"/>
              </a:defRPr>
            </a:lvl3pPr>
            <a:lvl4pPr marL="1371600" defTabSz="457200">
              <a:defRPr>
                <a:solidFill>
                  <a:schemeClr val="tx1"/>
                </a:solidFill>
                <a:latin typeface="Arial" panose="020B0604020202020204" pitchFamily="34" charset="0"/>
                <a:cs typeface="Arial" panose="020B0604020202020204" pitchFamily="34" charset="0"/>
              </a:defRPr>
            </a:lvl4pPr>
            <a:lvl5pPr marL="1828800" defTabSz="457200">
              <a:defRPr>
                <a:solidFill>
                  <a:schemeClr val="tx1"/>
                </a:solidFill>
                <a:latin typeface="Arial" panose="020B0604020202020204" pitchFamily="34" charset="0"/>
                <a:cs typeface="Arial" panose="020B0604020202020204" pitchFamily="34" charset="0"/>
              </a:defRPr>
            </a:lvl5pPr>
            <a:lvl6pPr indent="100013"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indent="100013"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indent="100013"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indent="100013"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spcAft>
                <a:spcPts val="600"/>
              </a:spcAft>
              <a:buClr>
                <a:srgbClr val="660033"/>
              </a:buClr>
              <a:buSzPct val="80000"/>
              <a:buFont typeface="Wingdings 3" panose="05040102010807070707" pitchFamily="18" charset="2"/>
              <a:buNone/>
            </a:pPr>
            <a:r>
              <a:rPr lang="en-US" altLang="en-US" sz="8000" dirty="0">
                <a:solidFill>
                  <a:srgbClr val="000000"/>
                </a:solidFill>
                <a:latin typeface="Arial "/>
              </a:rPr>
              <a:t>PHARMACY</a:t>
            </a:r>
          </a:p>
        </p:txBody>
      </p:sp>
    </p:spTree>
    <p:extLst>
      <p:ext uri="{BB962C8B-B14F-4D97-AF65-F5344CB8AC3E}">
        <p14:creationId xmlns:p14="http://schemas.microsoft.com/office/powerpoint/2010/main" val="417967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Content Placeholder 1"/>
          <p:cNvSpPr>
            <a:spLocks noGrp="1"/>
          </p:cNvSpPr>
          <p:nvPr>
            <p:ph sz="quarter" idx="4294967295"/>
          </p:nvPr>
        </p:nvSpPr>
        <p:spPr>
          <a:xfrm>
            <a:off x="1694854" y="1087546"/>
            <a:ext cx="2431554" cy="1571625"/>
          </a:xfrm>
        </p:spPr>
        <p:txBody>
          <a:bodyPr>
            <a:normAutofit lnSpcReduction="10000"/>
          </a:bodyPr>
          <a:lstStyle/>
          <a:p>
            <a:pPr marL="0" indent="0" algn="ctr">
              <a:buNone/>
            </a:pPr>
            <a:r>
              <a:rPr lang="en-US" altLang="en-US" sz="1575" b="1" dirty="0"/>
              <a:t>Main Outpatient Pharmacy</a:t>
            </a:r>
          </a:p>
          <a:p>
            <a:pPr marL="0" indent="0" algn="ctr">
              <a:buNone/>
            </a:pPr>
            <a:r>
              <a:rPr lang="en-US" altLang="en-US" sz="1350" b="1" dirty="0"/>
              <a:t>7:30am-4:30pm</a:t>
            </a:r>
          </a:p>
          <a:p>
            <a:pPr marL="0" indent="0" algn="ctr">
              <a:buNone/>
            </a:pPr>
            <a:r>
              <a:rPr lang="en-US" altLang="en-US" sz="1350" b="1" dirty="0"/>
              <a:t>Monday-Friday</a:t>
            </a:r>
          </a:p>
          <a:p>
            <a:pPr marL="0" indent="0" algn="ctr">
              <a:buNone/>
            </a:pPr>
            <a:r>
              <a:rPr lang="en-US" altLang="en-US" sz="1013" b="1" dirty="0"/>
              <a:t>Closed Federal Holidays </a:t>
            </a:r>
          </a:p>
          <a:p>
            <a:pPr marL="0" indent="0" algn="ctr">
              <a:buNone/>
            </a:pPr>
            <a:r>
              <a:rPr lang="en-US" altLang="en-US" sz="900" b="1" dirty="0">
                <a:solidFill>
                  <a:srgbClr val="FF0000"/>
                </a:solidFill>
              </a:rPr>
              <a:t>Training Holiday &amp; Minimal Staffing Hours</a:t>
            </a:r>
          </a:p>
          <a:p>
            <a:pPr marL="0" indent="0" algn="ctr">
              <a:buNone/>
            </a:pPr>
            <a:r>
              <a:rPr lang="en-US" altLang="en-US" sz="1013" b="1" dirty="0">
                <a:solidFill>
                  <a:srgbClr val="003399"/>
                </a:solidFill>
              </a:rPr>
              <a:t>7:30am - 4:00pm</a:t>
            </a:r>
          </a:p>
        </p:txBody>
      </p:sp>
      <p:sp>
        <p:nvSpPr>
          <p:cNvPr id="56323" name="Content Placeholder 3"/>
          <p:cNvSpPr>
            <a:spLocks noGrp="1"/>
          </p:cNvSpPr>
          <p:nvPr>
            <p:ph sz="quarter" idx="4294967295"/>
          </p:nvPr>
        </p:nvSpPr>
        <p:spPr>
          <a:xfrm>
            <a:off x="1865780" y="3345956"/>
            <a:ext cx="2431554" cy="1727002"/>
          </a:xfrm>
        </p:spPr>
        <p:txBody>
          <a:bodyPr/>
          <a:lstStyle/>
          <a:p>
            <a:pPr marL="0" indent="0" algn="ctr">
              <a:buNone/>
            </a:pPr>
            <a:r>
              <a:rPr lang="en-US" altLang="en-US" sz="1575" b="1" dirty="0"/>
              <a:t>Freedom Crossing Pharmacy </a:t>
            </a:r>
          </a:p>
          <a:p>
            <a:pPr marL="0" indent="0" algn="ctr">
              <a:buNone/>
            </a:pPr>
            <a:r>
              <a:rPr lang="en-US" altLang="en-US" sz="1575" b="1" dirty="0"/>
              <a:t>9:30am-6:00pm</a:t>
            </a:r>
          </a:p>
          <a:p>
            <a:pPr marL="0" indent="0" algn="ctr">
              <a:buNone/>
            </a:pPr>
            <a:r>
              <a:rPr lang="en-US" altLang="en-US" sz="1575" b="1" dirty="0"/>
              <a:t>Monday-Friday</a:t>
            </a:r>
          </a:p>
          <a:p>
            <a:pPr marL="0" indent="0" algn="ctr">
              <a:buNone/>
            </a:pPr>
            <a:r>
              <a:rPr lang="en-US" altLang="en-US" sz="1125" b="1" dirty="0"/>
              <a:t>Closed Federal Holidays</a:t>
            </a:r>
            <a:endParaRPr lang="en-US" altLang="en-US" sz="1575" b="1" dirty="0"/>
          </a:p>
          <a:p>
            <a:pPr marL="0" indent="0" algn="ctr">
              <a:buNone/>
            </a:pPr>
            <a:r>
              <a:rPr lang="en-US" altLang="en-US" sz="844" b="1" dirty="0">
                <a:solidFill>
                  <a:srgbClr val="FF0000"/>
                </a:solidFill>
              </a:rPr>
              <a:t>Training Holiday &amp; Minimal Staffing Hours</a:t>
            </a:r>
          </a:p>
          <a:p>
            <a:pPr marL="0" indent="0" algn="ctr">
              <a:buNone/>
            </a:pPr>
            <a:r>
              <a:rPr lang="en-US" altLang="en-US" sz="1013" b="1" dirty="0">
                <a:solidFill>
                  <a:srgbClr val="003399"/>
                </a:solidFill>
              </a:rPr>
              <a:t>8:30am - 5:00pm</a:t>
            </a:r>
          </a:p>
        </p:txBody>
      </p:sp>
      <p:sp>
        <p:nvSpPr>
          <p:cNvPr id="56324" name="Content Placeholder 4"/>
          <p:cNvSpPr>
            <a:spLocks noGrp="1"/>
          </p:cNvSpPr>
          <p:nvPr>
            <p:ph sz="quarter" idx="4294967295"/>
          </p:nvPr>
        </p:nvSpPr>
        <p:spPr>
          <a:xfrm>
            <a:off x="4658171" y="3345956"/>
            <a:ext cx="2688729" cy="1890415"/>
          </a:xfrm>
        </p:spPr>
        <p:txBody>
          <a:bodyPr/>
          <a:lstStyle/>
          <a:p>
            <a:pPr marL="0" indent="0" algn="ctr">
              <a:buNone/>
            </a:pPr>
            <a:r>
              <a:rPr lang="en-US" altLang="en-US" sz="1575" b="1" dirty="0"/>
              <a:t>East Bliss Pharmacy </a:t>
            </a:r>
          </a:p>
          <a:p>
            <a:pPr marL="0" indent="0" algn="ctr">
              <a:buNone/>
            </a:pPr>
            <a:r>
              <a:rPr lang="en-US" altLang="en-US" sz="1575" b="1" dirty="0"/>
              <a:t>7:00am-3:30pm</a:t>
            </a:r>
          </a:p>
          <a:p>
            <a:pPr marL="0" indent="0" algn="ctr">
              <a:buNone/>
            </a:pPr>
            <a:r>
              <a:rPr lang="en-US" altLang="en-US" sz="1575" b="1" dirty="0"/>
              <a:t>Monday-Friday</a:t>
            </a:r>
          </a:p>
          <a:p>
            <a:pPr marL="0" indent="0" algn="ctr">
              <a:buNone/>
            </a:pPr>
            <a:r>
              <a:rPr lang="en-US" altLang="en-US" sz="1125" b="1" dirty="0"/>
              <a:t>Closed Federal Holidays</a:t>
            </a:r>
            <a:endParaRPr lang="en-US" altLang="en-US" sz="1575" b="1" dirty="0">
              <a:solidFill>
                <a:srgbClr val="FF0000"/>
              </a:solidFill>
            </a:endParaRPr>
          </a:p>
          <a:p>
            <a:pPr marL="0" indent="0" algn="ctr">
              <a:buNone/>
            </a:pPr>
            <a:r>
              <a:rPr lang="en-US" altLang="en-US" sz="900" b="1" dirty="0">
                <a:solidFill>
                  <a:srgbClr val="FF0000"/>
                </a:solidFill>
              </a:rPr>
              <a:t>Training Holiday &amp; Minimal Staffing Hours</a:t>
            </a:r>
          </a:p>
          <a:p>
            <a:pPr marL="0" indent="0" algn="ctr">
              <a:buNone/>
            </a:pPr>
            <a:r>
              <a:rPr lang="en-US" altLang="en-US" sz="1013" b="1" dirty="0">
                <a:solidFill>
                  <a:srgbClr val="003399"/>
                </a:solidFill>
              </a:rPr>
              <a:t>7:00am – 1100pm</a:t>
            </a:r>
          </a:p>
        </p:txBody>
      </p:sp>
      <p:sp>
        <p:nvSpPr>
          <p:cNvPr id="56325" name="Content Placeholder 1"/>
          <p:cNvSpPr>
            <a:spLocks noGrp="1"/>
          </p:cNvSpPr>
          <p:nvPr>
            <p:ph sz="quarter" idx="4294967295"/>
          </p:nvPr>
        </p:nvSpPr>
        <p:spPr>
          <a:xfrm>
            <a:off x="4786758" y="1087545"/>
            <a:ext cx="2431554" cy="1571625"/>
          </a:xfrm>
        </p:spPr>
        <p:txBody>
          <a:bodyPr/>
          <a:lstStyle/>
          <a:p>
            <a:pPr marL="0" indent="0" algn="ctr">
              <a:buNone/>
            </a:pPr>
            <a:r>
              <a:rPr lang="en-US" altLang="en-US" sz="1575" b="1" dirty="0"/>
              <a:t>Mendoza Clinic Pharmacy</a:t>
            </a:r>
          </a:p>
          <a:p>
            <a:pPr marL="0" indent="0" algn="ctr">
              <a:buNone/>
            </a:pPr>
            <a:r>
              <a:rPr lang="en-US" altLang="en-US" sz="1350" b="1" dirty="0"/>
              <a:t>7:00am-4:30pm</a:t>
            </a:r>
          </a:p>
          <a:p>
            <a:pPr marL="0" indent="0" algn="ctr">
              <a:buNone/>
            </a:pPr>
            <a:r>
              <a:rPr lang="en-US" altLang="en-US" sz="1350" b="1" dirty="0"/>
              <a:t>Monday-Friday</a:t>
            </a:r>
          </a:p>
          <a:p>
            <a:pPr marL="0" indent="0" algn="ctr">
              <a:buNone/>
            </a:pPr>
            <a:r>
              <a:rPr lang="en-US" altLang="en-US" sz="1013" b="1" dirty="0"/>
              <a:t>Closed Federal Holidays </a:t>
            </a:r>
          </a:p>
          <a:p>
            <a:pPr marL="0" indent="0" algn="ctr">
              <a:buNone/>
            </a:pPr>
            <a:r>
              <a:rPr lang="en-US" altLang="en-US" sz="900" b="1" dirty="0">
                <a:solidFill>
                  <a:srgbClr val="FF0000"/>
                </a:solidFill>
              </a:rPr>
              <a:t>Training Holiday &amp; Minimal Staffing Hours</a:t>
            </a:r>
          </a:p>
          <a:p>
            <a:pPr marL="0" indent="0" algn="ctr">
              <a:buNone/>
            </a:pPr>
            <a:r>
              <a:rPr lang="en-US" altLang="en-US" sz="1013" b="1" dirty="0">
                <a:solidFill>
                  <a:srgbClr val="003399"/>
                </a:solidFill>
              </a:rPr>
              <a:t>7:30am - 4:00pm</a:t>
            </a:r>
          </a:p>
        </p:txBody>
      </p:sp>
      <p:sp>
        <p:nvSpPr>
          <p:cNvPr id="7" name="Rectangle 6"/>
          <p:cNvSpPr>
            <a:spLocks noChangeArrowheads="1"/>
          </p:cNvSpPr>
          <p:nvPr/>
        </p:nvSpPr>
        <p:spPr bwMode="auto">
          <a:xfrm>
            <a:off x="819411" y="182969"/>
            <a:ext cx="71358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fontAlgn="base" hangingPunct="0">
              <a:spcBef>
                <a:spcPct val="0"/>
              </a:spcBef>
              <a:spcAft>
                <a:spcPct val="0"/>
              </a:spcAft>
            </a:pPr>
            <a:r>
              <a:rPr lang="en-US" altLang="en-US" sz="3200" dirty="0"/>
              <a:t>Pharmacy Hours of Operation</a:t>
            </a:r>
          </a:p>
        </p:txBody>
      </p:sp>
    </p:spTree>
    <p:extLst>
      <p:ext uri="{BB962C8B-B14F-4D97-AF65-F5344CB8AC3E}">
        <p14:creationId xmlns:p14="http://schemas.microsoft.com/office/powerpoint/2010/main" val="226407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606530" y="5514975"/>
            <a:ext cx="1116806" cy="352212"/>
          </a:xfrm>
          <a:prstGeom prst="rect">
            <a:avLst/>
          </a:prstGeom>
          <a:noFill/>
        </p:spPr>
        <p:txBody>
          <a:bodyPr>
            <a:spAutoFit/>
          </a:bodyPr>
          <a:lstStyle/>
          <a:p>
            <a:pPr fontAlgn="base">
              <a:spcBef>
                <a:spcPct val="0"/>
              </a:spcBef>
              <a:spcAft>
                <a:spcPct val="0"/>
              </a:spcAft>
              <a:defRPr/>
            </a:pPr>
            <a:r>
              <a:rPr lang="en-US" sz="563" dirty="0">
                <a:solidFill>
                  <a:srgbClr val="446D90"/>
                </a:solidFill>
              </a:rPr>
              <a:t>Asteres Inc.</a:t>
            </a:r>
          </a:p>
          <a:p>
            <a:pPr fontAlgn="base">
              <a:spcBef>
                <a:spcPct val="0"/>
              </a:spcBef>
              <a:spcAft>
                <a:spcPct val="0"/>
              </a:spcAft>
              <a:defRPr/>
            </a:pPr>
            <a:r>
              <a:rPr lang="en-US" sz="563" dirty="0">
                <a:solidFill>
                  <a:srgbClr val="446D90"/>
                </a:solidFill>
              </a:rPr>
              <a:t>4110 Sorrento Valley Blvd.</a:t>
            </a:r>
          </a:p>
          <a:p>
            <a:pPr fontAlgn="base">
              <a:spcBef>
                <a:spcPct val="0"/>
              </a:spcBef>
              <a:spcAft>
                <a:spcPct val="0"/>
              </a:spcAft>
              <a:defRPr/>
            </a:pPr>
            <a:r>
              <a:rPr lang="en-US" sz="563" dirty="0">
                <a:solidFill>
                  <a:srgbClr val="446D90"/>
                </a:solidFill>
              </a:rPr>
              <a:t>San Diego, CA 92121</a:t>
            </a:r>
          </a:p>
        </p:txBody>
      </p:sp>
      <p:graphicFrame>
        <p:nvGraphicFramePr>
          <p:cNvPr id="9" name="Table 9"/>
          <p:cNvGraphicFramePr>
            <a:graphicFrameLocks noGrp="1"/>
          </p:cNvGraphicFramePr>
          <p:nvPr/>
        </p:nvGraphicFramePr>
        <p:xfrm>
          <a:off x="1138030" y="1404852"/>
          <a:ext cx="4466036" cy="4286229"/>
        </p:xfrm>
        <a:graphic>
          <a:graphicData uri="http://schemas.openxmlformats.org/drawingml/2006/table">
            <a:tbl>
              <a:tblPr firstRow="1" bandRow="1">
                <a:tableStyleId>{5C22544A-7EE6-4342-B048-85BDC9FD1C3A}</a:tableStyleId>
              </a:tblPr>
              <a:tblGrid>
                <a:gridCol w="620283">
                  <a:extLst>
                    <a:ext uri="{9D8B030D-6E8A-4147-A177-3AD203B41FA5}">
                      <a16:colId xmlns:a16="http://schemas.microsoft.com/office/drawing/2014/main" val="20000"/>
                    </a:ext>
                  </a:extLst>
                </a:gridCol>
                <a:gridCol w="3845753">
                  <a:extLst>
                    <a:ext uri="{9D8B030D-6E8A-4147-A177-3AD203B41FA5}">
                      <a16:colId xmlns:a16="http://schemas.microsoft.com/office/drawing/2014/main" val="20001"/>
                    </a:ext>
                  </a:extLst>
                </a:gridCol>
              </a:tblGrid>
              <a:tr h="662939">
                <a:tc>
                  <a:txBody>
                    <a:bodyPr/>
                    <a:lstStyle/>
                    <a:p>
                      <a:r>
                        <a:rPr lang="en-US" sz="1400" b="0" dirty="0">
                          <a:ln w="12700">
                            <a:noFill/>
                          </a:ln>
                          <a:solidFill>
                            <a:schemeClr val="bg2"/>
                          </a:solidFill>
                        </a:rPr>
                        <a:t>1</a:t>
                      </a:r>
                    </a:p>
                  </a:txBody>
                  <a:tcPr marL="68580" marR="68580" marT="0" marB="34289">
                    <a:lnL w="12700" cmpd="sng">
                      <a:noFill/>
                    </a:lnL>
                    <a:lnR w="12700" cmpd="sng">
                      <a:noFill/>
                    </a:lnR>
                    <a:lnT w="12700" cmpd="sng">
                      <a:noFill/>
                    </a:lnT>
                    <a:lnB w="12700" cap="flat" cmpd="sng" algn="ctr">
                      <a:solidFill>
                        <a:srgbClr val="C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Order your refills by calling 915-742-1200. Select “Option 1” for ScriptCenter at Freedom Crossing” or “Option 2” for ScriptCenter at Main Pharmacy as your pickup location.</a:t>
                      </a:r>
                    </a:p>
                  </a:txBody>
                  <a:tcPr marL="68580" marR="68580" marT="0" marB="34289">
                    <a:lnL w="12700" cmpd="sng">
                      <a:noFill/>
                    </a:lnL>
                    <a:lnR w="12700" cmpd="sng">
                      <a:noFill/>
                    </a:lnR>
                    <a:lnT w="12700" cmpd="sng">
                      <a:noFill/>
                    </a:lnT>
                    <a:lnB w="12700" cap="flat" cmpd="sng" algn="ctr">
                      <a:solidFill>
                        <a:srgbClr val="C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1272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n w="12700">
                            <a:noFill/>
                          </a:ln>
                          <a:solidFill>
                            <a:schemeClr val="bg2"/>
                          </a:solidFill>
                        </a:rPr>
                        <a:t>2</a:t>
                      </a:r>
                    </a:p>
                    <a:p>
                      <a:endParaRPr lang="en-US" sz="1400" dirty="0"/>
                    </a:p>
                  </a:txBody>
                  <a:tcPr marL="68580" marR="68580" marT="171441" marB="34289">
                    <a:lnL w="12700" cmpd="sng">
                      <a:noFill/>
                    </a:lnL>
                    <a:lnR w="12700" cmpd="sng">
                      <a:noFill/>
                    </a:lnR>
                    <a:lnT w="12700" cap="flat" cmpd="sng" algn="ctr">
                      <a:solidFill>
                        <a:srgbClr val="CF0000"/>
                      </a:solidFill>
                      <a:prstDash val="solid"/>
                      <a:round/>
                      <a:headEnd type="none" w="med" len="med"/>
                      <a:tailEnd type="none" w="med" len="med"/>
                    </a:lnT>
                    <a:lnB w="12700" cap="flat" cmpd="sng" algn="ctr">
                      <a:solidFill>
                        <a:srgbClr val="CF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t>
                      </a:r>
                      <a:r>
                        <a:rPr kumimoji="0" lang="en-US" sz="1400" b="0" i="0"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rPr>
                        <a:t>ScriptCenter</a:t>
                      </a: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select “Enroll”. </a:t>
                      </a:r>
                      <a:b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You will need one of your current prescription numbers to complete enrollment. If you don’t have a current prescription number to activate enrollment call the </a:t>
                      </a:r>
                      <a:r>
                        <a:rPr kumimoji="0" lang="en-US" sz="1400" b="0" i="0" u="none" strike="noStrike" kern="1200" cap="none" spc="0" normalizeH="0" baseline="0" noProof="0" dirty="0">
                          <a:ln>
                            <a:noFill/>
                          </a:ln>
                          <a:solidFill>
                            <a:schemeClr val="tx1"/>
                          </a:solidFill>
                          <a:effectLst/>
                          <a:uLnTx/>
                          <a:uFillTx/>
                          <a:latin typeface="+mj-lt"/>
                          <a:ea typeface="+mn-ea"/>
                          <a:cs typeface="Arial" panose="020B0604020202020204" pitchFamily="34" charset="0"/>
                        </a:rPr>
                        <a:t>pharmacy at </a:t>
                      </a:r>
                      <a:r>
                        <a:rPr lang="en-US" sz="1400" dirty="0">
                          <a:solidFill>
                            <a:schemeClr val="tx1"/>
                          </a:solidFill>
                          <a:latin typeface="+mj-lt"/>
                          <a:cs typeface="Arial" panose="020B0604020202020204" pitchFamily="34" charset="0"/>
                        </a:rPr>
                        <a:t>(915) 742-9017 or (915) 742-9490</a:t>
                      </a: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Helpful tip! During Enrollment, you will have the option to create your User ID and PIN.  You can also add your fingerprint and/or Military ID to use instead of your User ID.  This makes logging in even easier!</a:t>
                      </a:r>
                    </a:p>
                  </a:txBody>
                  <a:tcPr marL="68580" marR="68580" marT="171441" marB="34289">
                    <a:lnL w="12700" cmpd="sng">
                      <a:noFill/>
                    </a:lnL>
                    <a:lnR w="12700" cmpd="sng">
                      <a:noFill/>
                    </a:lnR>
                    <a:lnT w="12700" cap="flat" cmpd="sng" algn="ctr">
                      <a:solidFill>
                        <a:srgbClr val="CF0000"/>
                      </a:solidFill>
                      <a:prstDash val="solid"/>
                      <a:round/>
                      <a:headEnd type="none" w="med" len="med"/>
                      <a:tailEnd type="none" w="med" len="med"/>
                    </a:lnT>
                    <a:lnB w="12700" cap="flat" cmpd="sng" algn="ctr">
                      <a:solidFill>
                        <a:srgbClr val="C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939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n w="12700">
                            <a:noFill/>
                          </a:ln>
                          <a:solidFill>
                            <a:schemeClr val="bg2"/>
                          </a:solidFill>
                        </a:rPr>
                        <a:t>2</a:t>
                      </a:r>
                    </a:p>
                  </a:txBody>
                  <a:tcPr marL="68580" marR="68580" marT="171441" marB="34289">
                    <a:lnL w="12700" cmpd="sng">
                      <a:noFill/>
                    </a:lnL>
                    <a:lnR w="12700" cmpd="sng">
                      <a:noFill/>
                    </a:lnR>
                    <a:lnT w="12700" cap="flat" cmpd="sng" algn="ctr">
                      <a:solidFill>
                        <a:srgbClr val="CF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Review your prescriptions to pickup, sign, and complete your transaction. </a:t>
                      </a:r>
                    </a:p>
                  </a:txBody>
                  <a:tcPr marL="68580" marR="68580" marT="171441" marB="34289">
                    <a:lnL w="12700" cmpd="sng">
                      <a:noFill/>
                    </a:lnL>
                    <a:lnR w="12700" cmpd="sng">
                      <a:noFill/>
                    </a:lnR>
                    <a:lnT w="12700" cap="flat" cmpd="sng" algn="ctr">
                      <a:solidFill>
                        <a:srgbClr val="CF0000"/>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12" name="Rectangle 11"/>
          <p:cNvSpPr/>
          <p:nvPr/>
        </p:nvSpPr>
        <p:spPr>
          <a:xfrm>
            <a:off x="533385" y="603055"/>
            <a:ext cx="5189951" cy="738664"/>
          </a:xfrm>
          <a:prstGeom prst="rect">
            <a:avLst/>
          </a:prstGeom>
        </p:spPr>
        <p:txBody>
          <a:bodyPr wrap="square" lIns="0" tIns="0" rIns="0" bIns="0" anchor="ctr">
            <a:spAutoFit/>
          </a:bodyPr>
          <a:lstStyle/>
          <a:p>
            <a:pPr algn="ctr" fontAlgn="base">
              <a:spcBef>
                <a:spcPct val="0"/>
              </a:spcBef>
              <a:spcAft>
                <a:spcPct val="0"/>
              </a:spcAft>
              <a:defRPr/>
            </a:pPr>
            <a:r>
              <a:rPr lang="en-US" sz="1600" b="1" dirty="0">
                <a:solidFill>
                  <a:prstClr val="white"/>
                </a:solidFill>
                <a:latin typeface="Arial" panose="020B0604020202020204"/>
              </a:rPr>
              <a:t>LOCATED IN THE HALLWAY ADJACENT TO PHARMACY WINDOW 1 at FREEDOM CROSSING and the Main Hospital Pharmacy lobby</a:t>
            </a:r>
          </a:p>
        </p:txBody>
      </p:sp>
    </p:spTree>
    <p:extLst>
      <p:ext uri="{BB962C8B-B14F-4D97-AF65-F5344CB8AC3E}">
        <p14:creationId xmlns:p14="http://schemas.microsoft.com/office/powerpoint/2010/main" val="3712301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819411" y="182969"/>
            <a:ext cx="71358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fontAlgn="base" hangingPunct="0">
              <a:spcBef>
                <a:spcPct val="0"/>
              </a:spcBef>
              <a:spcAft>
                <a:spcPct val="0"/>
              </a:spcAft>
            </a:pPr>
            <a:r>
              <a:rPr lang="en-US" altLang="en-US" sz="3200" dirty="0"/>
              <a:t>Self-Care OTC Medication List</a:t>
            </a:r>
          </a:p>
        </p:txBody>
      </p:sp>
      <p:sp>
        <p:nvSpPr>
          <p:cNvPr id="3" name="TextBox 2">
            <a:extLst>
              <a:ext uri="{FF2B5EF4-FFF2-40B4-BE49-F238E27FC236}">
                <a16:creationId xmlns:a16="http://schemas.microsoft.com/office/drawing/2014/main" id="{C976017A-280D-D15D-178E-676829A976B2}"/>
              </a:ext>
            </a:extLst>
          </p:cNvPr>
          <p:cNvSpPr txBox="1"/>
          <p:nvPr/>
        </p:nvSpPr>
        <p:spPr>
          <a:xfrm>
            <a:off x="1196915" y="2709454"/>
            <a:ext cx="7275965" cy="369332"/>
          </a:xfrm>
          <a:prstGeom prst="rect">
            <a:avLst/>
          </a:prstGeom>
          <a:noFill/>
        </p:spPr>
        <p:txBody>
          <a:bodyPr wrap="square">
            <a:spAutoFit/>
          </a:bodyPr>
          <a:lstStyle/>
          <a:p>
            <a:pPr marL="0" marR="0">
              <a:spcBef>
                <a:spcPts val="0"/>
              </a:spcBef>
              <a:spcAft>
                <a:spcPts val="0"/>
              </a:spcAft>
            </a:pPr>
            <a:r>
              <a:rPr lang="en-US" sz="1800" u="sng" dirty="0">
                <a:solidFill>
                  <a:srgbClr val="0563C1"/>
                </a:solidFill>
                <a:effectLst/>
                <a:latin typeface="Calibri" panose="020F0502020204030204" pitchFamily="34" charset="0"/>
                <a:ea typeface="Calibri" panose="020F0502020204030204" pitchFamily="34" charset="0"/>
                <a:hlinkClick r:id="rId3"/>
              </a:rPr>
              <a:t>https://william-beaumont.tricare.mil/Health-Services/Pharmacy</a:t>
            </a:r>
            <a:endParaRPr lang="en-US"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222705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Text Placeholder 3"/>
          <p:cNvSpPr txBox="1">
            <a:spLocks/>
          </p:cNvSpPr>
          <p:nvPr/>
        </p:nvSpPr>
        <p:spPr bwMode="auto">
          <a:xfrm>
            <a:off x="393700" y="2384425"/>
            <a:ext cx="8285163"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cs typeface="Arial" panose="020B0604020202020204" pitchFamily="34" charset="0"/>
              </a:defRPr>
            </a:lvl1pPr>
            <a:lvl2pPr marL="457200" defTabSz="457200">
              <a:defRPr>
                <a:solidFill>
                  <a:schemeClr val="tx1"/>
                </a:solidFill>
                <a:latin typeface="Arial" panose="020B0604020202020204" pitchFamily="34" charset="0"/>
                <a:cs typeface="Arial" panose="020B0604020202020204" pitchFamily="34" charset="0"/>
              </a:defRPr>
            </a:lvl2pPr>
            <a:lvl3pPr marL="914400" defTabSz="457200">
              <a:defRPr>
                <a:solidFill>
                  <a:schemeClr val="tx1"/>
                </a:solidFill>
                <a:latin typeface="Arial" panose="020B0604020202020204" pitchFamily="34" charset="0"/>
                <a:cs typeface="Arial" panose="020B0604020202020204" pitchFamily="34" charset="0"/>
              </a:defRPr>
            </a:lvl3pPr>
            <a:lvl4pPr marL="1371600" defTabSz="457200">
              <a:defRPr>
                <a:solidFill>
                  <a:schemeClr val="tx1"/>
                </a:solidFill>
                <a:latin typeface="Arial" panose="020B0604020202020204" pitchFamily="34" charset="0"/>
                <a:cs typeface="Arial" panose="020B0604020202020204" pitchFamily="34" charset="0"/>
              </a:defRPr>
            </a:lvl4pPr>
            <a:lvl5pPr marL="1828800" defTabSz="457200">
              <a:defRPr>
                <a:solidFill>
                  <a:schemeClr val="tx1"/>
                </a:solidFill>
                <a:latin typeface="Arial" panose="020B0604020202020204" pitchFamily="34" charset="0"/>
                <a:cs typeface="Arial" panose="020B0604020202020204" pitchFamily="34" charset="0"/>
              </a:defRPr>
            </a:lvl5pPr>
            <a:lvl6pPr indent="100013"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indent="100013"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indent="100013"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indent="100013"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spcAft>
                <a:spcPts val="600"/>
              </a:spcAft>
              <a:buClr>
                <a:srgbClr val="660033"/>
              </a:buClr>
              <a:buSzPct val="80000"/>
              <a:buFont typeface="Wingdings 3" panose="05040102010807070707" pitchFamily="18" charset="2"/>
              <a:buNone/>
            </a:pPr>
            <a:r>
              <a:rPr lang="en-US" altLang="en-US" sz="8000" dirty="0">
                <a:solidFill>
                  <a:srgbClr val="000000"/>
                </a:solidFill>
                <a:latin typeface="Arial "/>
              </a:rPr>
              <a:t>Primary Care</a:t>
            </a:r>
          </a:p>
          <a:p>
            <a:pPr algn="ctr" eaLnBrk="1" hangingPunct="1">
              <a:spcBef>
                <a:spcPct val="20000"/>
              </a:spcBef>
              <a:spcAft>
                <a:spcPts val="600"/>
              </a:spcAft>
              <a:buClr>
                <a:srgbClr val="660033"/>
              </a:buClr>
              <a:buSzPct val="80000"/>
              <a:buFont typeface="Wingdings 3" panose="05040102010807070707" pitchFamily="18" charset="2"/>
              <a:buNone/>
            </a:pPr>
            <a:endParaRPr lang="en-US" altLang="en-US" sz="2000" dirty="0">
              <a:solidFill>
                <a:srgbClr val="000000"/>
              </a:solidFill>
              <a:latin typeface="Arial "/>
            </a:endParaRPr>
          </a:p>
          <a:p>
            <a:pPr algn="ctr" eaLnBrk="1" hangingPunct="1">
              <a:spcBef>
                <a:spcPct val="20000"/>
              </a:spcBef>
              <a:spcAft>
                <a:spcPts val="600"/>
              </a:spcAft>
              <a:buClr>
                <a:srgbClr val="660033"/>
              </a:buClr>
              <a:buSzPct val="80000"/>
              <a:buFont typeface="Wingdings 3" panose="05040102010807070707" pitchFamily="18" charset="2"/>
              <a:buNone/>
            </a:pPr>
            <a:r>
              <a:rPr lang="en-US" altLang="en-US" sz="6500" dirty="0">
                <a:solidFill>
                  <a:srgbClr val="000000"/>
                </a:solidFill>
                <a:latin typeface="Arial "/>
              </a:rPr>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18966E-531C-335F-9269-5AFBBA296EF4}"/>
              </a:ext>
            </a:extLst>
          </p:cNvPr>
          <p:cNvPicPr>
            <a:picLocks noChangeAspect="1"/>
          </p:cNvPicPr>
          <p:nvPr/>
        </p:nvPicPr>
        <p:blipFill>
          <a:blip r:embed="rId2"/>
          <a:stretch>
            <a:fillRect/>
          </a:stretch>
        </p:blipFill>
        <p:spPr>
          <a:xfrm>
            <a:off x="723569" y="747453"/>
            <a:ext cx="6912349" cy="5271684"/>
          </a:xfrm>
          <a:prstGeom prst="rect">
            <a:avLst/>
          </a:prstGeom>
        </p:spPr>
      </p:pic>
    </p:spTree>
    <p:extLst>
      <p:ext uri="{BB962C8B-B14F-4D97-AF65-F5344CB8AC3E}">
        <p14:creationId xmlns:p14="http://schemas.microsoft.com/office/powerpoint/2010/main" val="2795576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528DB4E6-4ACB-F328-D1AA-D82334C09214}"/>
              </a:ext>
            </a:extLst>
          </p:cNvPr>
          <p:cNvSpPr txBox="1">
            <a:spLocks/>
          </p:cNvSpPr>
          <p:nvPr/>
        </p:nvSpPr>
        <p:spPr bwMode="auto">
          <a:xfrm>
            <a:off x="457200" y="1320800"/>
            <a:ext cx="8229600" cy="482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5738" indent="-185738" algn="l" rtl="0" eaLnBrk="0" fontAlgn="base" hangingPunct="0">
              <a:spcBef>
                <a:spcPct val="20000"/>
              </a:spcBef>
              <a:spcAft>
                <a:spcPct val="0"/>
              </a:spcAft>
              <a:buChar char="•"/>
              <a:defRPr sz="1700">
                <a:solidFill>
                  <a:schemeClr val="tx1"/>
                </a:solidFill>
                <a:latin typeface="Arial" pitchFamily="34" charset="0"/>
                <a:ea typeface="+mn-ea"/>
                <a:cs typeface="Arial" pitchFamily="34" charset="0"/>
              </a:defRPr>
            </a:lvl1pPr>
            <a:lvl2pPr marL="404813" indent="-155575" algn="l" rtl="0" eaLnBrk="0" fontAlgn="base" hangingPunct="0">
              <a:spcBef>
                <a:spcPct val="20000"/>
              </a:spcBef>
              <a:spcAft>
                <a:spcPct val="0"/>
              </a:spcAft>
              <a:buChar char="–"/>
              <a:defRPr sz="1500">
                <a:solidFill>
                  <a:schemeClr val="tx1"/>
                </a:solidFill>
                <a:latin typeface="Arial" pitchFamily="34" charset="0"/>
                <a:cs typeface="Arial" pitchFamily="34" charset="0"/>
              </a:defRPr>
            </a:lvl2pPr>
            <a:lvl3pPr marL="623888" indent="-123825" algn="l" rtl="0" eaLnBrk="0" fontAlgn="base" hangingPunct="0">
              <a:spcBef>
                <a:spcPct val="20000"/>
              </a:spcBef>
              <a:spcAft>
                <a:spcPct val="0"/>
              </a:spcAft>
              <a:buChar char="•"/>
              <a:defRPr sz="1300">
                <a:solidFill>
                  <a:schemeClr val="tx1"/>
                </a:solidFill>
                <a:latin typeface="Arial" pitchFamily="34" charset="0"/>
                <a:cs typeface="Arial" pitchFamily="34" charset="0"/>
              </a:defRPr>
            </a:lvl3pPr>
            <a:lvl4pPr marL="873125" indent="-123825" algn="l" rtl="0" eaLnBrk="0" fontAlgn="base" hangingPunct="0">
              <a:spcBef>
                <a:spcPct val="20000"/>
              </a:spcBef>
              <a:spcAft>
                <a:spcPct val="0"/>
              </a:spcAft>
              <a:buChar char="–"/>
              <a:defRPr sz="1000">
                <a:solidFill>
                  <a:schemeClr val="tx1"/>
                </a:solidFill>
                <a:latin typeface="Arial" pitchFamily="34" charset="0"/>
                <a:cs typeface="Arial" pitchFamily="34" charset="0"/>
              </a:defRPr>
            </a:lvl4pPr>
            <a:lvl5pPr marL="1122363" indent="-123825" algn="l" rtl="0" eaLnBrk="0" fontAlgn="base" hangingPunct="0">
              <a:spcBef>
                <a:spcPct val="20000"/>
              </a:spcBef>
              <a:spcAft>
                <a:spcPct val="0"/>
              </a:spcAft>
              <a:buChar char="»"/>
              <a:defRPr sz="1000">
                <a:solidFill>
                  <a:schemeClr val="tx1"/>
                </a:solidFill>
                <a:latin typeface="Arial" pitchFamily="34" charset="0"/>
                <a:cs typeface="Arial" pitchFamily="34" charset="0"/>
              </a:defRPr>
            </a:lvl5pPr>
            <a:lvl6pPr marL="1372885" indent="-124808" algn="l" rtl="0" eaLnBrk="1" fontAlgn="base" hangingPunct="1">
              <a:spcBef>
                <a:spcPct val="20000"/>
              </a:spcBef>
              <a:spcAft>
                <a:spcPct val="0"/>
              </a:spcAft>
              <a:buChar char="»"/>
              <a:defRPr sz="1092">
                <a:solidFill>
                  <a:schemeClr val="tx1"/>
                </a:solidFill>
                <a:latin typeface="+mn-lt"/>
              </a:defRPr>
            </a:lvl6pPr>
            <a:lvl7pPr marL="1622500" indent="-124808" algn="l" rtl="0" eaLnBrk="1" fontAlgn="base" hangingPunct="1">
              <a:spcBef>
                <a:spcPct val="20000"/>
              </a:spcBef>
              <a:spcAft>
                <a:spcPct val="0"/>
              </a:spcAft>
              <a:buChar char="»"/>
              <a:defRPr sz="1092">
                <a:solidFill>
                  <a:schemeClr val="tx1"/>
                </a:solidFill>
                <a:latin typeface="+mn-lt"/>
              </a:defRPr>
            </a:lvl7pPr>
            <a:lvl8pPr marL="1872116" indent="-124808" algn="l" rtl="0" eaLnBrk="1" fontAlgn="base" hangingPunct="1">
              <a:spcBef>
                <a:spcPct val="20000"/>
              </a:spcBef>
              <a:spcAft>
                <a:spcPct val="0"/>
              </a:spcAft>
              <a:buChar char="»"/>
              <a:defRPr sz="1092">
                <a:solidFill>
                  <a:schemeClr val="tx1"/>
                </a:solidFill>
                <a:latin typeface="+mn-lt"/>
              </a:defRPr>
            </a:lvl8pPr>
            <a:lvl9pPr marL="2121732" indent="-124808" algn="l" rtl="0" eaLnBrk="1" fontAlgn="base" hangingPunct="1">
              <a:spcBef>
                <a:spcPct val="20000"/>
              </a:spcBef>
              <a:spcAft>
                <a:spcPct val="0"/>
              </a:spcAft>
              <a:buChar char="»"/>
              <a:defRPr sz="1092">
                <a:solidFill>
                  <a:schemeClr val="tx1"/>
                </a:solidFill>
                <a:latin typeface="+mn-lt"/>
              </a:defRPr>
            </a:lvl9pPr>
          </a:lstStyle>
          <a:p>
            <a:pPr>
              <a:defRPr/>
            </a:pPr>
            <a:endParaRPr lang="en-US" altLang="en-US" sz="1600" kern="0" dirty="0"/>
          </a:p>
          <a:p>
            <a:pPr>
              <a:defRPr/>
            </a:pPr>
            <a:r>
              <a:rPr lang="en-US" altLang="en-US" sz="1600" kern="0" dirty="0"/>
              <a:t>EFMP Medical office hours </a:t>
            </a:r>
          </a:p>
          <a:p>
            <a:pPr>
              <a:defRPr/>
            </a:pPr>
            <a:r>
              <a:rPr lang="en-US" altLang="en-US" sz="1600" kern="0" dirty="0"/>
              <a:t>Monday- Thursday 0730-1530, front desk is </a:t>
            </a:r>
            <a:r>
              <a:rPr lang="en-US" altLang="en-US" sz="1600" b="1" i="1" kern="0" dirty="0"/>
              <a:t>open</a:t>
            </a:r>
            <a:r>
              <a:rPr lang="en-US" altLang="en-US" sz="1600" kern="0" dirty="0"/>
              <a:t> for lunch, Closed Fridays/ Federal Holidays- Telephone service is available @ front desk on Fridays.</a:t>
            </a:r>
            <a:r>
              <a:rPr lang="en-US" altLang="en-US" sz="1600" kern="0" dirty="0">
                <a:highlight>
                  <a:srgbClr val="FFFF00"/>
                </a:highlight>
              </a:rPr>
              <a:t> </a:t>
            </a:r>
          </a:p>
          <a:p>
            <a:pPr lvl="1">
              <a:defRPr/>
            </a:pPr>
            <a:r>
              <a:rPr lang="en-US" altLang="en-US" sz="1600" kern="0" dirty="0"/>
              <a:t>Walk-ins are welcome; document turn in/ scanning if need is by walk-in</a:t>
            </a:r>
          </a:p>
          <a:p>
            <a:pPr lvl="1">
              <a:defRPr/>
            </a:pPr>
            <a:r>
              <a:rPr lang="en-US" altLang="en-US" sz="1600" kern="0" dirty="0"/>
              <a:t>EFMP Medical Email- </a:t>
            </a:r>
            <a:r>
              <a:rPr lang="en-US" altLang="en-US" sz="1600" b="1" i="1" kern="0" dirty="0"/>
              <a:t>is active</a:t>
            </a:r>
            <a:r>
              <a:rPr lang="en-US" altLang="en-US" sz="1600" kern="0" dirty="0"/>
              <a:t>/ does not accept PII/ PHI</a:t>
            </a:r>
          </a:p>
          <a:p>
            <a:pPr lvl="1">
              <a:defRPr/>
            </a:pPr>
            <a:r>
              <a:rPr lang="en-US" altLang="en-US" sz="1600" kern="0" dirty="0"/>
              <a:t>EFMP Medical Voicemail 915-742-3715</a:t>
            </a:r>
          </a:p>
          <a:p>
            <a:pPr marL="0" indent="0">
              <a:buNone/>
              <a:defRPr/>
            </a:pPr>
            <a:endParaRPr lang="en-US" altLang="en-US" sz="1600" kern="0" dirty="0"/>
          </a:p>
          <a:p>
            <a:pPr>
              <a:defRPr/>
            </a:pPr>
            <a:r>
              <a:rPr lang="en-US" altLang="en-US" sz="1600" kern="0" dirty="0"/>
              <a:t>EFMP Family Brief</a:t>
            </a:r>
          </a:p>
          <a:p>
            <a:pPr lvl="1">
              <a:defRPr/>
            </a:pPr>
            <a:r>
              <a:rPr lang="en-US" altLang="en-US" sz="1600" kern="0" dirty="0"/>
              <a:t>2</a:t>
            </a:r>
            <a:r>
              <a:rPr lang="en-US" altLang="en-US" sz="1600" kern="0" baseline="30000" dirty="0"/>
              <a:t>nd</a:t>
            </a:r>
            <a:r>
              <a:rPr lang="en-US" altLang="en-US" sz="1600" kern="0" dirty="0"/>
              <a:t> Friday/ month @ Mendoza EFMP 2</a:t>
            </a:r>
            <a:r>
              <a:rPr lang="en-US" altLang="en-US" sz="1600" kern="0" baseline="30000" dirty="0"/>
              <a:t>nd</a:t>
            </a:r>
            <a:r>
              <a:rPr lang="en-US" altLang="en-US" sz="1600" kern="0" dirty="0"/>
              <a:t> Floor Rm S-206 1000-UTC</a:t>
            </a:r>
          </a:p>
          <a:p>
            <a:pPr lvl="1">
              <a:defRPr/>
            </a:pPr>
            <a:r>
              <a:rPr lang="en-US" altLang="en-US" sz="1600" kern="0" dirty="0"/>
              <a:t>SSA staff will be hands on to assist any EFMP actions and Q&amp;A</a:t>
            </a:r>
          </a:p>
          <a:p>
            <a:pPr lvl="1">
              <a:defRPr/>
            </a:pPr>
            <a:r>
              <a:rPr lang="en-US" altLang="en-US" sz="1600" kern="0" dirty="0"/>
              <a:t>Childcare is available at Mendoza during family briefs if needed.</a:t>
            </a:r>
            <a:endParaRPr lang="en-US" altLang="en-US" sz="2300" kern="0" dirty="0"/>
          </a:p>
          <a:p>
            <a:pPr marL="0" indent="0">
              <a:buNone/>
              <a:defRPr/>
            </a:pPr>
            <a:endParaRPr lang="en-US" altLang="en-US" sz="1600" kern="0" dirty="0"/>
          </a:p>
          <a:p>
            <a:pPr>
              <a:defRPr/>
            </a:pPr>
            <a:r>
              <a:rPr lang="en-US" altLang="en-US" sz="1600" kern="0" dirty="0"/>
              <a:t>Updates for the EFMP Medical office can be found at </a:t>
            </a:r>
          </a:p>
          <a:p>
            <a:pPr marL="0" indent="0">
              <a:buNone/>
              <a:defRPr/>
            </a:pPr>
            <a:r>
              <a:rPr lang="en-US" sz="1600" dirty="0">
                <a:hlinkClick r:id="rId2"/>
              </a:rPr>
              <a:t>Exceptional Family Member Program (tricare.mil)</a:t>
            </a:r>
            <a:endParaRPr lang="en-US" altLang="en-US" sz="1600" kern="0" dirty="0"/>
          </a:p>
          <a:p>
            <a:pPr lvl="1">
              <a:defRPr/>
            </a:pPr>
            <a:endParaRPr lang="en-US" altLang="en-US" sz="2300" kern="0" dirty="0"/>
          </a:p>
          <a:p>
            <a:pPr lvl="1">
              <a:defRPr/>
            </a:pPr>
            <a:endParaRPr lang="en-US" altLang="en-US" sz="2300" kern="0" dirty="0"/>
          </a:p>
        </p:txBody>
      </p:sp>
      <p:sp>
        <p:nvSpPr>
          <p:cNvPr id="3" name="Title 2">
            <a:extLst>
              <a:ext uri="{FF2B5EF4-FFF2-40B4-BE49-F238E27FC236}">
                <a16:creationId xmlns:a16="http://schemas.microsoft.com/office/drawing/2014/main" id="{1BCEF1BE-4821-97C1-FED8-D1C4C5CFD11E}"/>
              </a:ext>
            </a:extLst>
          </p:cNvPr>
          <p:cNvSpPr>
            <a:spLocks noGrp="1"/>
          </p:cNvSpPr>
          <p:nvPr>
            <p:ph type="title"/>
          </p:nvPr>
        </p:nvSpPr>
        <p:spPr/>
        <p:txBody>
          <a:bodyPr/>
          <a:lstStyle/>
          <a:p>
            <a:r>
              <a:rPr lang="en-US" dirty="0"/>
              <a:t>Exceptional Family Member Program </a:t>
            </a:r>
            <a:br>
              <a:rPr lang="en-US" dirty="0"/>
            </a:br>
            <a:r>
              <a:rPr lang="en-US" dirty="0"/>
              <a:t>(EFMP)</a:t>
            </a:r>
          </a:p>
        </p:txBody>
      </p:sp>
    </p:spTree>
    <p:extLst>
      <p:ext uri="{BB962C8B-B14F-4D97-AF65-F5344CB8AC3E}">
        <p14:creationId xmlns:p14="http://schemas.microsoft.com/office/powerpoint/2010/main" val="20826994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7E3E5-6A59-456E-BEDB-BE8E78948E7E}"/>
              </a:ext>
            </a:extLst>
          </p:cNvPr>
          <p:cNvSpPr>
            <a:spLocks noGrp="1"/>
          </p:cNvSpPr>
          <p:nvPr>
            <p:ph type="title"/>
          </p:nvPr>
        </p:nvSpPr>
        <p:spPr/>
        <p:txBody>
          <a:bodyPr/>
          <a:lstStyle/>
          <a:p>
            <a:r>
              <a:rPr lang="en-US" dirty="0"/>
              <a:t>Enterprise Exceptional Family Member Program </a:t>
            </a:r>
            <a:br>
              <a:rPr lang="en-US" dirty="0"/>
            </a:br>
            <a:r>
              <a:rPr lang="en-US" dirty="0"/>
              <a:t>(E-EFMP)</a:t>
            </a:r>
          </a:p>
        </p:txBody>
      </p:sp>
      <p:pic>
        <p:nvPicPr>
          <p:cNvPr id="4" name="Content Placeholder 3" descr="A group of people posing for the camera&#10;&#10;Description automatically generated with medium confidence">
            <a:extLst>
              <a:ext uri="{FF2B5EF4-FFF2-40B4-BE49-F238E27FC236}">
                <a16:creationId xmlns:a16="http://schemas.microsoft.com/office/drawing/2014/main" id="{6F5DE04F-C10C-4F6D-8673-17C3D294C12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6068"/>
          <a:stretch/>
        </p:blipFill>
        <p:spPr>
          <a:xfrm>
            <a:off x="457200" y="1451295"/>
            <a:ext cx="8229600" cy="4064614"/>
          </a:xfrm>
          <a:prstGeom prst="rect">
            <a:avLst/>
          </a:prstGeom>
        </p:spPr>
      </p:pic>
      <p:sp>
        <p:nvSpPr>
          <p:cNvPr id="5" name="TextBox 4">
            <a:extLst>
              <a:ext uri="{FF2B5EF4-FFF2-40B4-BE49-F238E27FC236}">
                <a16:creationId xmlns:a16="http://schemas.microsoft.com/office/drawing/2014/main" id="{0F5C99F7-978D-45E8-88F7-CAAA15B6C343}"/>
              </a:ext>
            </a:extLst>
          </p:cNvPr>
          <p:cNvSpPr txBox="1"/>
          <p:nvPr/>
        </p:nvSpPr>
        <p:spPr>
          <a:xfrm>
            <a:off x="3485818" y="5646404"/>
            <a:ext cx="2514600" cy="646331"/>
          </a:xfrm>
          <a:prstGeom prst="rect">
            <a:avLst/>
          </a:prstGeom>
          <a:noFill/>
        </p:spPr>
        <p:txBody>
          <a:bodyPr wrap="square" rtlCol="0">
            <a:spAutoFit/>
          </a:bodyPr>
          <a:lstStyle/>
          <a:p>
            <a:r>
              <a:rPr lang="en-US" dirty="0">
                <a:hlinkClick r:id="rId3"/>
              </a:rPr>
              <a:t>https://efmp.army.mil</a:t>
            </a:r>
            <a:endParaRPr lang="en-US" dirty="0"/>
          </a:p>
          <a:p>
            <a:endParaRPr lang="en-US" dirty="0"/>
          </a:p>
        </p:txBody>
      </p:sp>
    </p:spTree>
    <p:extLst>
      <p:ext uri="{BB962C8B-B14F-4D97-AF65-F5344CB8AC3E}">
        <p14:creationId xmlns:p14="http://schemas.microsoft.com/office/powerpoint/2010/main" val="4231211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Placeholder 2"/>
          <p:cNvSpPr>
            <a:spLocks noGrp="1"/>
          </p:cNvSpPr>
          <p:nvPr>
            <p:ph type="body" idx="1"/>
          </p:nvPr>
        </p:nvSpPr>
        <p:spPr>
          <a:xfrm>
            <a:off x="457200" y="771997"/>
            <a:ext cx="8229599" cy="4526280"/>
          </a:xfrm>
        </p:spPr>
        <p:txBody>
          <a:bodyPr>
            <a:normAutofit lnSpcReduction="10000"/>
          </a:bodyPr>
          <a:lstStyle/>
          <a:p>
            <a:pPr marL="0" indent="0" eaLnBrk="1" fontAlgn="auto" hangingPunct="1">
              <a:spcBef>
                <a:spcPts val="0"/>
              </a:spcBef>
              <a:spcAft>
                <a:spcPts val="0"/>
              </a:spcAft>
              <a:buFontTx/>
              <a:buNone/>
              <a:defRPr/>
            </a:pPr>
            <a:endParaRPr lang="en-US" altLang="en-US" sz="1800" dirty="0">
              <a:solidFill>
                <a:sysClr val="windowText" lastClr="000000"/>
              </a:solidFill>
              <a:latin typeface="Arial "/>
              <a:cs typeface="Times New Roman" pitchFamily="18" charset="0"/>
            </a:endParaRPr>
          </a:p>
          <a:p>
            <a:pPr marL="869950" lvl="1" indent="-342900" eaLnBrk="1" fontAlgn="auto" hangingPunct="1">
              <a:lnSpc>
                <a:spcPct val="150000"/>
              </a:lnSpc>
              <a:spcBef>
                <a:spcPts val="0"/>
              </a:spcBef>
              <a:spcAft>
                <a:spcPts val="0"/>
              </a:spcAft>
              <a:buFont typeface="Wingdings" panose="05000000000000000000" pitchFamily="2" charset="2"/>
              <a:buChar char="Ø"/>
              <a:defRPr/>
            </a:pPr>
            <a:r>
              <a:rPr lang="en-US" altLang="en-US" sz="2200" b="1" dirty="0">
                <a:solidFill>
                  <a:sysClr val="windowText" lastClr="000000"/>
                </a:solidFill>
                <a:latin typeface="Arial "/>
                <a:cs typeface="Times New Roman" pitchFamily="18" charset="0"/>
              </a:rPr>
              <a:t>Welcome</a:t>
            </a:r>
          </a:p>
          <a:p>
            <a:pPr marL="869950" lvl="1" indent="-342900" eaLnBrk="1" fontAlgn="auto" hangingPunct="1">
              <a:lnSpc>
                <a:spcPct val="150000"/>
              </a:lnSpc>
              <a:spcBef>
                <a:spcPts val="0"/>
              </a:spcBef>
              <a:spcAft>
                <a:spcPts val="0"/>
              </a:spcAft>
              <a:buFont typeface="Wingdings" panose="05000000000000000000" pitchFamily="2" charset="2"/>
              <a:buChar char="Ø"/>
              <a:defRPr/>
            </a:pPr>
            <a:r>
              <a:rPr lang="en-US" altLang="en-US" sz="2200" b="1" dirty="0">
                <a:solidFill>
                  <a:sysClr val="windowText" lastClr="000000"/>
                </a:solidFill>
                <a:latin typeface="Arial "/>
                <a:cs typeface="Times New Roman" pitchFamily="18" charset="0"/>
              </a:rPr>
              <a:t>General Information</a:t>
            </a:r>
          </a:p>
          <a:p>
            <a:pPr marL="869950" lvl="1" indent="-342900" eaLnBrk="1" fontAlgn="auto" hangingPunct="1">
              <a:lnSpc>
                <a:spcPct val="150000"/>
              </a:lnSpc>
              <a:spcBef>
                <a:spcPts val="0"/>
              </a:spcBef>
              <a:spcAft>
                <a:spcPts val="0"/>
              </a:spcAft>
              <a:buFont typeface="Wingdings" panose="05000000000000000000" pitchFamily="2" charset="2"/>
              <a:buChar char="Ø"/>
              <a:defRPr/>
            </a:pPr>
            <a:r>
              <a:rPr lang="en-US" altLang="en-US" sz="2200" b="1" dirty="0">
                <a:solidFill>
                  <a:sysClr val="windowText" lastClr="000000"/>
                </a:solidFill>
                <a:latin typeface="Arial "/>
                <a:cs typeface="Times New Roman" pitchFamily="18" charset="0"/>
              </a:rPr>
              <a:t>Pharmacy </a:t>
            </a:r>
          </a:p>
          <a:p>
            <a:pPr marL="869950" lvl="1" indent="-342900" eaLnBrk="1" fontAlgn="auto" hangingPunct="1">
              <a:lnSpc>
                <a:spcPct val="150000"/>
              </a:lnSpc>
              <a:spcBef>
                <a:spcPts val="0"/>
              </a:spcBef>
              <a:spcAft>
                <a:spcPts val="0"/>
              </a:spcAft>
              <a:buFont typeface="Wingdings" panose="05000000000000000000" pitchFamily="2" charset="2"/>
              <a:buChar char="Ø"/>
              <a:defRPr/>
            </a:pPr>
            <a:r>
              <a:rPr lang="en-US" altLang="en-US" sz="2200" b="1" dirty="0">
                <a:solidFill>
                  <a:sysClr val="windowText" lastClr="000000"/>
                </a:solidFill>
                <a:latin typeface="Arial "/>
                <a:cs typeface="Times New Roman" pitchFamily="18" charset="0"/>
              </a:rPr>
              <a:t>Primary Care </a:t>
            </a:r>
          </a:p>
          <a:p>
            <a:pPr marL="869950" lvl="1" indent="-342900" eaLnBrk="1" fontAlgn="auto" hangingPunct="1">
              <a:lnSpc>
                <a:spcPct val="150000"/>
              </a:lnSpc>
              <a:spcBef>
                <a:spcPts val="0"/>
              </a:spcBef>
              <a:spcAft>
                <a:spcPts val="0"/>
              </a:spcAft>
              <a:buFont typeface="Wingdings" panose="05000000000000000000" pitchFamily="2" charset="2"/>
              <a:buChar char="Ø"/>
              <a:defRPr/>
            </a:pPr>
            <a:r>
              <a:rPr lang="en-US" altLang="en-US" sz="2200" b="1" dirty="0">
                <a:solidFill>
                  <a:sysClr val="windowText" lastClr="000000"/>
                </a:solidFill>
                <a:latin typeface="Arial "/>
                <a:cs typeface="Times New Roman" pitchFamily="18" charset="0"/>
              </a:rPr>
              <a:t>Flu Campaign</a:t>
            </a:r>
          </a:p>
          <a:p>
            <a:pPr marL="869950" lvl="1" indent="-342900" eaLnBrk="1" fontAlgn="auto" hangingPunct="1">
              <a:lnSpc>
                <a:spcPct val="150000"/>
              </a:lnSpc>
              <a:spcBef>
                <a:spcPts val="0"/>
              </a:spcBef>
              <a:spcAft>
                <a:spcPts val="0"/>
              </a:spcAft>
              <a:buFont typeface="Wingdings" panose="05000000000000000000" pitchFamily="2" charset="2"/>
              <a:buChar char="Ø"/>
              <a:defRPr/>
            </a:pPr>
            <a:r>
              <a:rPr lang="en-US" altLang="en-US" sz="2200" b="1" dirty="0">
                <a:solidFill>
                  <a:sysClr val="windowText" lastClr="000000"/>
                </a:solidFill>
                <a:latin typeface="Arial "/>
                <a:cs typeface="Times New Roman" pitchFamily="18" charset="0"/>
              </a:rPr>
              <a:t>Flu &amp; COVID Prevention Tips</a:t>
            </a:r>
          </a:p>
          <a:p>
            <a:pPr marL="869950" lvl="1" indent="-342900" eaLnBrk="1" fontAlgn="auto" hangingPunct="1">
              <a:lnSpc>
                <a:spcPct val="150000"/>
              </a:lnSpc>
              <a:spcBef>
                <a:spcPts val="0"/>
              </a:spcBef>
              <a:spcAft>
                <a:spcPts val="0"/>
              </a:spcAft>
              <a:buFont typeface="Wingdings" panose="05000000000000000000" pitchFamily="2" charset="2"/>
              <a:buChar char="Ø"/>
              <a:defRPr/>
            </a:pPr>
            <a:r>
              <a:rPr lang="en-US" altLang="en-US" sz="2200" b="1" dirty="0">
                <a:solidFill>
                  <a:sysClr val="windowText" lastClr="000000"/>
                </a:solidFill>
                <a:latin typeface="Arial "/>
                <a:cs typeface="Times New Roman" pitchFamily="18" charset="0"/>
              </a:rPr>
              <a:t>TRICARE – Open Season and Flu &amp; COVID Vaccines</a:t>
            </a:r>
          </a:p>
          <a:p>
            <a:pPr marL="869950" lvl="1" indent="-342900" eaLnBrk="1" fontAlgn="auto" hangingPunct="1">
              <a:lnSpc>
                <a:spcPct val="150000"/>
              </a:lnSpc>
              <a:spcBef>
                <a:spcPts val="0"/>
              </a:spcBef>
              <a:spcAft>
                <a:spcPts val="0"/>
              </a:spcAft>
              <a:buFont typeface="Wingdings" panose="05000000000000000000" pitchFamily="2" charset="2"/>
              <a:buChar char="Ø"/>
              <a:defRPr/>
            </a:pPr>
            <a:r>
              <a:rPr lang="en-US" altLang="en-US" sz="2200" b="1" dirty="0">
                <a:solidFill>
                  <a:sysClr val="windowText" lastClr="000000"/>
                </a:solidFill>
                <a:latin typeface="Arial "/>
                <a:cs typeface="Times New Roman" pitchFamily="18" charset="0"/>
              </a:rPr>
              <a:t>Questions/Closing</a:t>
            </a:r>
          </a:p>
          <a:p>
            <a:pPr marL="869950" lvl="1" indent="-342900" eaLnBrk="1" fontAlgn="auto" hangingPunct="1">
              <a:lnSpc>
                <a:spcPct val="150000"/>
              </a:lnSpc>
              <a:spcBef>
                <a:spcPts val="0"/>
              </a:spcBef>
              <a:spcAft>
                <a:spcPts val="0"/>
              </a:spcAft>
              <a:buFont typeface="Wingdings" panose="05000000000000000000" pitchFamily="2" charset="2"/>
              <a:buChar char="Ø"/>
              <a:defRPr/>
            </a:pPr>
            <a:r>
              <a:rPr lang="en-US" altLang="en-US" sz="2200" b="1" dirty="0">
                <a:solidFill>
                  <a:sysClr val="windowText" lastClr="000000"/>
                </a:solidFill>
                <a:latin typeface="Arial "/>
                <a:cs typeface="Times New Roman" pitchFamily="18" charset="0"/>
              </a:rPr>
              <a:t>Hospital Commander/CSM </a:t>
            </a:r>
          </a:p>
          <a:p>
            <a:pPr marL="161930" indent="-161930" eaLnBrk="1" fontAlgn="auto" hangingPunct="1">
              <a:spcBef>
                <a:spcPts val="0"/>
              </a:spcBef>
              <a:spcAft>
                <a:spcPts val="0"/>
              </a:spcAft>
              <a:buFont typeface="Wingdings" panose="05000000000000000000" pitchFamily="2" charset="2"/>
              <a:buChar char="Ø"/>
              <a:defRPr/>
            </a:pPr>
            <a:endParaRPr lang="en-US" altLang="en-US" sz="2400" dirty="0">
              <a:solidFill>
                <a:sysClr val="windowText" lastClr="000000"/>
              </a:solidFill>
              <a:latin typeface="Arial "/>
              <a:cs typeface="Times New Roman" pitchFamily="18" charset="0"/>
            </a:endParaRPr>
          </a:p>
          <a:p>
            <a:pPr marL="342900" indent="-342900" eaLnBrk="1" fontAlgn="auto" hangingPunct="1">
              <a:spcBef>
                <a:spcPts val="0"/>
              </a:spcBef>
              <a:spcAft>
                <a:spcPts val="0"/>
              </a:spcAft>
              <a:defRPr/>
            </a:pPr>
            <a:endParaRPr lang="en-US" altLang="en-US" sz="2400" dirty="0">
              <a:solidFill>
                <a:sysClr val="windowText" lastClr="000000"/>
              </a:solidFill>
              <a:latin typeface="Arial "/>
              <a:cs typeface="Times New Roman" pitchFamily="18" charset="0"/>
            </a:endParaRPr>
          </a:p>
          <a:p>
            <a:pPr marL="0" indent="0" eaLnBrk="1" fontAlgn="auto" hangingPunct="1">
              <a:spcBef>
                <a:spcPts val="0"/>
              </a:spcBef>
              <a:spcAft>
                <a:spcPts val="0"/>
              </a:spcAft>
              <a:buFontTx/>
              <a:buNone/>
              <a:defRPr/>
            </a:pPr>
            <a:endParaRPr lang="en-US" altLang="en-US" sz="2000" dirty="0">
              <a:solidFill>
                <a:sysClr val="windowText" lastClr="000000"/>
              </a:solidFill>
              <a:latin typeface="Arial "/>
              <a:cs typeface="Times New Roman" pitchFamily="18" charset="0"/>
            </a:endParaRPr>
          </a:p>
          <a:p>
            <a:pPr marL="342900" indent="-342900" eaLnBrk="1" fontAlgn="auto" hangingPunct="1">
              <a:spcBef>
                <a:spcPts val="0"/>
              </a:spcBef>
              <a:spcAft>
                <a:spcPts val="0"/>
              </a:spcAft>
              <a:defRPr/>
            </a:pPr>
            <a:endParaRPr lang="en-US" altLang="en-US" sz="2000" dirty="0">
              <a:solidFill>
                <a:sysClr val="windowText" lastClr="000000"/>
              </a:solidFill>
              <a:latin typeface="Arial "/>
              <a:cs typeface="Times New Roman" pitchFamily="18" charset="0"/>
            </a:endParaRPr>
          </a:p>
          <a:p>
            <a:pPr marL="342900" indent="-342900" eaLnBrk="1" fontAlgn="auto" hangingPunct="1">
              <a:spcBef>
                <a:spcPts val="0"/>
              </a:spcBef>
              <a:spcAft>
                <a:spcPts val="0"/>
              </a:spcAft>
              <a:defRPr/>
            </a:pPr>
            <a:endParaRPr lang="en-US" altLang="en-US" sz="2000" dirty="0">
              <a:solidFill>
                <a:sysClr val="windowText" lastClr="000000"/>
              </a:solidFill>
              <a:latin typeface="Arial "/>
              <a:cs typeface="Times New Roman" pitchFamily="18" charset="0"/>
            </a:endParaRPr>
          </a:p>
        </p:txBody>
      </p:sp>
      <p:sp>
        <p:nvSpPr>
          <p:cNvPr id="25603" name="Title 1"/>
          <p:cNvSpPr>
            <a:spLocks noGrp="1"/>
          </p:cNvSpPr>
          <p:nvPr>
            <p:ph type="title" idx="4294967295"/>
          </p:nvPr>
        </p:nvSpPr>
        <p:spPr>
          <a:xfrm>
            <a:off x="5353050" y="117475"/>
            <a:ext cx="3790950" cy="385763"/>
          </a:xfrm>
        </p:spPr>
        <p:txBody>
          <a:bodyPr>
            <a:normAutofit fontScale="90000"/>
          </a:bodyPr>
          <a:lstStyle/>
          <a:p>
            <a:pPr eaLnBrk="1" hangingPunct="1"/>
            <a:r>
              <a:rPr lang="en-US" altLang="en-US" dirty="0">
                <a:solidFill>
                  <a:schemeClr val="bg1"/>
                </a:solidFill>
              </a:rPr>
              <a:t>AGENDA</a:t>
            </a:r>
          </a:p>
        </p:txBody>
      </p:sp>
    </p:spTree>
    <p:extLst>
      <p:ext uri="{BB962C8B-B14F-4D97-AF65-F5344CB8AC3E}">
        <p14:creationId xmlns:p14="http://schemas.microsoft.com/office/powerpoint/2010/main" val="12556249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5383213" cy="430213"/>
          </a:xfrm>
        </p:spPr>
        <p:txBody>
          <a:bodyPr>
            <a:normAutofit fontScale="90000"/>
          </a:bodyPr>
          <a:lstStyle/>
          <a:p>
            <a:pPr algn="ctr"/>
            <a:r>
              <a:rPr lang="en-US" b="1" dirty="0">
                <a:solidFill>
                  <a:schemeClr val="bg1"/>
                </a:solidFill>
              </a:rPr>
              <a:t>E-EFMP</a:t>
            </a:r>
          </a:p>
        </p:txBody>
      </p:sp>
      <p:sp>
        <p:nvSpPr>
          <p:cNvPr id="3" name="Text Placeholder 2"/>
          <p:cNvSpPr>
            <a:spLocks noGrp="1"/>
          </p:cNvSpPr>
          <p:nvPr>
            <p:ph type="body" idx="4294967295"/>
          </p:nvPr>
        </p:nvSpPr>
        <p:spPr>
          <a:xfrm>
            <a:off x="323510" y="516948"/>
            <a:ext cx="7962900" cy="5685069"/>
          </a:xfrm>
        </p:spPr>
        <p:txBody>
          <a:bodyPr>
            <a:normAutofit fontScale="70000" lnSpcReduction="20000"/>
          </a:bodyPr>
          <a:lstStyle/>
          <a:p>
            <a:pPr marL="0" indent="0" algn="ctr">
              <a:buNone/>
            </a:pPr>
            <a:r>
              <a:rPr lang="en-US" sz="2000" dirty="0">
                <a:latin typeface="Arial" panose="020B0604020202020204" pitchFamily="34" charset="0"/>
                <a:cs typeface="Arial" panose="020B0604020202020204" pitchFamily="34" charset="0"/>
              </a:rPr>
              <a:t>           </a:t>
            </a:r>
            <a:r>
              <a:rPr lang="en-US" sz="2900" dirty="0">
                <a:latin typeface="Arial" panose="020B0604020202020204" pitchFamily="34" charset="0"/>
                <a:cs typeface="Arial" panose="020B0604020202020204" pitchFamily="34" charset="0"/>
              </a:rPr>
              <a:t>E-EFMP launched 31AUG2022</a:t>
            </a:r>
          </a:p>
          <a:p>
            <a:pPr marL="0" indent="0" algn="ctr">
              <a:buNone/>
            </a:pPr>
            <a:endParaRPr lang="en-US" sz="29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ALARACT 061/2022 E-EFMP </a:t>
            </a:r>
          </a:p>
          <a:p>
            <a:pPr marL="800100" lvl="1" indent="-342900">
              <a:buFont typeface="Arial" panose="020B0604020202020204" pitchFamily="34" charset="0"/>
              <a:buChar char="•"/>
            </a:pPr>
            <a:r>
              <a:rPr lang="en-US" sz="2100" dirty="0">
                <a:latin typeface=" Arial"/>
                <a:cs typeface="Arial" panose="020B0604020202020204" pitchFamily="34" charset="0"/>
              </a:rPr>
              <a:t>Online system</a:t>
            </a:r>
          </a:p>
          <a:p>
            <a:pPr marL="1200141" lvl="2" indent="-342900">
              <a:buFont typeface="Arial" panose="020B0604020202020204" pitchFamily="34" charset="0"/>
              <a:buChar char="•"/>
            </a:pPr>
            <a:r>
              <a:rPr lang="en-US" sz="2100" dirty="0">
                <a:latin typeface=" Arial"/>
              </a:rPr>
              <a:t>DS Login is required for SM/ FM- benefit to access it on any mobile device, no CAC is necessary</a:t>
            </a:r>
          </a:p>
          <a:p>
            <a:pPr marL="1200141" lvl="2" indent="-342900">
              <a:buFont typeface="Arial" panose="020B0604020202020204" pitchFamily="34" charset="0"/>
              <a:buChar char="•"/>
            </a:pPr>
            <a:r>
              <a:rPr lang="en-US" sz="2100" dirty="0">
                <a:latin typeface=" Arial"/>
                <a:cs typeface="Arial" panose="020B0604020202020204" pitchFamily="34" charset="0"/>
              </a:rPr>
              <a:t>SM can now view their requests, submit requests, and update 24/7</a:t>
            </a:r>
          </a:p>
          <a:p>
            <a:pPr marL="1200141" lvl="2" indent="-342900">
              <a:buFont typeface="Arial" panose="020B0604020202020204" pitchFamily="34" charset="0"/>
              <a:buChar char="•"/>
            </a:pPr>
            <a:r>
              <a:rPr lang="en-US" sz="2100" dirty="0">
                <a:latin typeface=" Arial"/>
                <a:cs typeface="Arial" panose="020B0604020202020204" pitchFamily="34" charset="0"/>
              </a:rPr>
              <a:t>SM now have access to check status without coming to office</a:t>
            </a:r>
          </a:p>
          <a:p>
            <a:pPr marL="1200141" lvl="2" indent="-342900">
              <a:buFont typeface="Arial" panose="020B0604020202020204" pitchFamily="34" charset="0"/>
              <a:buChar char="•"/>
            </a:pPr>
            <a:r>
              <a:rPr lang="en-US" sz="2100" dirty="0">
                <a:latin typeface=" Arial"/>
                <a:cs typeface="Arial" panose="020B0604020202020204" pitchFamily="34" charset="0"/>
              </a:rPr>
              <a:t>Significant improvements on workflow have been made </a:t>
            </a:r>
          </a:p>
          <a:p>
            <a:pPr marL="857241" lvl="2" indent="0">
              <a:buNone/>
            </a:pPr>
            <a:endParaRPr lang="en-US" sz="2100" dirty="0">
              <a:latin typeface=" Arial"/>
              <a:cs typeface="Arial" panose="020B0604020202020204" pitchFamily="34" charset="0"/>
            </a:endParaRPr>
          </a:p>
          <a:p>
            <a:pPr marL="742950" lvl="1" indent="-285750">
              <a:buFont typeface="Arial" panose="020B0604020202020204" pitchFamily="34" charset="0"/>
              <a:buChar char="•"/>
            </a:pPr>
            <a:r>
              <a:rPr lang="en-US" sz="2100" u="sng" dirty="0">
                <a:latin typeface=" Arial"/>
                <a:cs typeface="Arial" panose="020B0604020202020204" pitchFamily="34" charset="0"/>
              </a:rPr>
              <a:t>Effective 1APR2023</a:t>
            </a:r>
            <a:r>
              <a:rPr lang="en-US" sz="2100" dirty="0">
                <a:latin typeface=" Arial"/>
                <a:cs typeface="Arial" panose="020B0604020202020204" pitchFamily="34" charset="0"/>
              </a:rPr>
              <a:t>, all WBAMC providers will now complete 2792s, and 2792-1s within E-EFMP system. Paper forms are accepted on a case-by-case basis. </a:t>
            </a:r>
          </a:p>
          <a:p>
            <a:pPr marL="742950" lvl="1" indent="-285750">
              <a:buFont typeface="Arial" panose="020B0604020202020204" pitchFamily="34" charset="0"/>
              <a:buChar char="•"/>
            </a:pPr>
            <a:r>
              <a:rPr lang="en-US" sz="2100" dirty="0">
                <a:latin typeface=" Arial"/>
                <a:cs typeface="Arial" panose="020B0604020202020204" pitchFamily="34" charset="0"/>
              </a:rPr>
              <a:t>Off-post providers will continue with paper 2792, 2792-1s.</a:t>
            </a:r>
          </a:p>
          <a:p>
            <a:pPr marL="457200" lvl="1" indent="0">
              <a:buNone/>
            </a:pPr>
            <a:endParaRPr lang="en-US" sz="2100" dirty="0">
              <a:latin typeface=" Arial"/>
              <a:cs typeface="Arial" panose="020B0604020202020204" pitchFamily="34" charset="0"/>
            </a:endParaRPr>
          </a:p>
          <a:p>
            <a:r>
              <a:rPr lang="en-US" sz="2100" b="1" dirty="0">
                <a:latin typeface=" Arial"/>
                <a:cs typeface="Arial" panose="020B0604020202020204" pitchFamily="34" charset="0"/>
              </a:rPr>
              <a:t>CHALLENGES</a:t>
            </a:r>
          </a:p>
          <a:p>
            <a:pPr lvl="1">
              <a:buFont typeface="Arial" panose="020B0604020202020204" pitchFamily="34" charset="0"/>
              <a:buChar char="•"/>
            </a:pPr>
            <a:r>
              <a:rPr lang="en-US" sz="2100" dirty="0">
                <a:latin typeface=" Arial"/>
                <a:cs typeface="Arial" panose="020B0604020202020204" pitchFamily="34" charset="0"/>
              </a:rPr>
              <a:t>Unaware of timeline</a:t>
            </a:r>
          </a:p>
          <a:p>
            <a:pPr lvl="1">
              <a:buFont typeface="Arial" panose="020B0604020202020204" pitchFamily="34" charset="0"/>
              <a:buChar char="•"/>
            </a:pPr>
            <a:r>
              <a:rPr lang="en-US" sz="2100" dirty="0">
                <a:latin typeface=" Arial"/>
                <a:cs typeface="Arial" panose="020B0604020202020204" pitchFamily="34" charset="0"/>
              </a:rPr>
              <a:t>ATC for EFMP appts</a:t>
            </a:r>
          </a:p>
          <a:p>
            <a:pPr lvl="1">
              <a:buFont typeface="Arial" panose="020B0604020202020204" pitchFamily="34" charset="0"/>
              <a:buChar char="•"/>
            </a:pPr>
            <a:r>
              <a:rPr lang="en-US" sz="2100" dirty="0">
                <a:latin typeface=" Arial"/>
                <a:cs typeface="Arial" panose="020B0604020202020204" pitchFamily="34" charset="0"/>
              </a:rPr>
              <a:t>Closing referrals</a:t>
            </a:r>
          </a:p>
          <a:p>
            <a:pPr lvl="1">
              <a:buFont typeface="Arial" panose="020B0604020202020204" pitchFamily="34" charset="0"/>
              <a:buChar char="•"/>
            </a:pPr>
            <a:r>
              <a:rPr lang="en-US" sz="2100" dirty="0">
                <a:latin typeface=" Arial"/>
                <a:cs typeface="Arial" panose="020B0604020202020204" pitchFamily="34" charset="0"/>
              </a:rPr>
              <a:t>Bringing in or uploading complete medical documentation</a:t>
            </a:r>
          </a:p>
          <a:p>
            <a:pPr lvl="1">
              <a:buFont typeface="Arial" panose="020B0604020202020204" pitchFamily="34" charset="0"/>
              <a:buChar char="•"/>
            </a:pPr>
            <a:r>
              <a:rPr lang="en-US" sz="2100" dirty="0">
                <a:latin typeface=" Arial"/>
                <a:cs typeface="Arial" panose="020B0604020202020204" pitchFamily="34" charset="0"/>
              </a:rPr>
              <a:t>DS Logon for FMs/ Q&amp;A factsheet available at the EFMP front desk and online tricare.com (</a:t>
            </a:r>
            <a:r>
              <a:rPr lang="en-US" sz="2100" dirty="0">
                <a:latin typeface=" Arial"/>
                <a:hlinkClick r:id="rId3"/>
              </a:rPr>
              <a:t>Using a DS Logon | TRICARE</a:t>
            </a:r>
            <a:r>
              <a:rPr lang="en-US" sz="2100" dirty="0">
                <a:latin typeface=" Arial"/>
              </a:rPr>
              <a:t>  )</a:t>
            </a:r>
          </a:p>
          <a:p>
            <a:pPr lvl="2">
              <a:buFont typeface="Arial" panose="020B0604020202020204" pitchFamily="34" charset="0"/>
              <a:buChar char="•"/>
            </a:pPr>
            <a:r>
              <a:rPr lang="en-US" sz="2100" dirty="0">
                <a:latin typeface=" Arial"/>
                <a:cs typeface="Arial" panose="020B0604020202020204" pitchFamily="34" charset="0"/>
              </a:rPr>
              <a:t>SM can create a DS logon for dependents with unique email address</a:t>
            </a:r>
          </a:p>
          <a:p>
            <a:pPr marL="914378" lvl="2" indent="0">
              <a:buNone/>
            </a:pPr>
            <a:r>
              <a:rPr lang="en-US" sz="2100" dirty="0">
                <a:latin typeface=" Arial"/>
                <a:cs typeface="Arial" panose="020B0604020202020204" pitchFamily="34" charset="0"/>
              </a:rPr>
              <a:t> </a:t>
            </a:r>
          </a:p>
          <a:p>
            <a:pPr marL="742950" lvl="1"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6056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3"/>
          <p:cNvSpPr txBox="1">
            <a:spLocks noChangeArrowheads="1"/>
          </p:cNvSpPr>
          <p:nvPr/>
        </p:nvSpPr>
        <p:spPr bwMode="auto">
          <a:xfrm>
            <a:off x="4745038" y="141288"/>
            <a:ext cx="4313237"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8038" tIns="38038" rIns="38038" bIns="38038" anchor="ctr">
            <a:spAutoFit/>
          </a:bodyPr>
          <a:lstStyle/>
          <a:p>
            <a:pPr algn="ctr" hangingPunct="1"/>
            <a:r>
              <a:rPr lang="en-US" altLang="en-US" sz="2000" b="1" dirty="0">
                <a:solidFill>
                  <a:srgbClr val="FFFFFF"/>
                </a:solidFill>
                <a:sym typeface="Arial" panose="020B0604020202020204" pitchFamily="34" charset="0"/>
              </a:rPr>
              <a:t>Questions and Discussion</a:t>
            </a:r>
          </a:p>
        </p:txBody>
      </p:sp>
      <p:sp>
        <p:nvSpPr>
          <p:cNvPr id="2" name="Title 1">
            <a:extLst>
              <a:ext uri="{FF2B5EF4-FFF2-40B4-BE49-F238E27FC236}">
                <a16:creationId xmlns:a16="http://schemas.microsoft.com/office/drawing/2014/main" id="{D070F59E-F34B-50A3-1FA1-4FD788B5F2C2}"/>
              </a:ext>
            </a:extLst>
          </p:cNvPr>
          <p:cNvSpPr>
            <a:spLocks noGrp="1"/>
          </p:cNvSpPr>
          <p:nvPr>
            <p:ph type="title"/>
          </p:nvPr>
        </p:nvSpPr>
        <p:spPr>
          <a:xfrm>
            <a:off x="457200" y="177800"/>
            <a:ext cx="8229600" cy="1143000"/>
          </a:xfrm>
        </p:spPr>
        <p:txBody>
          <a:bodyPr/>
          <a:lstStyle/>
          <a:p>
            <a:r>
              <a:rPr lang="en-US" dirty="0"/>
              <a:t>Center for Autism Resources Education and Services</a:t>
            </a:r>
            <a:br>
              <a:rPr lang="en-US" dirty="0"/>
            </a:br>
            <a:r>
              <a:rPr lang="en-US" dirty="0"/>
              <a:t>(CARES)</a:t>
            </a:r>
          </a:p>
        </p:txBody>
      </p:sp>
      <p:sp>
        <p:nvSpPr>
          <p:cNvPr id="3" name="Content Placeholder 2">
            <a:extLst>
              <a:ext uri="{FF2B5EF4-FFF2-40B4-BE49-F238E27FC236}">
                <a16:creationId xmlns:a16="http://schemas.microsoft.com/office/drawing/2014/main" id="{4539B007-C50D-A25E-7C00-5B5CA71378D1}"/>
              </a:ext>
            </a:extLst>
          </p:cNvPr>
          <p:cNvSpPr txBox="1">
            <a:spLocks/>
          </p:cNvSpPr>
          <p:nvPr/>
        </p:nvSpPr>
        <p:spPr bwMode="auto">
          <a:xfrm>
            <a:off x="630238" y="1357312"/>
            <a:ext cx="8229600" cy="4839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5738" indent="-185738" algn="l" rtl="0" eaLnBrk="0" fontAlgn="base" hangingPunct="0">
              <a:spcBef>
                <a:spcPct val="20000"/>
              </a:spcBef>
              <a:spcAft>
                <a:spcPct val="0"/>
              </a:spcAft>
              <a:buChar char="•"/>
              <a:defRPr sz="1700">
                <a:solidFill>
                  <a:schemeClr val="tx1"/>
                </a:solidFill>
                <a:latin typeface="Arial" pitchFamily="34" charset="0"/>
                <a:ea typeface="+mn-ea"/>
                <a:cs typeface="Arial" pitchFamily="34" charset="0"/>
              </a:defRPr>
            </a:lvl1pPr>
            <a:lvl2pPr marL="404813" indent="-155575" algn="l" rtl="0" eaLnBrk="0" fontAlgn="base" hangingPunct="0">
              <a:spcBef>
                <a:spcPct val="20000"/>
              </a:spcBef>
              <a:spcAft>
                <a:spcPct val="0"/>
              </a:spcAft>
              <a:buChar char="–"/>
              <a:defRPr sz="1500">
                <a:solidFill>
                  <a:schemeClr val="tx1"/>
                </a:solidFill>
                <a:latin typeface="Arial" pitchFamily="34" charset="0"/>
                <a:cs typeface="Arial" pitchFamily="34" charset="0"/>
              </a:defRPr>
            </a:lvl2pPr>
            <a:lvl3pPr marL="623888" indent="-123825" algn="l" rtl="0" eaLnBrk="0" fontAlgn="base" hangingPunct="0">
              <a:spcBef>
                <a:spcPct val="20000"/>
              </a:spcBef>
              <a:spcAft>
                <a:spcPct val="0"/>
              </a:spcAft>
              <a:buChar char="•"/>
              <a:defRPr sz="1300">
                <a:solidFill>
                  <a:schemeClr val="tx1"/>
                </a:solidFill>
                <a:latin typeface="Arial" pitchFamily="34" charset="0"/>
                <a:cs typeface="Arial" pitchFamily="34" charset="0"/>
              </a:defRPr>
            </a:lvl3pPr>
            <a:lvl4pPr marL="873125" indent="-123825" algn="l" rtl="0" eaLnBrk="0" fontAlgn="base" hangingPunct="0">
              <a:spcBef>
                <a:spcPct val="20000"/>
              </a:spcBef>
              <a:spcAft>
                <a:spcPct val="0"/>
              </a:spcAft>
              <a:buChar char="–"/>
              <a:defRPr sz="1000">
                <a:solidFill>
                  <a:schemeClr val="tx1"/>
                </a:solidFill>
                <a:latin typeface="Arial" pitchFamily="34" charset="0"/>
                <a:cs typeface="Arial" pitchFamily="34" charset="0"/>
              </a:defRPr>
            </a:lvl4pPr>
            <a:lvl5pPr marL="1122363" indent="-123825" algn="l" rtl="0" eaLnBrk="0" fontAlgn="base" hangingPunct="0">
              <a:spcBef>
                <a:spcPct val="20000"/>
              </a:spcBef>
              <a:spcAft>
                <a:spcPct val="0"/>
              </a:spcAft>
              <a:buChar char="»"/>
              <a:defRPr sz="1000">
                <a:solidFill>
                  <a:schemeClr val="tx1"/>
                </a:solidFill>
                <a:latin typeface="Arial" pitchFamily="34" charset="0"/>
                <a:cs typeface="Arial" pitchFamily="34" charset="0"/>
              </a:defRPr>
            </a:lvl5pPr>
            <a:lvl6pPr marL="1372885" indent="-124808" algn="l" rtl="0" eaLnBrk="1" fontAlgn="base" hangingPunct="1">
              <a:spcBef>
                <a:spcPct val="20000"/>
              </a:spcBef>
              <a:spcAft>
                <a:spcPct val="0"/>
              </a:spcAft>
              <a:buChar char="»"/>
              <a:defRPr sz="1092">
                <a:solidFill>
                  <a:schemeClr val="tx1"/>
                </a:solidFill>
                <a:latin typeface="+mn-lt"/>
              </a:defRPr>
            </a:lvl6pPr>
            <a:lvl7pPr marL="1622500" indent="-124808" algn="l" rtl="0" eaLnBrk="1" fontAlgn="base" hangingPunct="1">
              <a:spcBef>
                <a:spcPct val="20000"/>
              </a:spcBef>
              <a:spcAft>
                <a:spcPct val="0"/>
              </a:spcAft>
              <a:buChar char="»"/>
              <a:defRPr sz="1092">
                <a:solidFill>
                  <a:schemeClr val="tx1"/>
                </a:solidFill>
                <a:latin typeface="+mn-lt"/>
              </a:defRPr>
            </a:lvl7pPr>
            <a:lvl8pPr marL="1872116" indent="-124808" algn="l" rtl="0" eaLnBrk="1" fontAlgn="base" hangingPunct="1">
              <a:spcBef>
                <a:spcPct val="20000"/>
              </a:spcBef>
              <a:spcAft>
                <a:spcPct val="0"/>
              </a:spcAft>
              <a:buChar char="»"/>
              <a:defRPr sz="1092">
                <a:solidFill>
                  <a:schemeClr val="tx1"/>
                </a:solidFill>
                <a:latin typeface="+mn-lt"/>
              </a:defRPr>
            </a:lvl8pPr>
            <a:lvl9pPr marL="2121732" indent="-124808" algn="l" rtl="0" eaLnBrk="1" fontAlgn="base" hangingPunct="1">
              <a:spcBef>
                <a:spcPct val="20000"/>
              </a:spcBef>
              <a:spcAft>
                <a:spcPct val="0"/>
              </a:spcAft>
              <a:buChar char="»"/>
              <a:defRPr sz="1092">
                <a:solidFill>
                  <a:schemeClr val="tx1"/>
                </a:solidFill>
                <a:latin typeface="+mn-lt"/>
              </a:defRPr>
            </a:lvl9pPr>
          </a:lstStyle>
          <a:p>
            <a:pPr>
              <a:defRPr/>
            </a:pPr>
            <a:endParaRPr lang="en-US" altLang="en-US" sz="1600" kern="0" dirty="0"/>
          </a:p>
          <a:p>
            <a:pPr>
              <a:defRPr/>
            </a:pPr>
            <a:r>
              <a:rPr lang="en-US" altLang="en-US" sz="1600" kern="0" dirty="0"/>
              <a:t>Autism resources are currently limited within the Fort Bliss community and is one of the primary reasons for EFMP PCS denials</a:t>
            </a:r>
          </a:p>
          <a:p>
            <a:pPr marL="0" indent="0">
              <a:buNone/>
              <a:defRPr/>
            </a:pPr>
            <a:endParaRPr lang="en-US" altLang="en-US" sz="1600" kern="0" dirty="0"/>
          </a:p>
          <a:p>
            <a:pPr>
              <a:defRPr/>
            </a:pPr>
            <a:r>
              <a:rPr lang="en-US" altLang="en-US" sz="1600" kern="0" dirty="0"/>
              <a:t>William Beaumont Army Medical Center is currently exploring options to expand services </a:t>
            </a:r>
          </a:p>
          <a:p>
            <a:pPr lvl="1">
              <a:defRPr/>
            </a:pPr>
            <a:r>
              <a:rPr lang="en-US" altLang="en-US" sz="1400" kern="0" dirty="0"/>
              <a:t>Staff Visit to Joint Base Lewis-McChord, Sept 2023</a:t>
            </a:r>
          </a:p>
          <a:p>
            <a:pPr lvl="1">
              <a:defRPr/>
            </a:pPr>
            <a:r>
              <a:rPr lang="en-US" altLang="en-US" sz="1400" kern="0" dirty="0"/>
              <a:t>Development of STAT testing capabilities with providers</a:t>
            </a:r>
          </a:p>
          <a:p>
            <a:pPr lvl="1">
              <a:defRPr/>
            </a:pPr>
            <a:r>
              <a:rPr lang="en-US" altLang="en-US" sz="1400" kern="0" dirty="0"/>
              <a:t>Assessment of network capabilities</a:t>
            </a:r>
          </a:p>
          <a:p>
            <a:pPr lvl="1">
              <a:defRPr/>
            </a:pPr>
            <a:r>
              <a:rPr lang="en-US" altLang="en-US" sz="1400" kern="0" dirty="0"/>
              <a:t>Initiating development of internal capabilities to better meet the needs of the Fort Bliss community </a:t>
            </a:r>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Text Placeholder 3"/>
          <p:cNvSpPr txBox="1">
            <a:spLocks/>
          </p:cNvSpPr>
          <p:nvPr/>
        </p:nvSpPr>
        <p:spPr bwMode="auto">
          <a:xfrm>
            <a:off x="351755" y="2409592"/>
            <a:ext cx="8285163"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cs typeface="Arial" panose="020B0604020202020204" pitchFamily="34" charset="0"/>
              </a:defRPr>
            </a:lvl1pPr>
            <a:lvl2pPr marL="457200" defTabSz="457200">
              <a:defRPr>
                <a:solidFill>
                  <a:schemeClr val="tx1"/>
                </a:solidFill>
                <a:latin typeface="Arial" panose="020B0604020202020204" pitchFamily="34" charset="0"/>
                <a:cs typeface="Arial" panose="020B0604020202020204" pitchFamily="34" charset="0"/>
              </a:defRPr>
            </a:lvl2pPr>
            <a:lvl3pPr marL="914400" defTabSz="457200">
              <a:defRPr>
                <a:solidFill>
                  <a:schemeClr val="tx1"/>
                </a:solidFill>
                <a:latin typeface="Arial" panose="020B0604020202020204" pitchFamily="34" charset="0"/>
                <a:cs typeface="Arial" panose="020B0604020202020204" pitchFamily="34" charset="0"/>
              </a:defRPr>
            </a:lvl3pPr>
            <a:lvl4pPr marL="1371600" defTabSz="457200">
              <a:defRPr>
                <a:solidFill>
                  <a:schemeClr val="tx1"/>
                </a:solidFill>
                <a:latin typeface="Arial" panose="020B0604020202020204" pitchFamily="34" charset="0"/>
                <a:cs typeface="Arial" panose="020B0604020202020204" pitchFamily="34" charset="0"/>
              </a:defRPr>
            </a:lvl4pPr>
            <a:lvl5pPr marL="1828800" defTabSz="457200">
              <a:defRPr>
                <a:solidFill>
                  <a:schemeClr val="tx1"/>
                </a:solidFill>
                <a:latin typeface="Arial" panose="020B0604020202020204" pitchFamily="34" charset="0"/>
                <a:cs typeface="Arial" panose="020B0604020202020204" pitchFamily="34" charset="0"/>
              </a:defRPr>
            </a:lvl5pPr>
            <a:lvl6pPr indent="100013"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indent="100013"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indent="100013"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indent="100013"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spcAft>
                <a:spcPts val="600"/>
              </a:spcAft>
              <a:buClr>
                <a:srgbClr val="660033"/>
              </a:buClr>
              <a:buSzPct val="80000"/>
              <a:buFont typeface="Wingdings 3" panose="05040102010807070707" pitchFamily="18" charset="2"/>
              <a:buNone/>
            </a:pPr>
            <a:r>
              <a:rPr lang="en-US" altLang="en-US" sz="8000" dirty="0">
                <a:solidFill>
                  <a:srgbClr val="000000"/>
                </a:solidFill>
                <a:latin typeface="Arial "/>
              </a:rPr>
              <a:t>Flu Campaign</a:t>
            </a:r>
          </a:p>
          <a:p>
            <a:pPr algn="ctr" eaLnBrk="1" hangingPunct="1">
              <a:spcBef>
                <a:spcPct val="20000"/>
              </a:spcBef>
              <a:spcAft>
                <a:spcPts val="600"/>
              </a:spcAft>
              <a:buClr>
                <a:srgbClr val="660033"/>
              </a:buClr>
              <a:buSzPct val="80000"/>
              <a:buFont typeface="Wingdings 3" panose="05040102010807070707" pitchFamily="18" charset="2"/>
              <a:buNone/>
            </a:pPr>
            <a:endParaRPr lang="en-US" altLang="en-US" sz="2000" dirty="0">
              <a:solidFill>
                <a:srgbClr val="000000"/>
              </a:solidFill>
              <a:latin typeface="Arial "/>
            </a:endParaRPr>
          </a:p>
          <a:p>
            <a:pPr algn="ctr" eaLnBrk="1" hangingPunct="1">
              <a:spcBef>
                <a:spcPct val="20000"/>
              </a:spcBef>
              <a:spcAft>
                <a:spcPts val="600"/>
              </a:spcAft>
              <a:buClr>
                <a:srgbClr val="660033"/>
              </a:buClr>
              <a:buSzPct val="80000"/>
              <a:buFont typeface="Wingdings 3" panose="05040102010807070707" pitchFamily="18" charset="2"/>
              <a:buNone/>
            </a:pPr>
            <a:r>
              <a:rPr lang="en-US" altLang="en-US" sz="6500" dirty="0">
                <a:solidFill>
                  <a:srgbClr val="000000"/>
                </a:solidFill>
                <a:latin typeface="Arial "/>
              </a:rPr>
              <a:t> </a:t>
            </a:r>
          </a:p>
        </p:txBody>
      </p:sp>
    </p:spTree>
    <p:extLst>
      <p:ext uri="{BB962C8B-B14F-4D97-AF65-F5344CB8AC3E}">
        <p14:creationId xmlns:p14="http://schemas.microsoft.com/office/powerpoint/2010/main" val="6385226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7E75C7-C5C9-30C8-D86A-6F2E82107EEF}"/>
              </a:ext>
            </a:extLst>
          </p:cNvPr>
          <p:cNvPicPr>
            <a:picLocks noChangeAspect="1"/>
          </p:cNvPicPr>
          <p:nvPr/>
        </p:nvPicPr>
        <p:blipFill>
          <a:blip r:embed="rId2"/>
          <a:stretch>
            <a:fillRect/>
          </a:stretch>
        </p:blipFill>
        <p:spPr>
          <a:xfrm>
            <a:off x="389615" y="747453"/>
            <a:ext cx="7291292" cy="5263734"/>
          </a:xfrm>
          <a:prstGeom prst="rect">
            <a:avLst/>
          </a:prstGeom>
        </p:spPr>
      </p:pic>
    </p:spTree>
    <p:extLst>
      <p:ext uri="{BB962C8B-B14F-4D97-AF65-F5344CB8AC3E}">
        <p14:creationId xmlns:p14="http://schemas.microsoft.com/office/powerpoint/2010/main" val="2761541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Placeholder 3"/>
          <p:cNvSpPr txBox="1">
            <a:spLocks/>
          </p:cNvSpPr>
          <p:nvPr/>
        </p:nvSpPr>
        <p:spPr bwMode="auto">
          <a:xfrm>
            <a:off x="307975" y="1654175"/>
            <a:ext cx="8653463" cy="38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cs typeface="Arial" panose="020B0604020202020204" pitchFamily="34" charset="0"/>
              </a:defRPr>
            </a:lvl1pPr>
            <a:lvl2pPr marL="457200" defTabSz="457200">
              <a:defRPr>
                <a:solidFill>
                  <a:schemeClr val="tx1"/>
                </a:solidFill>
                <a:latin typeface="Arial" panose="020B0604020202020204" pitchFamily="34" charset="0"/>
                <a:cs typeface="Arial" panose="020B0604020202020204" pitchFamily="34" charset="0"/>
              </a:defRPr>
            </a:lvl2pPr>
            <a:lvl3pPr marL="914400" defTabSz="457200">
              <a:defRPr>
                <a:solidFill>
                  <a:schemeClr val="tx1"/>
                </a:solidFill>
                <a:latin typeface="Arial" panose="020B0604020202020204" pitchFamily="34" charset="0"/>
                <a:cs typeface="Arial" panose="020B0604020202020204" pitchFamily="34" charset="0"/>
              </a:defRPr>
            </a:lvl3pPr>
            <a:lvl4pPr marL="1371600" defTabSz="457200">
              <a:defRPr>
                <a:solidFill>
                  <a:schemeClr val="tx1"/>
                </a:solidFill>
                <a:latin typeface="Arial" panose="020B0604020202020204" pitchFamily="34" charset="0"/>
                <a:cs typeface="Arial" panose="020B0604020202020204" pitchFamily="34" charset="0"/>
              </a:defRPr>
            </a:lvl4pPr>
            <a:lvl5pPr marL="1828800" defTabSz="457200">
              <a:defRPr>
                <a:solidFill>
                  <a:schemeClr val="tx1"/>
                </a:solidFill>
                <a:latin typeface="Arial" panose="020B0604020202020204" pitchFamily="34" charset="0"/>
                <a:cs typeface="Arial" panose="020B0604020202020204" pitchFamily="34" charset="0"/>
              </a:defRPr>
            </a:lvl5pPr>
            <a:lvl6pPr indent="100013"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indent="100013"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indent="100013"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indent="100013"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spcAft>
                <a:spcPts val="600"/>
              </a:spcAft>
              <a:buClr>
                <a:srgbClr val="660033"/>
              </a:buClr>
              <a:buSzPct val="80000"/>
              <a:buFont typeface="Wingdings 3" panose="05040102010807070707" pitchFamily="18" charset="2"/>
              <a:buNone/>
            </a:pPr>
            <a:r>
              <a:rPr lang="en-US" altLang="en-US" sz="7600" dirty="0">
                <a:solidFill>
                  <a:srgbClr val="000000"/>
                </a:solidFill>
                <a:latin typeface="Arial "/>
              </a:rPr>
              <a:t>Flu &amp; COVID Prevention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02E3BA-709E-35B1-0FA8-B9CBCE8EA352}"/>
              </a:ext>
            </a:extLst>
          </p:cNvPr>
          <p:cNvSpPr>
            <a:spLocks noGrp="1"/>
          </p:cNvSpPr>
          <p:nvPr>
            <p:ph type="body" idx="1"/>
          </p:nvPr>
        </p:nvSpPr>
        <p:spPr>
          <a:xfrm>
            <a:off x="125835" y="1275127"/>
            <a:ext cx="8934275" cy="4975198"/>
          </a:xfrm>
        </p:spPr>
        <p:txBody>
          <a:bodyPr/>
          <a:lstStyle/>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defRPr/>
            </a:pPr>
            <a:r>
              <a:rPr lang="en-US" sz="1800" dirty="0"/>
              <a:t>According to the CDC (Center for Disease Control and Prevention),</a:t>
            </a:r>
            <a:r>
              <a:rPr kumimoji="0" lang="en-US" sz="1800" b="0" i="0" u="none" strike="noStrike" kern="1200" cap="none" spc="0" normalizeH="0" baseline="0" noProof="0" dirty="0">
                <a:ln>
                  <a:noFill/>
                </a:ln>
                <a:solidFill>
                  <a:srgbClr val="000000"/>
                </a:solidFill>
                <a:effectLst/>
                <a:uLnTx/>
                <a:uFillTx/>
                <a:cs typeface="Arial" panose="020B0604020202020204" pitchFamily="34" charset="0"/>
              </a:rPr>
              <a:t> There are actions you can take to protect yourself and others.</a:t>
            </a:r>
          </a:p>
          <a:p>
            <a:pPr marL="0" indent="0">
              <a:buNone/>
            </a:pPr>
            <a:r>
              <a:rPr lang="en-US" dirty="0"/>
              <a:t> </a:t>
            </a:r>
          </a:p>
        </p:txBody>
      </p:sp>
      <p:sp>
        <p:nvSpPr>
          <p:cNvPr id="4" name="TextBox 3">
            <a:extLst>
              <a:ext uri="{FF2B5EF4-FFF2-40B4-BE49-F238E27FC236}">
                <a16:creationId xmlns:a16="http://schemas.microsoft.com/office/drawing/2014/main" id="{1BA67E78-6F61-24C5-31FA-A78DB590C482}"/>
              </a:ext>
            </a:extLst>
          </p:cNvPr>
          <p:cNvSpPr txBox="1"/>
          <p:nvPr/>
        </p:nvSpPr>
        <p:spPr>
          <a:xfrm>
            <a:off x="218115" y="162666"/>
            <a:ext cx="8711964" cy="1200329"/>
          </a:xfrm>
          <a:prstGeom prst="rect">
            <a:avLst/>
          </a:prstGeom>
          <a:noFill/>
        </p:spPr>
        <p:txBody>
          <a:bodyPr wrap="square">
            <a:spAutoFit/>
          </a:bodyPr>
          <a:lstStyle/>
          <a:p>
            <a:pPr algn="ctr"/>
            <a:r>
              <a:rPr lang="en-US" b="1" i="0" dirty="0">
                <a:solidFill>
                  <a:srgbClr val="333333"/>
                </a:solidFill>
                <a:effectLst/>
                <a:latin typeface="Open Sans" panose="020B0604020202020204" pitchFamily="34" charset="0"/>
              </a:rPr>
              <a:t>Protect yourself from COVID-19, Flu, </a:t>
            </a:r>
            <a:r>
              <a:rPr lang="en-US" b="1" dirty="0">
                <a:solidFill>
                  <a:srgbClr val="333333"/>
                </a:solidFill>
                <a:latin typeface="Open Sans" panose="020B0604020202020204" pitchFamily="34" charset="0"/>
              </a:rPr>
              <a:t>and other Respiratory Infections</a:t>
            </a:r>
            <a:endParaRPr lang="en-US" b="1" i="0" dirty="0">
              <a:solidFill>
                <a:srgbClr val="333333"/>
              </a:solidFill>
              <a:effectLst/>
              <a:latin typeface="Open Sans" panose="020B0604020202020204" pitchFamily="34" charset="0"/>
            </a:endParaRPr>
          </a:p>
          <a:p>
            <a:pPr algn="ctr"/>
            <a:r>
              <a:rPr lang="en-US" b="0" i="0" dirty="0">
                <a:solidFill>
                  <a:srgbClr val="000000"/>
                </a:solidFill>
                <a:effectLst/>
                <a:latin typeface="Open Sans" panose="020B0604020202020204" pitchFamily="34" charset="0"/>
              </a:rPr>
              <a:t>It is common to get sick from respiratory viruses such as </a:t>
            </a:r>
            <a:r>
              <a:rPr lang="en-US" b="0" i="0" u="sng" dirty="0">
                <a:solidFill>
                  <a:srgbClr val="075290"/>
                </a:solidFill>
                <a:effectLst/>
                <a:latin typeface="Open Sans" panose="020B0604020202020204" pitchFamily="34" charset="0"/>
                <a:hlinkClick r:id="rId2"/>
              </a:rPr>
              <a:t>COVID-19</a:t>
            </a:r>
            <a:r>
              <a:rPr lang="en-US" b="0" i="0" dirty="0">
                <a:solidFill>
                  <a:srgbClr val="000000"/>
                </a:solidFill>
                <a:effectLst/>
                <a:latin typeface="Open Sans" panose="020B0604020202020204" pitchFamily="34" charset="0"/>
              </a:rPr>
              <a:t>, </a:t>
            </a:r>
            <a:r>
              <a:rPr lang="en-US" b="0" i="0" u="sng" dirty="0">
                <a:solidFill>
                  <a:srgbClr val="075290"/>
                </a:solidFill>
                <a:effectLst/>
                <a:latin typeface="Open Sans" panose="020B0604020202020204" pitchFamily="34" charset="0"/>
                <a:hlinkClick r:id="rId3"/>
              </a:rPr>
              <a:t>flu</a:t>
            </a:r>
            <a:r>
              <a:rPr lang="en-US" b="0" i="0" dirty="0">
                <a:solidFill>
                  <a:srgbClr val="000000"/>
                </a:solidFill>
                <a:effectLst/>
                <a:latin typeface="Open Sans" panose="020B0604020202020204" pitchFamily="34" charset="0"/>
              </a:rPr>
              <a:t>, and </a:t>
            </a:r>
            <a:r>
              <a:rPr lang="en-US" b="0" i="0" u="sng" dirty="0">
                <a:solidFill>
                  <a:srgbClr val="075290"/>
                </a:solidFill>
                <a:effectLst/>
                <a:latin typeface="Open Sans" panose="020B0604020202020204" pitchFamily="34" charset="0"/>
                <a:hlinkClick r:id="rId4"/>
              </a:rPr>
              <a:t>respiratory syncytial virus (RSV)</a:t>
            </a:r>
            <a:r>
              <a:rPr lang="en-US" b="0" i="0" dirty="0">
                <a:solidFill>
                  <a:srgbClr val="000000"/>
                </a:solidFill>
                <a:effectLst/>
                <a:latin typeface="Open Sans" panose="020B0604020202020204" pitchFamily="34" charset="0"/>
              </a:rPr>
              <a:t>, especially in the fall and winter times. </a:t>
            </a:r>
          </a:p>
          <a:p>
            <a:pPr algn="l"/>
            <a:endParaRPr lang="en-US" dirty="0">
              <a:solidFill>
                <a:srgbClr val="000000"/>
              </a:solidFill>
              <a:latin typeface="Open Sans" panose="020B0604020202020204" pitchFamily="34" charset="0"/>
            </a:endParaRPr>
          </a:p>
        </p:txBody>
      </p:sp>
      <p:pic>
        <p:nvPicPr>
          <p:cNvPr id="6" name="Picture 5">
            <a:extLst>
              <a:ext uri="{FF2B5EF4-FFF2-40B4-BE49-F238E27FC236}">
                <a16:creationId xmlns:a16="http://schemas.microsoft.com/office/drawing/2014/main" id="{4A60A72A-063E-DBA2-E0FB-2E4E09CBEA0B}"/>
              </a:ext>
            </a:extLst>
          </p:cNvPr>
          <p:cNvPicPr>
            <a:picLocks noChangeAspect="1"/>
          </p:cNvPicPr>
          <p:nvPr/>
        </p:nvPicPr>
        <p:blipFill>
          <a:blip r:embed="rId5"/>
          <a:stretch>
            <a:fillRect/>
          </a:stretch>
        </p:blipFill>
        <p:spPr>
          <a:xfrm>
            <a:off x="218115" y="1996579"/>
            <a:ext cx="8632270" cy="4043495"/>
          </a:xfrm>
          <a:prstGeom prst="rect">
            <a:avLst/>
          </a:prstGeom>
        </p:spPr>
      </p:pic>
    </p:spTree>
    <p:extLst>
      <p:ext uri="{BB962C8B-B14F-4D97-AF65-F5344CB8AC3E}">
        <p14:creationId xmlns:p14="http://schemas.microsoft.com/office/powerpoint/2010/main" val="3319629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9CCF79C-5F77-8FEC-F459-200A110041DB}"/>
              </a:ext>
            </a:extLst>
          </p:cNvPr>
          <p:cNvSpPr>
            <a:spLocks noGrp="1"/>
          </p:cNvSpPr>
          <p:nvPr>
            <p:ph type="body" idx="1"/>
          </p:nvPr>
        </p:nvSpPr>
        <p:spPr>
          <a:xfrm>
            <a:off x="192947" y="299334"/>
            <a:ext cx="8833607" cy="5788193"/>
          </a:xfrm>
        </p:spPr>
        <p:txBody>
          <a:bodyPr>
            <a:normAutofit fontScale="55000" lnSpcReduction="20000"/>
          </a:bodyPr>
          <a:lstStyle/>
          <a:p>
            <a:r>
              <a:rPr lang="en-US" sz="2900" b="1" dirty="0"/>
              <a:t>Symptoms of care  </a:t>
            </a:r>
          </a:p>
          <a:p>
            <a:endParaRPr lang="en-US" sz="2900" b="1" dirty="0"/>
          </a:p>
          <a:p>
            <a:pPr marL="0" indent="0">
              <a:buNone/>
            </a:pPr>
            <a:endParaRPr lang="en-US" sz="2300" b="1" dirty="0"/>
          </a:p>
          <a:p>
            <a:pPr marL="0" indent="0">
              <a:buNone/>
            </a:pPr>
            <a:endParaRPr lang="en-US" sz="2300" b="1" dirty="0"/>
          </a:p>
          <a:p>
            <a:endParaRPr lang="en-US" sz="2300" b="1" dirty="0"/>
          </a:p>
          <a:p>
            <a:endParaRPr lang="en-US" dirty="0"/>
          </a:p>
          <a:p>
            <a:endParaRPr lang="en-US" dirty="0"/>
          </a:p>
          <a:p>
            <a:endParaRPr lang="en-US" dirty="0"/>
          </a:p>
          <a:p>
            <a:endParaRPr lang="en-US" dirty="0"/>
          </a:p>
          <a:p>
            <a:pPr marL="0" indent="0">
              <a:buNone/>
            </a:pPr>
            <a:endParaRPr lang="en-US" dirty="0"/>
          </a:p>
          <a:p>
            <a:pPr algn="l"/>
            <a:r>
              <a:rPr lang="en-US" sz="2900" b="1" i="0" dirty="0">
                <a:solidFill>
                  <a:schemeClr val="tx1"/>
                </a:solidFill>
                <a:effectLst/>
                <a:latin typeface="+mn-lt"/>
              </a:rPr>
              <a:t>Vaccines</a:t>
            </a:r>
          </a:p>
          <a:p>
            <a:pPr marL="0" indent="0" algn="l">
              <a:buNone/>
            </a:pPr>
            <a:r>
              <a:rPr lang="en-US" sz="2300" b="0" i="0" dirty="0">
                <a:solidFill>
                  <a:schemeClr val="tx1"/>
                </a:solidFill>
                <a:effectLst/>
                <a:latin typeface="+mn-lt"/>
              </a:rPr>
              <a:t>Vaccines help the body learn how to defend itself from disease without the dangers of an infection. The immunity you gain from vaccination can reduce your risk of infection and becoming very sick if you do get infected.</a:t>
            </a:r>
          </a:p>
          <a:p>
            <a:pPr>
              <a:buFont typeface="Wingdings" panose="05000000000000000000" pitchFamily="2" charset="2"/>
              <a:buChar char="Ø"/>
            </a:pPr>
            <a:r>
              <a:rPr lang="en-US" sz="2300" b="0" i="0" dirty="0">
                <a:solidFill>
                  <a:schemeClr val="tx1"/>
                </a:solidFill>
                <a:effectLst/>
                <a:latin typeface="+mn-lt"/>
              </a:rPr>
              <a:t> CDC recommends that all people aged 6 months and older stay up to date on </a:t>
            </a:r>
            <a:r>
              <a:rPr lang="en-US" sz="2300" b="0" i="0" u="sng" dirty="0">
                <a:solidFill>
                  <a:schemeClr val="tx1"/>
                </a:solidFill>
                <a:effectLst/>
                <a:latin typeface="+mn-lt"/>
                <a:hlinkClick r:id="rId2">
                  <a:extLst>
                    <a:ext uri="{A12FA001-AC4F-418D-AE19-62706E023703}">
                      <ahyp:hlinkClr xmlns:ahyp="http://schemas.microsoft.com/office/drawing/2018/hyperlinkcolor" val="tx"/>
                    </a:ext>
                  </a:extLst>
                </a:hlinkClick>
              </a:rPr>
              <a:t>COVID-19 vaccines</a:t>
            </a:r>
            <a:r>
              <a:rPr lang="en-US" sz="2300" b="0" i="0" dirty="0">
                <a:solidFill>
                  <a:schemeClr val="tx1"/>
                </a:solidFill>
                <a:effectLst/>
                <a:latin typeface="+mn-lt"/>
              </a:rPr>
              <a:t> and receive a </a:t>
            </a:r>
            <a:r>
              <a:rPr lang="en-US" sz="2300" b="0" i="0" u="sng" dirty="0">
                <a:solidFill>
                  <a:schemeClr val="tx1"/>
                </a:solidFill>
                <a:effectLst/>
                <a:latin typeface="+mn-lt"/>
                <a:hlinkClick r:id="rId3">
                  <a:extLst>
                    <a:ext uri="{A12FA001-AC4F-418D-AE19-62706E023703}">
                      <ahyp:hlinkClr xmlns:ahyp="http://schemas.microsoft.com/office/drawing/2018/hyperlinkcolor" val="tx"/>
                    </a:ext>
                  </a:extLst>
                </a:hlinkClick>
              </a:rPr>
              <a:t>seasonal flu vaccine</a:t>
            </a:r>
            <a:r>
              <a:rPr lang="en-US" sz="2300" b="0" i="0" dirty="0">
                <a:solidFill>
                  <a:schemeClr val="tx1"/>
                </a:solidFill>
                <a:effectLst/>
                <a:latin typeface="+mn-lt"/>
              </a:rPr>
              <a:t>. If you are 60 years and older, talk to your healthcare provider to see if </a:t>
            </a:r>
            <a:r>
              <a:rPr lang="en-US" sz="2300" b="0" i="0" u="sng" dirty="0">
                <a:solidFill>
                  <a:schemeClr val="tx1"/>
                </a:solidFill>
                <a:effectLst/>
                <a:latin typeface="+mn-lt"/>
                <a:hlinkClick r:id="rId4">
                  <a:extLst>
                    <a:ext uri="{A12FA001-AC4F-418D-AE19-62706E023703}">
                      <ahyp:hlinkClr xmlns:ahyp="http://schemas.microsoft.com/office/drawing/2018/hyperlinkcolor" val="tx"/>
                    </a:ext>
                  </a:extLst>
                </a:hlinkClick>
              </a:rPr>
              <a:t>RSV vaccination</a:t>
            </a:r>
            <a:r>
              <a:rPr lang="en-US" sz="2300" b="0" i="0" dirty="0">
                <a:solidFill>
                  <a:schemeClr val="tx1"/>
                </a:solidFill>
                <a:effectLst/>
                <a:latin typeface="+mn-lt"/>
              </a:rPr>
              <a:t> is right for you. </a:t>
            </a:r>
          </a:p>
          <a:p>
            <a:pPr marL="0" indent="0">
              <a:buNone/>
            </a:pPr>
            <a:endParaRPr lang="en-US" dirty="0">
              <a:solidFill>
                <a:schemeClr val="tx1"/>
              </a:solidFill>
            </a:endParaRPr>
          </a:p>
          <a:p>
            <a:pPr marL="0" indent="0">
              <a:buNone/>
            </a:pPr>
            <a:r>
              <a:rPr lang="en-US" b="1" dirty="0">
                <a:solidFill>
                  <a:schemeClr val="tx1"/>
                </a:solidFill>
              </a:rPr>
              <a:t>Can flu vaccines and COVID-19 vaccines be coadministered?</a:t>
            </a:r>
          </a:p>
          <a:p>
            <a:pPr>
              <a:buFont typeface="Wingdings" panose="05000000000000000000" pitchFamily="2" charset="2"/>
              <a:buChar char="Ø"/>
            </a:pPr>
            <a:r>
              <a:rPr lang="en-US" sz="2400" dirty="0">
                <a:solidFill>
                  <a:schemeClr val="tx1"/>
                </a:solidFill>
              </a:rPr>
              <a:t>Yes, flu vaccines and COVID-19 vaccines can be given at the same visit if you are due for both vaccines. This might be more convenient than having two separate visits. </a:t>
            </a:r>
          </a:p>
          <a:p>
            <a:pPr>
              <a:buFont typeface="Wingdings" panose="05000000000000000000" pitchFamily="2" charset="2"/>
              <a:buChar char="Ø"/>
            </a:pPr>
            <a:r>
              <a:rPr lang="en-US" sz="2400" dirty="0">
                <a:solidFill>
                  <a:schemeClr val="tx1"/>
                </a:solidFill>
              </a:rPr>
              <a:t>You can get both vaccines in one arm (at least an inch apart), or a vaccine in each arm. However, certain flu vaccines that might be more likely to cause symptoms where they are injected, separate arms are recommended if possible.</a:t>
            </a:r>
          </a:p>
          <a:p>
            <a:pPr>
              <a:buFont typeface="Wingdings" panose="05000000000000000000" pitchFamily="2" charset="2"/>
              <a:buChar char="Ø"/>
            </a:pPr>
            <a:r>
              <a:rPr lang="en-US" sz="2400" dirty="0">
                <a:solidFill>
                  <a:schemeClr val="tx1"/>
                </a:solidFill>
              </a:rPr>
              <a:t>No, there’s no recommended waiting time between getting a flu vaccine and a COVID-19 vaccine.</a:t>
            </a:r>
          </a:p>
          <a:p>
            <a:pPr>
              <a:buFont typeface="Wingdings" panose="05000000000000000000" pitchFamily="2" charset="2"/>
              <a:buChar char="Ø"/>
            </a:pPr>
            <a:endParaRPr lang="en-US" dirty="0">
              <a:solidFill>
                <a:schemeClr val="tx1"/>
              </a:solidFill>
            </a:endParaRPr>
          </a:p>
          <a:p>
            <a:pPr algn="l"/>
            <a:r>
              <a:rPr lang="en-US" sz="2900" b="1" i="0" dirty="0">
                <a:solidFill>
                  <a:srgbClr val="222222"/>
                </a:solidFill>
                <a:effectLst/>
                <a:latin typeface="+mn-lt"/>
              </a:rPr>
              <a:t>Masks</a:t>
            </a:r>
          </a:p>
          <a:p>
            <a:pPr algn="l">
              <a:buFont typeface="Wingdings" panose="05000000000000000000" pitchFamily="2" charset="2"/>
              <a:buChar char="Ø"/>
            </a:pPr>
            <a:r>
              <a:rPr lang="en-US" sz="2400" b="0" i="0" dirty="0">
                <a:solidFill>
                  <a:srgbClr val="000000"/>
                </a:solidFill>
                <a:effectLst/>
                <a:latin typeface="+mn-lt"/>
              </a:rPr>
              <a:t>Their effectiveness against different viruses varies, but generally masks can help reduce the number of germs you breathe in. You can also use masks to help protect others if you have a respiratory virus.</a:t>
            </a:r>
          </a:p>
          <a:p>
            <a:pPr algn="l">
              <a:buFont typeface="Wingdings" panose="05000000000000000000" pitchFamily="2" charset="2"/>
              <a:buChar char="Ø"/>
            </a:pPr>
            <a:r>
              <a:rPr lang="en-US" sz="2400" b="0" i="0" dirty="0">
                <a:solidFill>
                  <a:srgbClr val="000000"/>
                </a:solidFill>
                <a:effectLst/>
                <a:latin typeface="+mn-lt"/>
              </a:rPr>
              <a:t>Whatever product you choose, it should provide a good fit (i.e., fitting closely on the face without any gaps along the edges or around the nose) and be comfortable enough when worn properly (covering your nose and mouth)</a:t>
            </a:r>
          </a:p>
          <a:p>
            <a:pPr lvl="1">
              <a:buFont typeface="Courier New" panose="02070309020205020404" pitchFamily="49" charset="0"/>
              <a:buChar char="o"/>
            </a:pPr>
            <a:r>
              <a:rPr lang="en-US" sz="2400" b="0" i="0" dirty="0">
                <a:solidFill>
                  <a:srgbClr val="000000"/>
                </a:solidFill>
                <a:effectLst/>
                <a:latin typeface="+mn-lt"/>
              </a:rPr>
              <a:t>Cloth </a:t>
            </a:r>
            <a:r>
              <a:rPr lang="en-US" sz="2400" dirty="0">
                <a:solidFill>
                  <a:srgbClr val="000000"/>
                </a:solidFill>
                <a:latin typeface="+mn-lt"/>
              </a:rPr>
              <a:t>masks, Procedure masks (</a:t>
            </a:r>
            <a:r>
              <a:rPr lang="en-US" sz="2400" i="0" u="sng" dirty="0">
                <a:solidFill>
                  <a:srgbClr val="000000"/>
                </a:solidFill>
                <a:effectLst/>
                <a:latin typeface="+mn-lt"/>
              </a:rPr>
              <a:t>Disposable procedure </a:t>
            </a:r>
            <a:r>
              <a:rPr lang="en-US" sz="2400" b="0" i="0" u="sng" dirty="0">
                <a:solidFill>
                  <a:srgbClr val="000000"/>
                </a:solidFill>
                <a:effectLst/>
                <a:latin typeface="+mn-lt"/>
              </a:rPr>
              <a:t>masks </a:t>
            </a:r>
            <a:r>
              <a:rPr lang="en-US" sz="2400" b="0" i="0" dirty="0">
                <a:solidFill>
                  <a:srgbClr val="000000"/>
                </a:solidFill>
                <a:effectLst/>
                <a:latin typeface="+mn-lt"/>
              </a:rPr>
              <a:t>are widely available. They are sometimes referred to as surgical masks or medical procedure masks), Respirators.</a:t>
            </a:r>
          </a:p>
          <a:p>
            <a:pPr algn="l">
              <a:buFont typeface="Wingdings" panose="05000000000000000000" pitchFamily="2" charset="2"/>
              <a:buChar char="Ø"/>
            </a:pPr>
            <a:endParaRPr lang="en-US" b="0" i="0" dirty="0">
              <a:solidFill>
                <a:srgbClr val="000000"/>
              </a:solidFill>
              <a:effectLst/>
              <a:latin typeface="+mn-lt"/>
            </a:endParaRPr>
          </a:p>
          <a:p>
            <a:endParaRPr lang="en-US" dirty="0">
              <a:solidFill>
                <a:schemeClr val="tx1"/>
              </a:solidFill>
            </a:endParaRPr>
          </a:p>
        </p:txBody>
      </p:sp>
      <p:pic>
        <p:nvPicPr>
          <p:cNvPr id="4" name="Picture 3">
            <a:extLst>
              <a:ext uri="{FF2B5EF4-FFF2-40B4-BE49-F238E27FC236}">
                <a16:creationId xmlns:a16="http://schemas.microsoft.com/office/drawing/2014/main" id="{2F754568-A820-D7A8-D3B4-97CFB59C324E}"/>
              </a:ext>
            </a:extLst>
          </p:cNvPr>
          <p:cNvPicPr>
            <a:picLocks noChangeAspect="1"/>
          </p:cNvPicPr>
          <p:nvPr/>
        </p:nvPicPr>
        <p:blipFill>
          <a:blip r:embed="rId5"/>
          <a:stretch>
            <a:fillRect/>
          </a:stretch>
        </p:blipFill>
        <p:spPr>
          <a:xfrm>
            <a:off x="255865" y="551003"/>
            <a:ext cx="5134062" cy="1604968"/>
          </a:xfrm>
          <a:prstGeom prst="rect">
            <a:avLst/>
          </a:prstGeom>
        </p:spPr>
      </p:pic>
      <p:sp>
        <p:nvSpPr>
          <p:cNvPr id="5" name="TextBox 4">
            <a:extLst>
              <a:ext uri="{FF2B5EF4-FFF2-40B4-BE49-F238E27FC236}">
                <a16:creationId xmlns:a16="http://schemas.microsoft.com/office/drawing/2014/main" id="{DA400D56-CF61-D40F-090D-71769EFCFABD}"/>
              </a:ext>
            </a:extLst>
          </p:cNvPr>
          <p:cNvSpPr txBox="1"/>
          <p:nvPr/>
        </p:nvSpPr>
        <p:spPr>
          <a:xfrm>
            <a:off x="2894203" y="1463651"/>
            <a:ext cx="2499918" cy="430887"/>
          </a:xfrm>
          <a:prstGeom prst="rect">
            <a:avLst/>
          </a:prstGeom>
          <a:noFill/>
        </p:spPr>
        <p:txBody>
          <a:bodyPr wrap="square" rtlCol="0">
            <a:spAutoFit/>
          </a:bodyPr>
          <a:lstStyle/>
          <a:p>
            <a:r>
              <a:rPr lang="en-US" sz="1100" dirty="0"/>
              <a:t>Rest, Hydration, contact your Physician/Healthcare provider.  </a:t>
            </a:r>
          </a:p>
        </p:txBody>
      </p:sp>
      <p:pic>
        <p:nvPicPr>
          <p:cNvPr id="7" name="Picture 6">
            <a:extLst>
              <a:ext uri="{FF2B5EF4-FFF2-40B4-BE49-F238E27FC236}">
                <a16:creationId xmlns:a16="http://schemas.microsoft.com/office/drawing/2014/main" id="{C7E6DCA2-ADD1-6525-08FF-F173785B776E}"/>
              </a:ext>
            </a:extLst>
          </p:cNvPr>
          <p:cNvPicPr>
            <a:picLocks noChangeAspect="1"/>
          </p:cNvPicPr>
          <p:nvPr/>
        </p:nvPicPr>
        <p:blipFill>
          <a:blip r:embed="rId6"/>
          <a:stretch>
            <a:fillRect/>
          </a:stretch>
        </p:blipFill>
        <p:spPr>
          <a:xfrm>
            <a:off x="6241409" y="75501"/>
            <a:ext cx="2382472" cy="2225923"/>
          </a:xfrm>
          <a:prstGeom prst="rect">
            <a:avLst/>
          </a:prstGeom>
        </p:spPr>
      </p:pic>
    </p:spTree>
    <p:extLst>
      <p:ext uri="{BB962C8B-B14F-4D97-AF65-F5344CB8AC3E}">
        <p14:creationId xmlns:p14="http://schemas.microsoft.com/office/powerpoint/2010/main" val="9039932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CF5FD1-E094-DAEA-5E52-7C17A2B3AE32}"/>
              </a:ext>
            </a:extLst>
          </p:cNvPr>
          <p:cNvSpPr>
            <a:spLocks noGrp="1"/>
          </p:cNvSpPr>
          <p:nvPr>
            <p:ph type="body" idx="1"/>
          </p:nvPr>
        </p:nvSpPr>
        <p:spPr>
          <a:xfrm>
            <a:off x="247476" y="235102"/>
            <a:ext cx="8229599" cy="4526280"/>
          </a:xfrm>
        </p:spPr>
        <p:txBody>
          <a:bodyPr/>
          <a:lstStyle/>
          <a:p>
            <a:r>
              <a:rPr lang="en-US" b="1" dirty="0"/>
              <a:t>Other Tips and General Resources to help the spread of Germs !</a:t>
            </a:r>
          </a:p>
          <a:p>
            <a:pPr marL="0" indent="0">
              <a:buNone/>
            </a:pPr>
            <a:endParaRPr lang="en-US" dirty="0"/>
          </a:p>
        </p:txBody>
      </p:sp>
      <p:pic>
        <p:nvPicPr>
          <p:cNvPr id="4" name="Picture 3">
            <a:extLst>
              <a:ext uri="{FF2B5EF4-FFF2-40B4-BE49-F238E27FC236}">
                <a16:creationId xmlns:a16="http://schemas.microsoft.com/office/drawing/2014/main" id="{EA0DD826-7B6F-CDB0-4DFA-8A01E2BFEC52}"/>
              </a:ext>
            </a:extLst>
          </p:cNvPr>
          <p:cNvPicPr>
            <a:picLocks noChangeAspect="1"/>
          </p:cNvPicPr>
          <p:nvPr/>
        </p:nvPicPr>
        <p:blipFill>
          <a:blip r:embed="rId2"/>
          <a:stretch>
            <a:fillRect/>
          </a:stretch>
        </p:blipFill>
        <p:spPr>
          <a:xfrm>
            <a:off x="247475" y="627077"/>
            <a:ext cx="6612624" cy="5421386"/>
          </a:xfrm>
          <a:prstGeom prst="rect">
            <a:avLst/>
          </a:prstGeom>
        </p:spPr>
      </p:pic>
      <p:sp>
        <p:nvSpPr>
          <p:cNvPr id="6" name="TextBox 5">
            <a:extLst>
              <a:ext uri="{FF2B5EF4-FFF2-40B4-BE49-F238E27FC236}">
                <a16:creationId xmlns:a16="http://schemas.microsoft.com/office/drawing/2014/main" id="{74CF0A79-9670-49D2-AD34-78479A80F927}"/>
              </a:ext>
            </a:extLst>
          </p:cNvPr>
          <p:cNvSpPr txBox="1"/>
          <p:nvPr/>
        </p:nvSpPr>
        <p:spPr>
          <a:xfrm>
            <a:off x="6860099" y="1770916"/>
            <a:ext cx="2036425" cy="3416320"/>
          </a:xfrm>
          <a:prstGeom prst="rect">
            <a:avLst/>
          </a:prstGeom>
          <a:noFill/>
        </p:spPr>
        <p:txBody>
          <a:bodyPr wrap="square">
            <a:spAutoFit/>
          </a:bodyPr>
          <a:lstStyle/>
          <a:p>
            <a:r>
              <a:rPr lang="en-US" dirty="0">
                <a:hlinkClick r:id="" action="ppaction://noaction"/>
              </a:rPr>
              <a:t>Tricare Website</a:t>
            </a:r>
          </a:p>
          <a:p>
            <a:endParaRPr lang="en-US" dirty="0">
              <a:hlinkClick r:id="" action="ppaction://noaction"/>
            </a:endParaRPr>
          </a:p>
          <a:p>
            <a:r>
              <a:rPr lang="en-US" dirty="0">
                <a:hlinkClick r:id="" action="ppaction://noaction"/>
              </a:rPr>
              <a:t>Masks and Respirators (cdc.gov)</a:t>
            </a:r>
            <a:endParaRPr lang="en-US" dirty="0"/>
          </a:p>
          <a:p>
            <a:endParaRPr lang="en-US" dirty="0"/>
          </a:p>
          <a:p>
            <a:r>
              <a:rPr lang="en-US" dirty="0">
                <a:hlinkClick r:id="rId3"/>
              </a:rPr>
              <a:t>Healthy Habits to Help Protect Against Flu | CDC</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9719694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Placeholder 3"/>
          <p:cNvSpPr txBox="1">
            <a:spLocks/>
          </p:cNvSpPr>
          <p:nvPr/>
        </p:nvSpPr>
        <p:spPr bwMode="auto">
          <a:xfrm>
            <a:off x="307975" y="1654175"/>
            <a:ext cx="8653463" cy="38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cs typeface="Arial" panose="020B0604020202020204" pitchFamily="34" charset="0"/>
              </a:defRPr>
            </a:lvl1pPr>
            <a:lvl2pPr marL="457200" defTabSz="457200">
              <a:defRPr>
                <a:solidFill>
                  <a:schemeClr val="tx1"/>
                </a:solidFill>
                <a:latin typeface="Arial" panose="020B0604020202020204" pitchFamily="34" charset="0"/>
                <a:cs typeface="Arial" panose="020B0604020202020204" pitchFamily="34" charset="0"/>
              </a:defRPr>
            </a:lvl2pPr>
            <a:lvl3pPr marL="914400" defTabSz="457200">
              <a:defRPr>
                <a:solidFill>
                  <a:schemeClr val="tx1"/>
                </a:solidFill>
                <a:latin typeface="Arial" panose="020B0604020202020204" pitchFamily="34" charset="0"/>
                <a:cs typeface="Arial" panose="020B0604020202020204" pitchFamily="34" charset="0"/>
              </a:defRPr>
            </a:lvl3pPr>
            <a:lvl4pPr marL="1371600" defTabSz="457200">
              <a:defRPr>
                <a:solidFill>
                  <a:schemeClr val="tx1"/>
                </a:solidFill>
                <a:latin typeface="Arial" panose="020B0604020202020204" pitchFamily="34" charset="0"/>
                <a:cs typeface="Arial" panose="020B0604020202020204" pitchFamily="34" charset="0"/>
              </a:defRPr>
            </a:lvl4pPr>
            <a:lvl5pPr marL="1828800" defTabSz="457200">
              <a:defRPr>
                <a:solidFill>
                  <a:schemeClr val="tx1"/>
                </a:solidFill>
                <a:latin typeface="Arial" panose="020B0604020202020204" pitchFamily="34" charset="0"/>
                <a:cs typeface="Arial" panose="020B0604020202020204" pitchFamily="34" charset="0"/>
              </a:defRPr>
            </a:lvl5pPr>
            <a:lvl6pPr indent="100013"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indent="100013"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indent="100013"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indent="100013"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spcAft>
                <a:spcPts val="600"/>
              </a:spcAft>
              <a:buClr>
                <a:srgbClr val="660033"/>
              </a:buClr>
              <a:buSzPct val="80000"/>
              <a:buFont typeface="Wingdings 3" panose="05040102010807070707" pitchFamily="18" charset="2"/>
              <a:buNone/>
            </a:pPr>
            <a:r>
              <a:rPr lang="en-US" altLang="en-US" sz="7600" dirty="0">
                <a:solidFill>
                  <a:srgbClr val="000000"/>
                </a:solidFill>
                <a:latin typeface="Arial "/>
              </a:rPr>
              <a:t>TRICARE – Open Season and Flu &amp; COVID Vaccines</a:t>
            </a:r>
          </a:p>
        </p:txBody>
      </p:sp>
    </p:spTree>
    <p:extLst>
      <p:ext uri="{BB962C8B-B14F-4D97-AF65-F5344CB8AC3E}">
        <p14:creationId xmlns:p14="http://schemas.microsoft.com/office/powerpoint/2010/main" val="8577175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7"/>
          <p:cNvSpPr>
            <a:spLocks noGrp="1"/>
          </p:cNvSpPr>
          <p:nvPr>
            <p:ph type="title"/>
          </p:nvPr>
        </p:nvSpPr>
        <p:spPr/>
        <p:txBody>
          <a:bodyPr>
            <a:normAutofit fontScale="90000"/>
          </a:bodyPr>
          <a:lstStyle/>
          <a:p>
            <a:r>
              <a:rPr lang="en-US" b="1" dirty="0"/>
              <a:t>TRICARE® Open Season 2023</a:t>
            </a:r>
            <a:endParaRPr lang="en-US" dirty="0"/>
          </a:p>
        </p:txBody>
      </p:sp>
      <p:sp>
        <p:nvSpPr>
          <p:cNvPr id="3" name="TextBox 2">
            <a:extLst>
              <a:ext uri="{FF2B5EF4-FFF2-40B4-BE49-F238E27FC236}">
                <a16:creationId xmlns:a16="http://schemas.microsoft.com/office/drawing/2014/main" id="{8649E2DC-7426-493A-86CF-E1B97C7219C9}"/>
              </a:ext>
            </a:extLst>
          </p:cNvPr>
          <p:cNvSpPr txBox="1"/>
          <p:nvPr/>
        </p:nvSpPr>
        <p:spPr>
          <a:xfrm>
            <a:off x="166921" y="6304368"/>
            <a:ext cx="7102136" cy="369332"/>
          </a:xfrm>
          <a:prstGeom prst="rect">
            <a:avLst/>
          </a:prstGeom>
        </p:spPr>
        <p:txBody>
          <a:bodyPr wrap="square" rtlCol="0">
            <a:spAutoFit/>
          </a:bodyPr>
          <a:lstStyle/>
          <a:p>
            <a:r>
              <a:rPr lang="en-US" sz="900" dirty="0"/>
              <a:t>TRICARE is a registered trademark of the Department of Defense, Defense Health Agency. All rights reserved.</a:t>
            </a:r>
          </a:p>
          <a:p>
            <a:r>
              <a:rPr lang="en-US" sz="900" dirty="0"/>
              <a:t> </a:t>
            </a:r>
          </a:p>
        </p:txBody>
      </p:sp>
      <p:sp>
        <p:nvSpPr>
          <p:cNvPr id="2" name="Footer Placeholder 4">
            <a:extLst>
              <a:ext uri="{FF2B5EF4-FFF2-40B4-BE49-F238E27FC236}">
                <a16:creationId xmlns:a16="http://schemas.microsoft.com/office/drawing/2014/main" id="{83A53934-ADE5-965E-1F64-BAA6A7F7A49B}"/>
              </a:ext>
            </a:extLst>
          </p:cNvPr>
          <p:cNvSpPr txBox="1">
            <a:spLocks/>
          </p:cNvSpPr>
          <p:nvPr/>
        </p:nvSpPr>
        <p:spPr>
          <a:xfrm>
            <a:off x="-1" y="6595251"/>
            <a:ext cx="9144000" cy="343178"/>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Confidential Information to be used only for integration planning purposes. Not for further distribution. Integration plan will be implemented only if regulatory approvals are obtained and transactions have closed.</a:t>
            </a:r>
            <a:endParaRPr lang="en-US" sz="800" dirty="0"/>
          </a:p>
        </p:txBody>
      </p:sp>
    </p:spTree>
    <p:custDataLst>
      <p:tags r:id="rId1"/>
    </p:custDataLst>
    <p:extLst>
      <p:ext uri="{BB962C8B-B14F-4D97-AF65-F5344CB8AC3E}">
        <p14:creationId xmlns:p14="http://schemas.microsoft.com/office/powerpoint/2010/main" val="3331759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txBox="1">
            <a:spLocks/>
          </p:cNvSpPr>
          <p:nvPr/>
        </p:nvSpPr>
        <p:spPr>
          <a:xfrm>
            <a:off x="353305" y="361029"/>
            <a:ext cx="8656471" cy="2589592"/>
          </a:xfrm>
          <a:prstGeom prst="rect">
            <a:avLst/>
          </a:prstGeom>
        </p:spPr>
        <p:txBody>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200" kern="1200" cap="none">
                <a:solidFill>
                  <a:schemeClr val="bg2">
                    <a:lumMod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000" kern="1200" cap="none">
                <a:solidFill>
                  <a:schemeClr val="bg2">
                    <a:lumMod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900" kern="1200" cap="none">
                <a:solidFill>
                  <a:schemeClr val="bg2">
                    <a:lumMod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900" kern="1200" cap="none">
                <a:solidFill>
                  <a:schemeClr val="bg2">
                    <a:lumMod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900" kern="1200" cap="none">
                <a:solidFill>
                  <a:schemeClr val="bg2">
                    <a:lumMod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900" kern="1200" cap="none">
                <a:solidFill>
                  <a:schemeClr val="bg2">
                    <a:lumMod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900" kern="1200" cap="none">
                <a:solidFill>
                  <a:schemeClr val="bg2">
                    <a:lumMod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900" kern="1200" cap="none">
                <a:solidFill>
                  <a:schemeClr val="bg2">
                    <a:lumMod val="75000"/>
                  </a:schemeClr>
                </a:solidFill>
                <a:effectLst/>
                <a:latin typeface="+mn-lt"/>
                <a:ea typeface="+mn-ea"/>
                <a:cs typeface="+mn-cs"/>
              </a:defRPr>
            </a:lvl9pPr>
          </a:lstStyle>
          <a:p>
            <a:pPr marL="342900" indent="-342900" fontAlgn="auto">
              <a:buClrTx/>
              <a:buFont typeface="Wingdings" panose="05000000000000000000" pitchFamily="2" charset="2"/>
              <a:buChar char="Ø"/>
              <a:defRPr/>
            </a:pPr>
            <a:r>
              <a:rPr lang="en-US" dirty="0">
                <a:solidFill>
                  <a:schemeClr val="tx1"/>
                </a:solidFill>
                <a:latin typeface="Arial "/>
              </a:rPr>
              <a:t>November 10, 2023 is Veterans Day Holiday – </a:t>
            </a:r>
            <a:r>
              <a:rPr lang="en-US" dirty="0">
                <a:solidFill>
                  <a:srgbClr val="FF0000"/>
                </a:solidFill>
                <a:latin typeface="Arial "/>
              </a:rPr>
              <a:t>all outpatient services closed</a:t>
            </a:r>
          </a:p>
          <a:p>
            <a:pPr marL="342900" indent="-342900" fontAlgn="auto">
              <a:buClrTx/>
              <a:buFont typeface="Wingdings" panose="05000000000000000000" pitchFamily="2" charset="2"/>
              <a:buChar char="Ø"/>
              <a:defRPr/>
            </a:pPr>
            <a:r>
              <a:rPr lang="en-US" dirty="0">
                <a:solidFill>
                  <a:schemeClr val="tx1"/>
                </a:solidFill>
                <a:latin typeface="Arial "/>
              </a:rPr>
              <a:t>November 23, 2023 is the Thanksgiving Day Holiday – </a:t>
            </a:r>
            <a:r>
              <a:rPr lang="en-US" dirty="0">
                <a:solidFill>
                  <a:srgbClr val="FF0000"/>
                </a:solidFill>
                <a:latin typeface="Arial "/>
              </a:rPr>
              <a:t>all outpatient services closed</a:t>
            </a:r>
          </a:p>
          <a:p>
            <a:pPr marL="342900" indent="-342900" fontAlgn="auto">
              <a:buClrTx/>
              <a:buFont typeface="Wingdings" panose="05000000000000000000" pitchFamily="2" charset="2"/>
              <a:buChar char="Ø"/>
              <a:defRPr/>
            </a:pPr>
            <a:r>
              <a:rPr lang="en-US" dirty="0">
                <a:solidFill>
                  <a:schemeClr val="tx1"/>
                </a:solidFill>
                <a:latin typeface="Arial "/>
              </a:rPr>
              <a:t>November 24, 2023 is minimal staffing day</a:t>
            </a:r>
          </a:p>
          <a:p>
            <a:pPr marL="342900" indent="-342900" fontAlgn="auto">
              <a:buClrTx/>
              <a:buFont typeface="Wingdings" panose="05000000000000000000" pitchFamily="2" charset="2"/>
              <a:buChar char="Ø"/>
              <a:defRPr/>
            </a:pPr>
            <a:r>
              <a:rPr lang="en-US" dirty="0">
                <a:solidFill>
                  <a:schemeClr val="tx1"/>
                </a:solidFill>
                <a:latin typeface="Arial "/>
              </a:rPr>
              <a:t>December 7, 2023 at 6:00 p.m. is the WBAMC Tree Lighting Ceremony</a:t>
            </a:r>
          </a:p>
          <a:p>
            <a:pPr marL="342900" indent="-342900" fontAlgn="auto">
              <a:buClrTx/>
              <a:buFont typeface="Wingdings" panose="05000000000000000000" pitchFamily="2" charset="2"/>
              <a:buChar char="Ø"/>
              <a:defRPr/>
            </a:pPr>
            <a:r>
              <a:rPr lang="en-US" dirty="0">
                <a:solidFill>
                  <a:schemeClr val="tx1"/>
                </a:solidFill>
                <a:latin typeface="Arial "/>
              </a:rPr>
              <a:t>December 22, 2023 is minimal staffing day</a:t>
            </a:r>
          </a:p>
          <a:p>
            <a:pPr marL="342900" indent="-342900" fontAlgn="auto">
              <a:buClrTx/>
              <a:buFont typeface="Wingdings" panose="05000000000000000000" pitchFamily="2" charset="2"/>
              <a:buChar char="Ø"/>
              <a:defRPr/>
            </a:pPr>
            <a:r>
              <a:rPr lang="en-US" dirty="0">
                <a:solidFill>
                  <a:schemeClr val="tx1"/>
                </a:solidFill>
                <a:latin typeface="Arial "/>
              </a:rPr>
              <a:t>December 25, 2023 is the Christmas Day Holiday – </a:t>
            </a:r>
            <a:r>
              <a:rPr lang="en-US" dirty="0">
                <a:solidFill>
                  <a:srgbClr val="FF0000"/>
                </a:solidFill>
                <a:latin typeface="Arial "/>
              </a:rPr>
              <a:t>all outpatient services closed</a:t>
            </a:r>
          </a:p>
          <a:p>
            <a:pPr marL="342900" indent="-342900" fontAlgn="auto">
              <a:buClrTx/>
              <a:buFont typeface="Wingdings" panose="05000000000000000000" pitchFamily="2" charset="2"/>
              <a:buChar char="Ø"/>
              <a:defRPr/>
            </a:pPr>
            <a:r>
              <a:rPr lang="en-US" dirty="0">
                <a:solidFill>
                  <a:schemeClr val="tx1"/>
                </a:solidFill>
                <a:latin typeface="Arial "/>
              </a:rPr>
              <a:t>December 29, 2023 is a minimal staffing day</a:t>
            </a:r>
          </a:p>
          <a:p>
            <a:pPr marL="342900" indent="-342900" fontAlgn="auto">
              <a:buClrTx/>
              <a:buFont typeface="Wingdings" panose="05000000000000000000" pitchFamily="2" charset="2"/>
              <a:buChar char="Ø"/>
              <a:defRPr/>
            </a:pPr>
            <a:r>
              <a:rPr lang="en-US" dirty="0">
                <a:solidFill>
                  <a:schemeClr val="tx1"/>
                </a:solidFill>
                <a:latin typeface="Arial "/>
              </a:rPr>
              <a:t>January1, 2024 is the New Years Day Holiday</a:t>
            </a:r>
          </a:p>
          <a:p>
            <a:pPr marL="342900" indent="-342900" fontAlgn="auto">
              <a:buClrTx/>
              <a:buFont typeface="Wingdings" panose="05000000000000000000" pitchFamily="2" charset="2"/>
              <a:buChar char="Ø"/>
              <a:defRPr/>
            </a:pPr>
            <a:r>
              <a:rPr lang="en-US" dirty="0">
                <a:solidFill>
                  <a:schemeClr val="tx1"/>
                </a:solidFill>
                <a:latin typeface="Arial "/>
              </a:rPr>
              <a:t>January 12, 2024 is a training day</a:t>
            </a:r>
          </a:p>
          <a:p>
            <a:pPr marL="342900" indent="-342900" fontAlgn="auto">
              <a:buClrTx/>
              <a:buFont typeface="Wingdings" panose="05000000000000000000" pitchFamily="2" charset="2"/>
              <a:buChar char="Ø"/>
              <a:defRPr/>
            </a:pPr>
            <a:r>
              <a:rPr lang="en-US" dirty="0">
                <a:solidFill>
                  <a:schemeClr val="tx1"/>
                </a:solidFill>
                <a:latin typeface="Arial "/>
              </a:rPr>
              <a:t>January 15, 2024 is the Martin Luther King Jr. Day Holiday–</a:t>
            </a:r>
            <a:r>
              <a:rPr lang="en-US" dirty="0">
                <a:solidFill>
                  <a:srgbClr val="FF0000"/>
                </a:solidFill>
                <a:latin typeface="Arial "/>
              </a:rPr>
              <a:t>all outpatient services closed</a:t>
            </a:r>
          </a:p>
          <a:p>
            <a:pPr marL="342900" indent="-342900" fontAlgn="auto">
              <a:buClrTx/>
              <a:buFont typeface="Wingdings" panose="05000000000000000000" pitchFamily="2" charset="2"/>
              <a:buChar char="Ø"/>
              <a:defRPr/>
            </a:pPr>
            <a:r>
              <a:rPr lang="en-US" dirty="0">
                <a:solidFill>
                  <a:schemeClr val="tx1"/>
                </a:solidFill>
                <a:latin typeface="Arial "/>
              </a:rPr>
              <a:t>February 16, 2024 is a training day</a:t>
            </a:r>
          </a:p>
          <a:p>
            <a:pPr marL="342900" indent="-342900" fontAlgn="auto">
              <a:buClrTx/>
              <a:buFont typeface="Wingdings" panose="05000000000000000000" pitchFamily="2" charset="2"/>
              <a:buChar char="Ø"/>
              <a:defRPr/>
            </a:pPr>
            <a:r>
              <a:rPr lang="en-US" dirty="0">
                <a:solidFill>
                  <a:schemeClr val="tx1"/>
                </a:solidFill>
                <a:latin typeface="Arial "/>
              </a:rPr>
              <a:t>February 19, 2024 is the President’s Day Holiday </a:t>
            </a:r>
            <a:r>
              <a:rPr lang="en-US" dirty="0">
                <a:solidFill>
                  <a:srgbClr val="FF0000"/>
                </a:solidFill>
                <a:latin typeface="Arial "/>
              </a:rPr>
              <a:t>– all outpatient services closed</a:t>
            </a:r>
          </a:p>
          <a:p>
            <a:pPr fontAlgn="auto">
              <a:buClrTx/>
              <a:defRPr/>
            </a:pPr>
            <a:r>
              <a:rPr lang="en-US" b="1" dirty="0">
                <a:solidFill>
                  <a:schemeClr val="tx1"/>
                </a:solidFill>
                <a:latin typeface="Arial "/>
              </a:rPr>
              <a:t>***please verify services prior to coming on all training and minimal staffing days***</a:t>
            </a:r>
          </a:p>
          <a:p>
            <a:pPr fontAlgn="auto">
              <a:buClrTx/>
              <a:defRPr/>
            </a:pPr>
            <a:endParaRPr lang="en-US" sz="2000" dirty="0">
              <a:solidFill>
                <a:schemeClr val="tx1"/>
              </a:solidFill>
              <a:latin typeface="Arial "/>
            </a:endParaRPr>
          </a:p>
          <a:p>
            <a:pPr marL="342900" indent="-342900" fontAlgn="auto">
              <a:buClrTx/>
              <a:buFont typeface="Wingdings" panose="05000000000000000000" pitchFamily="2" charset="2"/>
              <a:buChar char="Ø"/>
              <a:defRPr/>
            </a:pPr>
            <a:endParaRPr lang="en-US" sz="2400" dirty="0">
              <a:solidFill>
                <a:schemeClr val="tx1"/>
              </a:solidFill>
              <a:latin typeface="Arial "/>
            </a:endParaRPr>
          </a:p>
          <a:p>
            <a:pPr marL="342900" indent="-342900" fontAlgn="auto">
              <a:buClrTx/>
              <a:buFont typeface="Wingdings" panose="05000000000000000000" pitchFamily="2" charset="2"/>
              <a:buChar char="Ø"/>
              <a:defRPr/>
            </a:pPr>
            <a:endParaRPr lang="en-US" sz="2400" dirty="0">
              <a:solidFill>
                <a:schemeClr val="tx1"/>
              </a:solidFill>
              <a:latin typeface="Arial "/>
            </a:endParaRPr>
          </a:p>
          <a:p>
            <a:pPr marL="342900" indent="-342900" fontAlgn="auto">
              <a:buClrTx/>
              <a:buFont typeface="Wingdings" panose="05000000000000000000" pitchFamily="2" charset="2"/>
              <a:buChar char="Ø"/>
              <a:defRPr/>
            </a:pPr>
            <a:endParaRPr lang="en-US" sz="2400" dirty="0">
              <a:solidFill>
                <a:schemeClr val="tx1"/>
              </a:solidFill>
              <a:latin typeface="Arial "/>
            </a:endParaRPr>
          </a:p>
          <a:p>
            <a:pPr fontAlgn="auto">
              <a:buClrTx/>
              <a:defRPr/>
            </a:pPr>
            <a:endParaRPr lang="en-US" sz="1800" dirty="0">
              <a:solidFill>
                <a:schemeClr val="tx1"/>
              </a:solidFill>
              <a:latin typeface="Arial "/>
            </a:endParaRPr>
          </a:p>
          <a:p>
            <a:pPr marL="342900" indent="-342900" fontAlgn="auto">
              <a:buClrTx/>
              <a:buFont typeface="Wingdings" panose="05000000000000000000" pitchFamily="2" charset="2"/>
              <a:buChar char="Ø"/>
              <a:defRPr/>
            </a:pPr>
            <a:endParaRPr lang="en-US" sz="1800" dirty="0">
              <a:solidFill>
                <a:schemeClr val="tx1"/>
              </a:solidFill>
              <a:latin typeface="Arial "/>
            </a:endParaRPr>
          </a:p>
          <a:p>
            <a:pPr marL="342900" indent="-342900" fontAlgn="auto">
              <a:buClrTx/>
              <a:buFont typeface="Wingdings" panose="05000000000000000000" pitchFamily="2" charset="2"/>
              <a:buChar char="Ø"/>
              <a:defRPr/>
            </a:pPr>
            <a:endParaRPr lang="en-US" sz="1800" dirty="0">
              <a:solidFill>
                <a:schemeClr val="tx1"/>
              </a:solidFill>
              <a:latin typeface="Arial "/>
            </a:endParaRPr>
          </a:p>
          <a:p>
            <a:pPr marL="342900" indent="-342900" fontAlgn="auto">
              <a:buClrTx/>
              <a:buFont typeface="Wingdings" panose="05000000000000000000" pitchFamily="2" charset="2"/>
              <a:buChar char="Ø"/>
              <a:defRPr/>
            </a:pPr>
            <a:endParaRPr lang="en-US" sz="1800" dirty="0">
              <a:solidFill>
                <a:schemeClr val="tx1"/>
              </a:solidFill>
              <a:latin typeface="Arial "/>
            </a:endParaRPr>
          </a:p>
          <a:p>
            <a:pPr fontAlgn="auto">
              <a:buClrTx/>
              <a:defRPr/>
            </a:pPr>
            <a:endParaRPr lang="en-US" sz="2800" dirty="0">
              <a:solidFill>
                <a:sysClr val="windowText" lastClr="000000"/>
              </a:solidFill>
              <a:latin typeface="Arial "/>
            </a:endParaRPr>
          </a:p>
          <a:p>
            <a:pPr fontAlgn="auto">
              <a:buClrTx/>
              <a:defRPr/>
            </a:pPr>
            <a:endParaRPr lang="en-US" sz="2400" dirty="0">
              <a:solidFill>
                <a:sysClr val="windowText" lastClr="000000"/>
              </a:solidFill>
              <a:latin typeface="Arial "/>
            </a:endParaRPr>
          </a:p>
          <a:p>
            <a:pPr fontAlgn="auto">
              <a:buClrTx/>
              <a:defRPr/>
            </a:pPr>
            <a:endParaRPr lang="en-US" sz="2400" dirty="0">
              <a:solidFill>
                <a:sysClr val="windowText" lastClr="000000"/>
              </a:solidFill>
              <a:latin typeface="Arial "/>
            </a:endParaRPr>
          </a:p>
          <a:p>
            <a:pPr fontAlgn="auto">
              <a:buClrTx/>
              <a:defRPr/>
            </a:pPr>
            <a:endParaRPr lang="en-US" sz="2400" dirty="0">
              <a:solidFill>
                <a:sysClr val="windowText" lastClr="000000"/>
              </a:solidFill>
              <a:latin typeface="Arial "/>
            </a:endParaRPr>
          </a:p>
          <a:p>
            <a:pPr fontAlgn="auto">
              <a:buClrTx/>
              <a:defRPr/>
            </a:pPr>
            <a:endParaRPr lang="en-US" sz="2400" dirty="0">
              <a:solidFill>
                <a:sysClr val="windowText" lastClr="000000"/>
              </a:solidFill>
              <a:latin typeface="Arial "/>
            </a:endParaRPr>
          </a:p>
          <a:p>
            <a:pPr fontAlgn="auto">
              <a:buClr>
                <a:srgbClr val="660033"/>
              </a:buClr>
              <a:defRPr/>
            </a:pPr>
            <a:endParaRPr lang="en-US" sz="2400" dirty="0">
              <a:solidFill>
                <a:sysClr val="windowText" lastClr="000000"/>
              </a:solidFill>
              <a:latin typeface="Arial "/>
            </a:endParaRPr>
          </a:p>
          <a:p>
            <a:pPr fontAlgn="auto">
              <a:buClr>
                <a:srgbClr val="660033"/>
              </a:buClr>
              <a:defRPr/>
            </a:pPr>
            <a:endParaRPr lang="en-US" sz="2400" dirty="0">
              <a:solidFill>
                <a:sysClr val="windowText" lastClr="000000"/>
              </a:solidFill>
              <a:latin typeface="Arial "/>
            </a:endParaRPr>
          </a:p>
          <a:p>
            <a:pPr fontAlgn="auto">
              <a:buClr>
                <a:srgbClr val="660033"/>
              </a:buClr>
              <a:defRPr/>
            </a:pPr>
            <a:endParaRPr lang="en-US" sz="2400" dirty="0">
              <a:solidFill>
                <a:sysClr val="windowText" lastClr="000000"/>
              </a:solidFill>
              <a:latin typeface="Arial "/>
            </a:endParaRPr>
          </a:p>
          <a:p>
            <a:pPr fontAlgn="auto">
              <a:buClr>
                <a:srgbClr val="660033"/>
              </a:buClr>
              <a:defRPr/>
            </a:pPr>
            <a:endParaRPr lang="en-US" sz="2400" dirty="0">
              <a:solidFill>
                <a:sysClr val="windowText" lastClr="000000"/>
              </a:solidFill>
              <a:latin typeface="Arial "/>
            </a:endParaRPr>
          </a:p>
          <a:p>
            <a:pPr fontAlgn="auto">
              <a:buClr>
                <a:srgbClr val="660033"/>
              </a:buClr>
              <a:defRPr/>
            </a:pPr>
            <a:endParaRPr lang="en-US" sz="2400" dirty="0">
              <a:solidFill>
                <a:sysClr val="windowText" lastClr="000000"/>
              </a:solidFill>
              <a:latin typeface="Arial "/>
            </a:endParaRPr>
          </a:p>
          <a:p>
            <a:pPr fontAlgn="auto">
              <a:buClr>
                <a:sysClr val="window" lastClr="FFFFFF"/>
              </a:buClr>
              <a:defRPr/>
            </a:pPr>
            <a:endParaRPr lang="en-US" sz="2400" dirty="0">
              <a:solidFill>
                <a:sysClr val="windowText" lastClr="000000"/>
              </a:solidFill>
              <a:latin typeface="Arial "/>
            </a:endParaRPr>
          </a:p>
          <a:p>
            <a:pPr fontAlgn="auto">
              <a:buClr>
                <a:sysClr val="window" lastClr="FFFFFF"/>
              </a:buClr>
              <a:defRPr/>
            </a:pPr>
            <a:endParaRPr lang="en-US" sz="2400" dirty="0">
              <a:solidFill>
                <a:sysClr val="windowText" lastClr="000000"/>
              </a:solidFill>
              <a:latin typeface="Arial "/>
            </a:endParaRPr>
          </a:p>
        </p:txBody>
      </p:sp>
      <p:sp>
        <p:nvSpPr>
          <p:cNvPr id="27653" name="Rectangle 1"/>
          <p:cNvSpPr>
            <a:spLocks noChangeArrowheads="1"/>
          </p:cNvSpPr>
          <p:nvPr/>
        </p:nvSpPr>
        <p:spPr bwMode="auto">
          <a:xfrm>
            <a:off x="353305" y="5110030"/>
            <a:ext cx="837088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1200" b="1" dirty="0">
                <a:solidFill>
                  <a:srgbClr val="000000"/>
                </a:solidFill>
                <a:latin typeface=" Arial"/>
              </a:rPr>
              <a:t>*</a:t>
            </a:r>
            <a:r>
              <a:rPr lang="en-US" altLang="en-US" sz="1400" b="1" dirty="0">
                <a:solidFill>
                  <a:srgbClr val="000000"/>
                </a:solidFill>
                <a:latin typeface=" Arial"/>
              </a:rPr>
              <a:t>The Emergency Department is always available if you need immediate medical attention 24 hours a day.  If you are uncertain of whether or not you should go to the Emergency Department, you can always contact the Military Health System (MHS)  Nurse Advice Line at 1-800-874-2273 to find urgent care, get health care advice, or get recommendations on the appropriate level of care.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30927CC-7299-5178-4F2B-52FF36030376}"/>
              </a:ext>
            </a:extLst>
          </p:cNvPr>
          <p:cNvSpPr/>
          <p:nvPr/>
        </p:nvSpPr>
        <p:spPr>
          <a:xfrm>
            <a:off x="-1" y="1102925"/>
            <a:ext cx="9144001" cy="828430"/>
          </a:xfrm>
          <a:prstGeom prst="rect">
            <a:avLst/>
          </a:prstGeom>
          <a:solidFill>
            <a:srgbClr val="3FB1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A group of people standing together&#10;&#10;Description automatically generated">
            <a:extLst>
              <a:ext uri="{FF2B5EF4-FFF2-40B4-BE49-F238E27FC236}">
                <a16:creationId xmlns:a16="http://schemas.microsoft.com/office/drawing/2014/main" id="{40592FB3-FE83-F452-17EF-F81AE619A3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931355"/>
            <a:ext cx="3853171" cy="2106399"/>
          </a:xfrm>
          <a:prstGeom prst="rect">
            <a:avLst/>
          </a:prstGeom>
        </p:spPr>
      </p:pic>
      <p:sp>
        <p:nvSpPr>
          <p:cNvPr id="6" name="Rectangle 5">
            <a:extLst>
              <a:ext uri="{FF2B5EF4-FFF2-40B4-BE49-F238E27FC236}">
                <a16:creationId xmlns:a16="http://schemas.microsoft.com/office/drawing/2014/main" id="{23875D55-4C0B-6B31-E0CD-207BD568C7F0}"/>
              </a:ext>
            </a:extLst>
          </p:cNvPr>
          <p:cNvSpPr/>
          <p:nvPr/>
        </p:nvSpPr>
        <p:spPr>
          <a:xfrm>
            <a:off x="0" y="4047035"/>
            <a:ext cx="9144000" cy="410962"/>
          </a:xfrm>
          <a:prstGeom prst="rect">
            <a:avLst/>
          </a:prstGeom>
          <a:solidFill>
            <a:srgbClr val="161E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4033925" y="2082254"/>
            <a:ext cx="5110074" cy="1905484"/>
          </a:xfrm>
        </p:spPr>
        <p:txBody>
          <a:bodyPr/>
          <a:lstStyle/>
          <a:p>
            <a:pPr marL="65088" lvl="0" indent="0">
              <a:spcAft>
                <a:spcPts val="225"/>
              </a:spcAft>
            </a:pPr>
            <a:r>
              <a:rPr lang="en-US" sz="1600" dirty="0">
                <a:solidFill>
                  <a:schemeClr val="accent5"/>
                </a:solidFill>
              </a:rPr>
              <a:t>Beneficiaries enrolled in or eligible for TRICARE Prime </a:t>
            </a:r>
            <a:br>
              <a:rPr lang="en-US" sz="1600" dirty="0">
                <a:solidFill>
                  <a:schemeClr val="accent5"/>
                </a:solidFill>
              </a:rPr>
            </a:br>
            <a:r>
              <a:rPr lang="en-US" sz="1600" dirty="0">
                <a:solidFill>
                  <a:schemeClr val="accent5"/>
                </a:solidFill>
              </a:rPr>
              <a:t>or TRICARE Select* can:</a:t>
            </a:r>
          </a:p>
          <a:p>
            <a:pPr marL="404813" lvl="1" indent="-317500">
              <a:buFont typeface="Arial" panose="020B0604020202020204" pitchFamily="34" charset="0"/>
              <a:buChar char="•"/>
            </a:pPr>
            <a:r>
              <a:rPr lang="en-US" sz="1600" i="0" dirty="0">
                <a:solidFill>
                  <a:schemeClr val="accent5"/>
                </a:solidFill>
              </a:rPr>
              <a:t>Stay in their current plan.</a:t>
            </a:r>
          </a:p>
          <a:p>
            <a:pPr marL="404813" lvl="1" indent="-317500">
              <a:buFont typeface="Arial" panose="020B0604020202020204" pitchFamily="34" charset="0"/>
              <a:buChar char="•"/>
            </a:pPr>
            <a:r>
              <a:rPr lang="en-US" sz="1600" i="0" dirty="0">
                <a:solidFill>
                  <a:schemeClr val="accent5"/>
                </a:solidFill>
              </a:rPr>
              <a:t>Enroll in a plan.</a:t>
            </a:r>
          </a:p>
          <a:p>
            <a:pPr marL="404813" lvl="1" indent="-317500">
              <a:buFont typeface="Arial" panose="020B0604020202020204" pitchFamily="34" charset="0"/>
              <a:buChar char="•"/>
            </a:pPr>
            <a:r>
              <a:rPr lang="en-US" sz="1600" i="0" dirty="0">
                <a:solidFill>
                  <a:schemeClr val="accent5"/>
                </a:solidFill>
              </a:rPr>
              <a:t>Change plans/switch between individual and </a:t>
            </a:r>
            <a:br>
              <a:rPr lang="en-US" sz="1600" i="0" dirty="0">
                <a:solidFill>
                  <a:schemeClr val="accent5"/>
                </a:solidFill>
              </a:rPr>
            </a:br>
            <a:r>
              <a:rPr lang="en-US" sz="1600" i="0" dirty="0">
                <a:solidFill>
                  <a:schemeClr val="accent5"/>
                </a:solidFill>
              </a:rPr>
              <a:t>family enrollment.</a:t>
            </a:r>
          </a:p>
        </p:txBody>
      </p:sp>
      <p:pic>
        <p:nvPicPr>
          <p:cNvPr id="8" name="Picture 7" descr="dottedline.png">
            <a:extLst>
              <a:ext uri="{FF2B5EF4-FFF2-40B4-BE49-F238E27FC236}">
                <a16:creationId xmlns:a16="http://schemas.microsoft.com/office/drawing/2014/main" id="{0ADE55BD-1016-1A92-505C-831A82C8BD92}"/>
              </a:ext>
            </a:extLst>
          </p:cNvPr>
          <p:cNvPicPr>
            <a:picLocks noChangeAspect="1"/>
          </p:cNvPicPr>
          <p:nvPr/>
        </p:nvPicPr>
        <p:blipFill rotWithShape="1">
          <a:blip r:embed="rId5">
            <a:extLst>
              <a:ext uri="{28A0092B-C50C-407E-A947-70E740481C1C}">
                <a14:useLocalDpi xmlns:a14="http://schemas.microsoft.com/office/drawing/2010/main" val="0"/>
              </a:ext>
            </a:extLst>
          </a:blip>
          <a:srcRect t="430" r="17127" b="-430"/>
          <a:stretch/>
        </p:blipFill>
        <p:spPr>
          <a:xfrm>
            <a:off x="0" y="769874"/>
            <a:ext cx="2743200" cy="292608"/>
          </a:xfrm>
          <a:prstGeom prst="rect">
            <a:avLst/>
          </a:prstGeom>
        </p:spPr>
      </p:pic>
      <p:sp>
        <p:nvSpPr>
          <p:cNvPr id="9" name="Title Placeholder 1">
            <a:extLst>
              <a:ext uri="{FF2B5EF4-FFF2-40B4-BE49-F238E27FC236}">
                <a16:creationId xmlns:a16="http://schemas.microsoft.com/office/drawing/2014/main" id="{4CCF437A-CA97-ACF1-9087-F8B2F6BD8EDA}"/>
              </a:ext>
            </a:extLst>
          </p:cNvPr>
          <p:cNvSpPr txBox="1">
            <a:spLocks/>
          </p:cNvSpPr>
          <p:nvPr/>
        </p:nvSpPr>
        <p:spPr bwMode="auto">
          <a:xfrm>
            <a:off x="342290" y="311196"/>
            <a:ext cx="7897583" cy="543706"/>
          </a:xfrm>
          <a:prstGeom prst="rect">
            <a:avLst/>
          </a:prstGeom>
          <a:noFill/>
          <a:ln>
            <a:noFill/>
          </a:ln>
        </p:spPr>
        <p:txBody>
          <a:bodyPr vert="horz" lIns="91440" tIns="45720" rIns="91440" bIns="45720" rtlCol="0" anchor="ctr">
            <a:noAutofit/>
          </a:bodyPr>
          <a:lstStyle>
            <a:lvl1pPr algn="l" rtl="0" eaLnBrk="1" fontAlgn="base" hangingPunct="1">
              <a:lnSpc>
                <a:spcPct val="100000"/>
              </a:lnSpc>
              <a:spcBef>
                <a:spcPct val="0"/>
              </a:spcBef>
              <a:spcAft>
                <a:spcPct val="0"/>
              </a:spcAft>
              <a:defRPr lang="en-US" sz="2400" kern="1200">
                <a:solidFill>
                  <a:schemeClr val="tx2"/>
                </a:solidFill>
                <a:latin typeface="Calibri"/>
                <a:ea typeface="ヒラギノ角ゴ Pro W3" charset="-128"/>
                <a:cs typeface="Calibri"/>
              </a:defRPr>
            </a:lvl1pPr>
            <a:lvl2pPr algn="l" rtl="0" eaLnBrk="1" fontAlgn="base" hangingPunct="1">
              <a:lnSpc>
                <a:spcPts val="2879"/>
              </a:lnSpc>
              <a:spcBef>
                <a:spcPct val="0"/>
              </a:spcBef>
              <a:spcAft>
                <a:spcPct val="0"/>
              </a:spcAft>
              <a:defRPr sz="2400">
                <a:solidFill>
                  <a:srgbClr val="007E7A"/>
                </a:solidFill>
                <a:latin typeface="Calibri" pitchFamily="34" charset="0"/>
                <a:ea typeface="ヒラギノ角ゴ Pro W3" charset="-128"/>
                <a:cs typeface="Calibri" pitchFamily="34" charset="0"/>
              </a:defRPr>
            </a:lvl2pPr>
            <a:lvl3pPr algn="l" rtl="0" eaLnBrk="1" fontAlgn="base" hangingPunct="1">
              <a:lnSpc>
                <a:spcPts val="2879"/>
              </a:lnSpc>
              <a:spcBef>
                <a:spcPct val="0"/>
              </a:spcBef>
              <a:spcAft>
                <a:spcPct val="0"/>
              </a:spcAft>
              <a:defRPr sz="2400">
                <a:solidFill>
                  <a:srgbClr val="007E7A"/>
                </a:solidFill>
                <a:latin typeface="Calibri" pitchFamily="34" charset="0"/>
                <a:ea typeface="ヒラギノ角ゴ Pro W3" charset="-128"/>
                <a:cs typeface="Calibri" pitchFamily="34" charset="0"/>
              </a:defRPr>
            </a:lvl3pPr>
            <a:lvl4pPr algn="l" rtl="0" eaLnBrk="1" fontAlgn="base" hangingPunct="1">
              <a:lnSpc>
                <a:spcPts val="2879"/>
              </a:lnSpc>
              <a:spcBef>
                <a:spcPct val="0"/>
              </a:spcBef>
              <a:spcAft>
                <a:spcPct val="0"/>
              </a:spcAft>
              <a:defRPr sz="2400">
                <a:solidFill>
                  <a:srgbClr val="007E7A"/>
                </a:solidFill>
                <a:latin typeface="Calibri" pitchFamily="34" charset="0"/>
                <a:ea typeface="ヒラギノ角ゴ Pro W3" charset="-128"/>
                <a:cs typeface="Calibri" pitchFamily="34" charset="0"/>
              </a:defRPr>
            </a:lvl4pPr>
            <a:lvl5pPr algn="l" rtl="0" eaLnBrk="1" fontAlgn="base" hangingPunct="1">
              <a:lnSpc>
                <a:spcPts val="2879"/>
              </a:lnSpc>
              <a:spcBef>
                <a:spcPct val="0"/>
              </a:spcBef>
              <a:spcAft>
                <a:spcPct val="0"/>
              </a:spcAft>
              <a:defRPr sz="2400">
                <a:solidFill>
                  <a:srgbClr val="007E7A"/>
                </a:solidFill>
                <a:latin typeface="Calibri" pitchFamily="34" charset="0"/>
                <a:ea typeface="ヒラギノ角ゴ Pro W3" charset="-128"/>
                <a:cs typeface="Calibri" pitchFamily="34" charset="0"/>
              </a:defRPr>
            </a:lvl5pPr>
            <a:lvl6pPr marL="342900" algn="l" rtl="0" eaLnBrk="1" fontAlgn="base" hangingPunct="1">
              <a:lnSpc>
                <a:spcPct val="80000"/>
              </a:lnSpc>
              <a:spcBef>
                <a:spcPct val="0"/>
              </a:spcBef>
              <a:spcAft>
                <a:spcPct val="0"/>
              </a:spcAft>
              <a:defRPr sz="3600">
                <a:solidFill>
                  <a:schemeClr val="tx2"/>
                </a:solidFill>
                <a:latin typeface="Sabon" charset="0"/>
              </a:defRPr>
            </a:lvl6pPr>
            <a:lvl7pPr marL="685800" algn="l" rtl="0" eaLnBrk="1" fontAlgn="base" hangingPunct="1">
              <a:lnSpc>
                <a:spcPct val="80000"/>
              </a:lnSpc>
              <a:spcBef>
                <a:spcPct val="0"/>
              </a:spcBef>
              <a:spcAft>
                <a:spcPct val="0"/>
              </a:spcAft>
              <a:defRPr sz="3600">
                <a:solidFill>
                  <a:schemeClr val="tx2"/>
                </a:solidFill>
                <a:latin typeface="Sabon" charset="0"/>
              </a:defRPr>
            </a:lvl7pPr>
            <a:lvl8pPr marL="1028700" algn="l" rtl="0" eaLnBrk="1" fontAlgn="base" hangingPunct="1">
              <a:lnSpc>
                <a:spcPct val="80000"/>
              </a:lnSpc>
              <a:spcBef>
                <a:spcPct val="0"/>
              </a:spcBef>
              <a:spcAft>
                <a:spcPct val="0"/>
              </a:spcAft>
              <a:defRPr sz="3600">
                <a:solidFill>
                  <a:schemeClr val="tx2"/>
                </a:solidFill>
                <a:latin typeface="Sabon" charset="0"/>
              </a:defRPr>
            </a:lvl8pPr>
            <a:lvl9pPr marL="1371600" algn="l" rtl="0" eaLnBrk="1" fontAlgn="base" hangingPunct="1">
              <a:lnSpc>
                <a:spcPct val="80000"/>
              </a:lnSpc>
              <a:spcBef>
                <a:spcPct val="0"/>
              </a:spcBef>
              <a:spcAft>
                <a:spcPct val="0"/>
              </a:spcAft>
              <a:defRPr sz="3600">
                <a:solidFill>
                  <a:schemeClr val="tx2"/>
                </a:solidFill>
                <a:latin typeface="Sabon" charset="0"/>
              </a:defRPr>
            </a:lvl9pPr>
          </a:lstStyle>
          <a:p>
            <a:r>
              <a:rPr lang="en-US" sz="3200" dirty="0"/>
              <a:t>TRICARE Open Season/Federal Open Season</a:t>
            </a:r>
          </a:p>
        </p:txBody>
      </p:sp>
      <p:sp>
        <p:nvSpPr>
          <p:cNvPr id="13" name="TextBox 12">
            <a:extLst>
              <a:ext uri="{FF2B5EF4-FFF2-40B4-BE49-F238E27FC236}">
                <a16:creationId xmlns:a16="http://schemas.microsoft.com/office/drawing/2014/main" id="{4FB66163-B36E-EEA9-7B00-5F264DD8A4C8}"/>
              </a:ext>
            </a:extLst>
          </p:cNvPr>
          <p:cNvSpPr txBox="1"/>
          <p:nvPr/>
        </p:nvSpPr>
        <p:spPr>
          <a:xfrm>
            <a:off x="0" y="1119265"/>
            <a:ext cx="9143999" cy="769441"/>
          </a:xfrm>
          <a:prstGeom prst="rect">
            <a:avLst/>
          </a:prstGeom>
          <a:noFill/>
        </p:spPr>
        <p:txBody>
          <a:bodyPr wrap="square">
            <a:spAutoFit/>
          </a:bodyPr>
          <a:lstStyle/>
          <a:p>
            <a:pPr lvl="0" algn="ctr"/>
            <a:r>
              <a:rPr lang="en-US" sz="2200" b="1" dirty="0">
                <a:solidFill>
                  <a:schemeClr val="tx2"/>
                </a:solidFill>
              </a:rPr>
              <a:t>TRICARE Open Season starts Nov. 13 and ends Dec. 12, 2023.  </a:t>
            </a:r>
            <a:br>
              <a:rPr lang="en-US" sz="2200" b="1" dirty="0">
                <a:solidFill>
                  <a:schemeClr val="tx2"/>
                </a:solidFill>
              </a:rPr>
            </a:br>
            <a:r>
              <a:rPr lang="en-US" sz="2200" b="1" dirty="0">
                <a:solidFill>
                  <a:schemeClr val="tx2"/>
                </a:solidFill>
              </a:rPr>
              <a:t>Plan changes take effect Jan. 1, 2024. </a:t>
            </a:r>
          </a:p>
        </p:txBody>
      </p:sp>
      <p:sp>
        <p:nvSpPr>
          <p:cNvPr id="19" name="TextBox 18">
            <a:extLst>
              <a:ext uri="{FF2B5EF4-FFF2-40B4-BE49-F238E27FC236}">
                <a16:creationId xmlns:a16="http://schemas.microsoft.com/office/drawing/2014/main" id="{69B73183-A029-715E-7099-3D65E5005C66}"/>
              </a:ext>
            </a:extLst>
          </p:cNvPr>
          <p:cNvSpPr txBox="1"/>
          <p:nvPr/>
        </p:nvSpPr>
        <p:spPr>
          <a:xfrm>
            <a:off x="0" y="4075064"/>
            <a:ext cx="9144000" cy="369332"/>
          </a:xfrm>
          <a:prstGeom prst="rect">
            <a:avLst/>
          </a:prstGeom>
          <a:noFill/>
        </p:spPr>
        <p:txBody>
          <a:bodyPr wrap="square">
            <a:spAutoFit/>
          </a:bodyPr>
          <a:lstStyle/>
          <a:p>
            <a:pPr marL="342900" lvl="1" indent="0" algn="ctr"/>
            <a:r>
              <a:rPr lang="en-US" sz="1800" b="1" i="1" dirty="0">
                <a:solidFill>
                  <a:schemeClr val="tx1"/>
                </a:solidFill>
              </a:rPr>
              <a:t>It’s important to keep DEERS up to date! </a:t>
            </a:r>
          </a:p>
        </p:txBody>
      </p:sp>
      <p:sp>
        <p:nvSpPr>
          <p:cNvPr id="21" name="TextBox 20">
            <a:extLst>
              <a:ext uri="{FF2B5EF4-FFF2-40B4-BE49-F238E27FC236}">
                <a16:creationId xmlns:a16="http://schemas.microsoft.com/office/drawing/2014/main" id="{69A3E6F4-362D-AC4C-BA44-BE3A5B8C0D91}"/>
              </a:ext>
            </a:extLst>
          </p:cNvPr>
          <p:cNvSpPr txBox="1"/>
          <p:nvPr/>
        </p:nvSpPr>
        <p:spPr>
          <a:xfrm>
            <a:off x="465424" y="4641681"/>
            <a:ext cx="8323886" cy="1636345"/>
          </a:xfrm>
          <a:prstGeom prst="rect">
            <a:avLst/>
          </a:prstGeom>
          <a:noFill/>
        </p:spPr>
        <p:txBody>
          <a:bodyPr wrap="square">
            <a:spAutoFit/>
          </a:bodyPr>
          <a:lstStyle/>
          <a:p>
            <a:pPr lvl="0"/>
            <a:r>
              <a:rPr lang="en-US" sz="1600" b="1" dirty="0">
                <a:solidFill>
                  <a:schemeClr val="accent5"/>
                </a:solidFill>
              </a:rPr>
              <a:t>The Federal Benefits Open Season </a:t>
            </a:r>
            <a:r>
              <a:rPr lang="en-US" sz="1600" dirty="0">
                <a:solidFill>
                  <a:schemeClr val="accent5"/>
                </a:solidFill>
              </a:rPr>
              <a:t>is for dental and vision coverage through the Federal Employees Dental and Vision Insurance Program (FEDVIP). It starts Nov. 13 and ends Dec. 11, 2023, with plan changes effective Jan. 1, 2024.</a:t>
            </a:r>
          </a:p>
          <a:p>
            <a:pPr lvl="0"/>
            <a:endParaRPr lang="en-US" dirty="0">
              <a:solidFill>
                <a:schemeClr val="accent5"/>
              </a:solidFill>
            </a:endParaRPr>
          </a:p>
          <a:p>
            <a:pPr>
              <a:spcBef>
                <a:spcPts val="400"/>
              </a:spcBef>
            </a:pPr>
            <a:r>
              <a:rPr lang="en-US" sz="1300" b="1" dirty="0">
                <a:solidFill>
                  <a:schemeClr val="tx2"/>
                </a:solidFill>
              </a:rPr>
              <a:t>* TRICARE Open Season does not apply to </a:t>
            </a:r>
            <a:r>
              <a:rPr lang="en-US" sz="1300" b="1" i="1" dirty="0">
                <a:solidFill>
                  <a:schemeClr val="tx2"/>
                </a:solidFill>
              </a:rPr>
              <a:t>TRICARE Reserve Select, TRICARE Retired  Reserve or TRICARE Young Adult.</a:t>
            </a:r>
          </a:p>
          <a:p>
            <a:pPr lvl="0"/>
            <a:endParaRPr lang="en-US" dirty="0">
              <a:solidFill>
                <a:schemeClr val="accent5"/>
              </a:solidFill>
            </a:endParaRPr>
          </a:p>
        </p:txBody>
      </p:sp>
      <p:cxnSp>
        <p:nvCxnSpPr>
          <p:cNvPr id="7" name="Straight Connector 6">
            <a:extLst>
              <a:ext uri="{FF2B5EF4-FFF2-40B4-BE49-F238E27FC236}">
                <a16:creationId xmlns:a16="http://schemas.microsoft.com/office/drawing/2014/main" id="{9C6D3357-BD6B-4590-AE64-1FA8D3359004}"/>
              </a:ext>
            </a:extLst>
          </p:cNvPr>
          <p:cNvCxnSpPr/>
          <p:nvPr/>
        </p:nvCxnSpPr>
        <p:spPr>
          <a:xfrm>
            <a:off x="651499" y="5595346"/>
            <a:ext cx="7841001" cy="0"/>
          </a:xfrm>
          <a:prstGeom prst="line">
            <a:avLst/>
          </a:prstGeom>
          <a:ln w="15875">
            <a:solidFill>
              <a:srgbClr val="3FB1BF"/>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7181014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6B9F32-740E-C144-7913-1D36D63F28FC}"/>
              </a:ext>
            </a:extLst>
          </p:cNvPr>
          <p:cNvSpPr txBox="1"/>
          <p:nvPr/>
        </p:nvSpPr>
        <p:spPr>
          <a:xfrm>
            <a:off x="342291" y="1095521"/>
            <a:ext cx="8665723" cy="646331"/>
          </a:xfrm>
          <a:prstGeom prst="rect">
            <a:avLst/>
          </a:prstGeom>
          <a:noFill/>
        </p:spPr>
        <p:txBody>
          <a:bodyPr wrap="square">
            <a:spAutoFit/>
          </a:bodyPr>
          <a:lstStyle/>
          <a:p>
            <a:r>
              <a:rPr lang="en-US" b="0" i="0" dirty="0">
                <a:solidFill>
                  <a:schemeClr val="accent5"/>
                </a:solidFill>
                <a:effectLst/>
                <a:latin typeface="archivo_narrow"/>
              </a:rPr>
              <a:t>TRICARE covers age-appropriate vaccines, as recommended by the Centers for Disease Control and Prevention (CDC).</a:t>
            </a:r>
            <a:endParaRPr lang="en-US" dirty="0">
              <a:solidFill>
                <a:schemeClr val="accent5"/>
              </a:solidFill>
            </a:endParaRPr>
          </a:p>
        </p:txBody>
      </p:sp>
      <p:sp>
        <p:nvSpPr>
          <p:cNvPr id="8" name="TextBox 7">
            <a:extLst>
              <a:ext uri="{FF2B5EF4-FFF2-40B4-BE49-F238E27FC236}">
                <a16:creationId xmlns:a16="http://schemas.microsoft.com/office/drawing/2014/main" id="{9EC1225A-88EB-64C4-5DD1-D65C8474A29A}"/>
              </a:ext>
            </a:extLst>
          </p:cNvPr>
          <p:cNvSpPr txBox="1"/>
          <p:nvPr/>
        </p:nvSpPr>
        <p:spPr>
          <a:xfrm>
            <a:off x="342291" y="1822983"/>
            <a:ext cx="8404260" cy="3847207"/>
          </a:xfrm>
          <a:prstGeom prst="rect">
            <a:avLst/>
          </a:prstGeom>
          <a:noFill/>
        </p:spPr>
        <p:txBody>
          <a:bodyPr wrap="square">
            <a:spAutoFit/>
          </a:bodyPr>
          <a:lstStyle/>
          <a:p>
            <a:r>
              <a:rPr lang="en-US" sz="2000" b="1" dirty="0">
                <a:solidFill>
                  <a:schemeClr val="tx2"/>
                </a:solidFill>
              </a:rPr>
              <a:t>TRICARE covers vaccines at no cost. </a:t>
            </a:r>
          </a:p>
          <a:p>
            <a:pPr>
              <a:spcBef>
                <a:spcPts val="1000"/>
              </a:spcBef>
            </a:pPr>
            <a:r>
              <a:rPr lang="en-US" dirty="0">
                <a:solidFill>
                  <a:schemeClr val="accent5"/>
                </a:solidFill>
              </a:rPr>
              <a:t>Getting Vaccines: </a:t>
            </a:r>
          </a:p>
          <a:p>
            <a:pPr>
              <a:spcBef>
                <a:spcPts val="600"/>
              </a:spcBef>
            </a:pPr>
            <a:r>
              <a:rPr lang="en-US" dirty="0">
                <a:solidFill>
                  <a:schemeClr val="tx2"/>
                </a:solidFill>
                <a:latin typeface="Arial Black" panose="020B0A04020102020204" pitchFamily="34" charset="0"/>
              </a:rPr>
              <a:t>Military Hospital or Clinic </a:t>
            </a:r>
            <a:br>
              <a:rPr lang="en-US" sz="1600" dirty="0">
                <a:solidFill>
                  <a:schemeClr val="tx2"/>
                </a:solidFill>
                <a:latin typeface="Arial Black" panose="020B0A04020102020204" pitchFamily="34" charset="0"/>
              </a:rPr>
            </a:br>
            <a:r>
              <a:rPr lang="en-US" sz="1600" dirty="0">
                <a:solidFill>
                  <a:schemeClr val="accent5"/>
                </a:solidFill>
              </a:rPr>
              <a:t>Contact your local military hospital or clinic for vaccine instructions and availability.</a:t>
            </a:r>
          </a:p>
          <a:p>
            <a:pPr>
              <a:spcBef>
                <a:spcPts val="1200"/>
              </a:spcBef>
            </a:pPr>
            <a:r>
              <a:rPr lang="en-US" dirty="0">
                <a:solidFill>
                  <a:schemeClr val="tx2"/>
                </a:solidFill>
                <a:latin typeface="Arial Black" panose="020B0A04020102020204" pitchFamily="34" charset="0"/>
              </a:rPr>
              <a:t>Authorized Provider </a:t>
            </a:r>
            <a:br>
              <a:rPr lang="en-US" sz="1600" dirty="0">
                <a:solidFill>
                  <a:schemeClr val="tx2"/>
                </a:solidFill>
                <a:latin typeface="Arial Black" panose="020B0A04020102020204" pitchFamily="34" charset="0"/>
              </a:rPr>
            </a:br>
            <a:r>
              <a:rPr lang="en-US" sz="1600" dirty="0">
                <a:solidFill>
                  <a:schemeClr val="accent5"/>
                </a:solidFill>
              </a:rPr>
              <a:t>You may have to pay copayments or cost-shares for the office visit or for other services received during the office visit, amounts vary according to your plan.</a:t>
            </a:r>
          </a:p>
          <a:p>
            <a:pPr>
              <a:spcBef>
                <a:spcPts val="1200"/>
              </a:spcBef>
            </a:pPr>
            <a:r>
              <a:rPr lang="en-US" dirty="0">
                <a:solidFill>
                  <a:schemeClr val="tx2"/>
                </a:solidFill>
                <a:latin typeface="Arial Black" panose="020B0A04020102020204" pitchFamily="34" charset="0"/>
              </a:rPr>
              <a:t>Network Pharmacies</a:t>
            </a:r>
          </a:p>
          <a:p>
            <a:r>
              <a:rPr lang="en-US" sz="1600" dirty="0">
                <a:solidFill>
                  <a:schemeClr val="accent5"/>
                </a:solidFill>
              </a:rPr>
              <a:t>You can get covered vaccines for $0 at participating network pharmacies. </a:t>
            </a:r>
          </a:p>
          <a:p>
            <a:pPr>
              <a:spcBef>
                <a:spcPts val="600"/>
              </a:spcBef>
            </a:pPr>
            <a:r>
              <a:rPr lang="en-US" sz="1600" dirty="0">
                <a:solidFill>
                  <a:schemeClr val="accent5"/>
                </a:solidFill>
              </a:rPr>
              <a:t>To find a pharmacy that participates in the vaccine program:</a:t>
            </a:r>
          </a:p>
          <a:p>
            <a:pPr>
              <a:spcBef>
                <a:spcPts val="200"/>
              </a:spcBef>
            </a:pPr>
            <a:r>
              <a:rPr lang="en-US" sz="1600" b="1" dirty="0">
                <a:solidFill>
                  <a:srgbClr val="3FB1BF"/>
                </a:solidFill>
                <a:hlinkClick r:id="rId2">
                  <a:extLst>
                    <a:ext uri="{A12FA001-AC4F-418D-AE19-62706E023703}">
                      <ahyp:hlinkClr xmlns:ahyp="http://schemas.microsoft.com/office/drawing/2018/hyperlinkcolor" val="tx"/>
                    </a:ext>
                  </a:extLst>
                </a:hlinkClick>
              </a:rPr>
              <a:t>Find a Pharmacy</a:t>
            </a:r>
            <a:r>
              <a:rPr lang="en-US" sz="1600" b="1" dirty="0">
                <a:solidFill>
                  <a:srgbClr val="3FB1BF"/>
                </a:solidFill>
              </a:rPr>
              <a:t> </a:t>
            </a:r>
            <a:r>
              <a:rPr lang="en-US" sz="1600" dirty="0">
                <a:solidFill>
                  <a:schemeClr val="accent5"/>
                </a:solidFill>
              </a:rPr>
              <a:t>online or call </a:t>
            </a:r>
            <a:r>
              <a:rPr lang="en-US" sz="1600" b="1" dirty="0">
                <a:solidFill>
                  <a:schemeClr val="accent5"/>
                </a:solidFill>
              </a:rPr>
              <a:t>1-877-363-1303</a:t>
            </a:r>
            <a:r>
              <a:rPr lang="en-US" sz="1600" dirty="0">
                <a:solidFill>
                  <a:schemeClr val="accent5"/>
                </a:solidFill>
              </a:rPr>
              <a:t> to inquire if </a:t>
            </a:r>
            <a:br>
              <a:rPr lang="en-US" sz="1600" dirty="0">
                <a:solidFill>
                  <a:schemeClr val="accent5"/>
                </a:solidFill>
              </a:rPr>
            </a:br>
            <a:r>
              <a:rPr lang="en-US" sz="1600" dirty="0">
                <a:solidFill>
                  <a:schemeClr val="accent5"/>
                </a:solidFill>
              </a:rPr>
              <a:t>appointment is needed, or for more information.</a:t>
            </a:r>
          </a:p>
        </p:txBody>
      </p:sp>
      <p:sp>
        <p:nvSpPr>
          <p:cNvPr id="3" name="Title Placeholder 1">
            <a:extLst>
              <a:ext uri="{FF2B5EF4-FFF2-40B4-BE49-F238E27FC236}">
                <a16:creationId xmlns:a16="http://schemas.microsoft.com/office/drawing/2014/main" id="{A2948821-BB1E-09F4-BB8A-7705E53EC52A}"/>
              </a:ext>
            </a:extLst>
          </p:cNvPr>
          <p:cNvSpPr txBox="1">
            <a:spLocks/>
          </p:cNvSpPr>
          <p:nvPr/>
        </p:nvSpPr>
        <p:spPr bwMode="auto">
          <a:xfrm>
            <a:off x="342291" y="311196"/>
            <a:ext cx="5508178" cy="543706"/>
          </a:xfrm>
          <a:prstGeom prst="rect">
            <a:avLst/>
          </a:prstGeom>
          <a:noFill/>
          <a:ln>
            <a:noFill/>
          </a:ln>
        </p:spPr>
        <p:txBody>
          <a:bodyPr vert="horz" lIns="91440" tIns="45720" rIns="91440" bIns="45720" rtlCol="0" anchor="ctr">
            <a:noAutofit/>
          </a:bodyPr>
          <a:lstStyle>
            <a:lvl1pPr algn="l" rtl="0" eaLnBrk="1" fontAlgn="base" hangingPunct="1">
              <a:lnSpc>
                <a:spcPct val="100000"/>
              </a:lnSpc>
              <a:spcBef>
                <a:spcPct val="0"/>
              </a:spcBef>
              <a:spcAft>
                <a:spcPct val="0"/>
              </a:spcAft>
              <a:defRPr lang="en-US" sz="2400" kern="1200">
                <a:solidFill>
                  <a:schemeClr val="tx2"/>
                </a:solidFill>
                <a:latin typeface="Calibri"/>
                <a:ea typeface="ヒラギノ角ゴ Pro W3" charset="-128"/>
                <a:cs typeface="Calibri"/>
              </a:defRPr>
            </a:lvl1pPr>
            <a:lvl2pPr algn="l" rtl="0" eaLnBrk="1" fontAlgn="base" hangingPunct="1">
              <a:lnSpc>
                <a:spcPts val="2879"/>
              </a:lnSpc>
              <a:spcBef>
                <a:spcPct val="0"/>
              </a:spcBef>
              <a:spcAft>
                <a:spcPct val="0"/>
              </a:spcAft>
              <a:defRPr sz="2400">
                <a:solidFill>
                  <a:srgbClr val="007E7A"/>
                </a:solidFill>
                <a:latin typeface="Calibri" pitchFamily="34" charset="0"/>
                <a:ea typeface="ヒラギノ角ゴ Pro W3" charset="-128"/>
                <a:cs typeface="Calibri" pitchFamily="34" charset="0"/>
              </a:defRPr>
            </a:lvl2pPr>
            <a:lvl3pPr algn="l" rtl="0" eaLnBrk="1" fontAlgn="base" hangingPunct="1">
              <a:lnSpc>
                <a:spcPts val="2879"/>
              </a:lnSpc>
              <a:spcBef>
                <a:spcPct val="0"/>
              </a:spcBef>
              <a:spcAft>
                <a:spcPct val="0"/>
              </a:spcAft>
              <a:defRPr sz="2400">
                <a:solidFill>
                  <a:srgbClr val="007E7A"/>
                </a:solidFill>
                <a:latin typeface="Calibri" pitchFamily="34" charset="0"/>
                <a:ea typeface="ヒラギノ角ゴ Pro W3" charset="-128"/>
                <a:cs typeface="Calibri" pitchFamily="34" charset="0"/>
              </a:defRPr>
            </a:lvl3pPr>
            <a:lvl4pPr algn="l" rtl="0" eaLnBrk="1" fontAlgn="base" hangingPunct="1">
              <a:lnSpc>
                <a:spcPts val="2879"/>
              </a:lnSpc>
              <a:spcBef>
                <a:spcPct val="0"/>
              </a:spcBef>
              <a:spcAft>
                <a:spcPct val="0"/>
              </a:spcAft>
              <a:defRPr sz="2400">
                <a:solidFill>
                  <a:srgbClr val="007E7A"/>
                </a:solidFill>
                <a:latin typeface="Calibri" pitchFamily="34" charset="0"/>
                <a:ea typeface="ヒラギノ角ゴ Pro W3" charset="-128"/>
                <a:cs typeface="Calibri" pitchFamily="34" charset="0"/>
              </a:defRPr>
            </a:lvl4pPr>
            <a:lvl5pPr algn="l" rtl="0" eaLnBrk="1" fontAlgn="base" hangingPunct="1">
              <a:lnSpc>
                <a:spcPts val="2879"/>
              </a:lnSpc>
              <a:spcBef>
                <a:spcPct val="0"/>
              </a:spcBef>
              <a:spcAft>
                <a:spcPct val="0"/>
              </a:spcAft>
              <a:defRPr sz="2400">
                <a:solidFill>
                  <a:srgbClr val="007E7A"/>
                </a:solidFill>
                <a:latin typeface="Calibri" pitchFamily="34" charset="0"/>
                <a:ea typeface="ヒラギノ角ゴ Pro W3" charset="-128"/>
                <a:cs typeface="Calibri" pitchFamily="34" charset="0"/>
              </a:defRPr>
            </a:lvl5pPr>
            <a:lvl6pPr marL="342900" algn="l" rtl="0" eaLnBrk="1" fontAlgn="base" hangingPunct="1">
              <a:lnSpc>
                <a:spcPct val="80000"/>
              </a:lnSpc>
              <a:spcBef>
                <a:spcPct val="0"/>
              </a:spcBef>
              <a:spcAft>
                <a:spcPct val="0"/>
              </a:spcAft>
              <a:defRPr sz="3600">
                <a:solidFill>
                  <a:schemeClr val="tx2"/>
                </a:solidFill>
                <a:latin typeface="Sabon" charset="0"/>
              </a:defRPr>
            </a:lvl6pPr>
            <a:lvl7pPr marL="685800" algn="l" rtl="0" eaLnBrk="1" fontAlgn="base" hangingPunct="1">
              <a:lnSpc>
                <a:spcPct val="80000"/>
              </a:lnSpc>
              <a:spcBef>
                <a:spcPct val="0"/>
              </a:spcBef>
              <a:spcAft>
                <a:spcPct val="0"/>
              </a:spcAft>
              <a:defRPr sz="3600">
                <a:solidFill>
                  <a:schemeClr val="tx2"/>
                </a:solidFill>
                <a:latin typeface="Sabon" charset="0"/>
              </a:defRPr>
            </a:lvl7pPr>
            <a:lvl8pPr marL="1028700" algn="l" rtl="0" eaLnBrk="1" fontAlgn="base" hangingPunct="1">
              <a:lnSpc>
                <a:spcPct val="80000"/>
              </a:lnSpc>
              <a:spcBef>
                <a:spcPct val="0"/>
              </a:spcBef>
              <a:spcAft>
                <a:spcPct val="0"/>
              </a:spcAft>
              <a:defRPr sz="3600">
                <a:solidFill>
                  <a:schemeClr val="tx2"/>
                </a:solidFill>
                <a:latin typeface="Sabon" charset="0"/>
              </a:defRPr>
            </a:lvl8pPr>
            <a:lvl9pPr marL="1371600" algn="l" rtl="0" eaLnBrk="1" fontAlgn="base" hangingPunct="1">
              <a:lnSpc>
                <a:spcPct val="80000"/>
              </a:lnSpc>
              <a:spcBef>
                <a:spcPct val="0"/>
              </a:spcBef>
              <a:spcAft>
                <a:spcPct val="0"/>
              </a:spcAft>
              <a:defRPr sz="3600">
                <a:solidFill>
                  <a:schemeClr val="tx2"/>
                </a:solidFill>
                <a:latin typeface="Sabon" charset="0"/>
              </a:defRPr>
            </a:lvl9pPr>
          </a:lstStyle>
          <a:p>
            <a:r>
              <a:rPr lang="en-US" sz="3200" dirty="0"/>
              <a:t>Immunizations</a:t>
            </a:r>
          </a:p>
        </p:txBody>
      </p:sp>
      <p:pic>
        <p:nvPicPr>
          <p:cNvPr id="11" name="Picture 10" descr="A yellow heart with a patch on it&#10;&#10;Description automatically generated">
            <a:extLst>
              <a:ext uri="{FF2B5EF4-FFF2-40B4-BE49-F238E27FC236}">
                <a16:creationId xmlns:a16="http://schemas.microsoft.com/office/drawing/2014/main" id="{DA4E7687-4903-7E70-4A09-673857416C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2969" y="4138366"/>
            <a:ext cx="2340864" cy="2340864"/>
          </a:xfrm>
          <a:prstGeom prst="rect">
            <a:avLst/>
          </a:prstGeom>
        </p:spPr>
      </p:pic>
    </p:spTree>
    <p:extLst>
      <p:ext uri="{BB962C8B-B14F-4D97-AF65-F5344CB8AC3E}">
        <p14:creationId xmlns:p14="http://schemas.microsoft.com/office/powerpoint/2010/main" val="20348582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5400000">
            <a:off x="1143000" y="-1143000"/>
            <a:ext cx="6858000" cy="9144000"/>
          </a:xfrm>
          <a:prstGeom prst="rect">
            <a:avLst/>
          </a:prstGeom>
          <a:gradFill flip="none" rotWithShape="1">
            <a:gsLst>
              <a:gs pos="0">
                <a:srgbClr val="06265A"/>
              </a:gs>
              <a:gs pos="100000">
                <a:srgbClr val="2476A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469245"/>
            <a:ext cx="9144000" cy="1084695"/>
          </a:xfrm>
        </p:spPr>
        <p:txBody>
          <a:bodyPr>
            <a:noAutofit/>
          </a:bodyPr>
          <a:lstStyle/>
          <a:p>
            <a:pPr algn="ctr"/>
            <a:r>
              <a:rPr lang="en-US" sz="7200" dirty="0">
                <a:solidFill>
                  <a:srgbClr val="FFFFFF"/>
                </a:solidFill>
              </a:rPr>
              <a:t>Thank You</a:t>
            </a:r>
          </a:p>
        </p:txBody>
      </p:sp>
      <p:pic>
        <p:nvPicPr>
          <p:cNvPr id="5" name="Picture 4" descr="HNFS_REV_W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5795" y="4910409"/>
            <a:ext cx="2181900" cy="487291"/>
          </a:xfrm>
          <a:prstGeom prst="rect">
            <a:avLst/>
          </a:prstGeom>
        </p:spPr>
      </p:pic>
      <p:sp>
        <p:nvSpPr>
          <p:cNvPr id="3" name="TextBox 2">
            <a:extLst>
              <a:ext uri="{FF2B5EF4-FFF2-40B4-BE49-F238E27FC236}">
                <a16:creationId xmlns:a16="http://schemas.microsoft.com/office/drawing/2014/main" id="{A53BC63C-FDCC-3BBC-198B-38E5C17B1E04}"/>
              </a:ext>
            </a:extLst>
          </p:cNvPr>
          <p:cNvSpPr txBox="1"/>
          <p:nvPr/>
        </p:nvSpPr>
        <p:spPr>
          <a:xfrm>
            <a:off x="4763167" y="6673334"/>
            <a:ext cx="4325420" cy="184666"/>
          </a:xfrm>
          <a:prstGeom prst="rect">
            <a:avLst/>
          </a:prstGeom>
        </p:spPr>
        <p:txBody>
          <a:bodyPr wrap="square" rtlCol="0">
            <a:spAutoFit/>
          </a:bodyPr>
          <a:lstStyle/>
          <a:p>
            <a:pPr algn="r"/>
            <a:r>
              <a:rPr lang="en-US" sz="600" dirty="0">
                <a:solidFill>
                  <a:schemeClr val="tx1">
                    <a:lumMod val="65000"/>
                  </a:schemeClr>
                </a:solidFill>
              </a:rPr>
              <a:t>HS1023x202 (10/23)</a:t>
            </a:r>
          </a:p>
        </p:txBody>
      </p:sp>
    </p:spTree>
    <p:custDataLst>
      <p:tags r:id="rId1"/>
    </p:custDataLst>
    <p:extLst>
      <p:ext uri="{BB962C8B-B14F-4D97-AF65-F5344CB8AC3E}">
        <p14:creationId xmlns:p14="http://schemas.microsoft.com/office/powerpoint/2010/main" val="2106412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txBox="1">
            <a:spLocks/>
          </p:cNvSpPr>
          <p:nvPr/>
        </p:nvSpPr>
        <p:spPr>
          <a:xfrm>
            <a:off x="303213" y="739834"/>
            <a:ext cx="8475662" cy="4976928"/>
          </a:xfrm>
          <a:prstGeom prst="rect">
            <a:avLst/>
          </a:prstGeom>
        </p:spPr>
        <p:txBody>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200" kern="1200" cap="none">
                <a:solidFill>
                  <a:schemeClr val="bg2">
                    <a:lumMod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000" kern="1200" cap="none">
                <a:solidFill>
                  <a:schemeClr val="bg2">
                    <a:lumMod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900" kern="1200" cap="none">
                <a:solidFill>
                  <a:schemeClr val="bg2">
                    <a:lumMod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900" kern="1200" cap="none">
                <a:solidFill>
                  <a:schemeClr val="bg2">
                    <a:lumMod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900" kern="1200" cap="none">
                <a:solidFill>
                  <a:schemeClr val="bg2">
                    <a:lumMod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900" kern="1200" cap="none">
                <a:solidFill>
                  <a:schemeClr val="bg2">
                    <a:lumMod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900" kern="1200" cap="none">
                <a:solidFill>
                  <a:schemeClr val="bg2">
                    <a:lumMod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900" kern="1200" cap="none">
                <a:solidFill>
                  <a:schemeClr val="bg2">
                    <a:lumMod val="75000"/>
                  </a:schemeClr>
                </a:solidFill>
                <a:effectLst/>
                <a:latin typeface="+mn-lt"/>
                <a:ea typeface="+mn-ea"/>
                <a:cs typeface="+mn-cs"/>
              </a:defRPr>
            </a:lvl9pPr>
          </a:lstStyle>
          <a:p>
            <a:pPr marL="342900" indent="-342900" fontAlgn="auto">
              <a:buClrTx/>
              <a:buFont typeface="Wingdings" panose="05000000000000000000" pitchFamily="2" charset="2"/>
              <a:buChar char="Ø"/>
              <a:defRPr/>
            </a:pPr>
            <a:r>
              <a:rPr lang="en-US" sz="2400" dirty="0">
                <a:solidFill>
                  <a:sysClr val="windowText" lastClr="000000"/>
                </a:solidFill>
                <a:latin typeface="Arial" panose="020B0604020202020204" pitchFamily="34" charset="0"/>
                <a:cs typeface="Arial" panose="020B0604020202020204" pitchFamily="34" charset="0"/>
              </a:rPr>
              <a:t>Next meeting will be February 22, 2023 at 10:30 a.m.</a:t>
            </a:r>
          </a:p>
          <a:p>
            <a:pPr marL="342900" indent="-342900" fontAlgn="auto">
              <a:buClrTx/>
              <a:buFont typeface="Wingdings" panose="05000000000000000000" pitchFamily="2" charset="2"/>
              <a:buChar char="Ø"/>
              <a:defRPr/>
            </a:pPr>
            <a:endParaRPr lang="en-US" sz="2400" dirty="0">
              <a:solidFill>
                <a:sysClr val="windowText" lastClr="000000"/>
              </a:solidFill>
              <a:latin typeface="Arial "/>
            </a:endParaRPr>
          </a:p>
          <a:p>
            <a:pPr marL="342900" indent="-342900" fontAlgn="auto">
              <a:buClrTx/>
              <a:buFont typeface="Wingdings" panose="05000000000000000000" pitchFamily="2" charset="2"/>
              <a:buChar char="Ø"/>
              <a:defRPr/>
            </a:pPr>
            <a:r>
              <a:rPr lang="en-US" sz="2400" dirty="0">
                <a:solidFill>
                  <a:sysClr val="windowText" lastClr="000000"/>
                </a:solidFill>
                <a:latin typeface="Arial "/>
              </a:rPr>
              <a:t>Please follow us on Facebook, Instagram and our website (william-beaumont.tricare.mil/) for the latest news and updates.</a:t>
            </a:r>
          </a:p>
          <a:p>
            <a:pPr fontAlgn="auto">
              <a:buClrTx/>
              <a:defRPr/>
            </a:pPr>
            <a:endParaRPr lang="en-US" sz="2400" dirty="0">
              <a:solidFill>
                <a:sysClr val="windowText" lastClr="000000"/>
              </a:solidFill>
              <a:latin typeface="Arial "/>
            </a:endParaRPr>
          </a:p>
          <a:p>
            <a:pPr marL="342900" indent="-342900" fontAlgn="auto">
              <a:buClrTx/>
              <a:buFont typeface="Wingdings" panose="05000000000000000000" pitchFamily="2" charset="2"/>
              <a:buChar char="Ø"/>
              <a:defRPr/>
            </a:pPr>
            <a:r>
              <a:rPr lang="en-US" sz="2400" dirty="0">
                <a:solidFill>
                  <a:sysClr val="windowText" lastClr="000000"/>
                </a:solidFill>
                <a:latin typeface="Arial "/>
              </a:rPr>
              <a:t>Please contact the Patient Experience Department at  </a:t>
            </a:r>
          </a:p>
          <a:p>
            <a:pPr fontAlgn="auto">
              <a:buClrTx/>
              <a:defRPr/>
            </a:pPr>
            <a:r>
              <a:rPr lang="en-US" sz="2400" dirty="0">
                <a:solidFill>
                  <a:sysClr val="windowText" lastClr="000000"/>
                </a:solidFill>
                <a:latin typeface="Arial "/>
              </a:rPr>
              <a:t>915-742-2692 for recommendations or questions or if you   require assistance</a:t>
            </a:r>
          </a:p>
          <a:p>
            <a:pPr marL="342900" indent="-342900" fontAlgn="auto">
              <a:buClrTx/>
              <a:buFont typeface="Wingdings" panose="05000000000000000000" pitchFamily="2" charset="2"/>
              <a:buChar char="Ø"/>
              <a:defRPr/>
            </a:pPr>
            <a:endParaRPr lang="en-US" sz="2400" dirty="0">
              <a:solidFill>
                <a:sysClr val="windowText" lastClr="000000"/>
              </a:solidFill>
              <a:latin typeface="Arial "/>
            </a:endParaRPr>
          </a:p>
          <a:p>
            <a:pPr marL="342900" indent="-342900" fontAlgn="auto">
              <a:buClrTx/>
              <a:buFont typeface="Wingdings" panose="05000000000000000000" pitchFamily="2" charset="2"/>
              <a:buChar char="Ø"/>
              <a:defRPr/>
            </a:pPr>
            <a:endParaRPr lang="en-US" sz="2400" dirty="0">
              <a:solidFill>
                <a:sysClr val="windowText" lastClr="000000"/>
              </a:solidFill>
              <a:latin typeface="Arial "/>
            </a:endParaRPr>
          </a:p>
          <a:p>
            <a:pPr fontAlgn="auto">
              <a:buClrTx/>
              <a:defRPr/>
            </a:pPr>
            <a:endParaRPr lang="en-US" sz="2400" dirty="0">
              <a:solidFill>
                <a:sysClr val="windowText" lastClr="000000"/>
              </a:solidFill>
              <a:latin typeface="Arial "/>
            </a:endParaRPr>
          </a:p>
          <a:p>
            <a:pPr fontAlgn="auto">
              <a:buClrTx/>
              <a:defRPr/>
            </a:pPr>
            <a:endParaRPr lang="en-US" sz="2400" dirty="0">
              <a:solidFill>
                <a:sysClr val="windowText" lastClr="000000"/>
              </a:solidFill>
              <a:latin typeface="Arial "/>
            </a:endParaRPr>
          </a:p>
          <a:p>
            <a:pPr fontAlgn="auto">
              <a:buClrTx/>
              <a:defRPr/>
            </a:pPr>
            <a:endParaRPr lang="en-US" sz="2400" dirty="0">
              <a:solidFill>
                <a:sysClr val="windowText" lastClr="000000"/>
              </a:solidFill>
              <a:latin typeface="Arial "/>
            </a:endParaRPr>
          </a:p>
          <a:p>
            <a:pPr fontAlgn="auto">
              <a:buClrTx/>
              <a:defRPr/>
            </a:pPr>
            <a:endParaRPr lang="en-US" sz="2400" dirty="0">
              <a:solidFill>
                <a:sysClr val="windowText" lastClr="000000"/>
              </a:solidFill>
              <a:latin typeface="Arial "/>
            </a:endParaRPr>
          </a:p>
          <a:p>
            <a:pPr fontAlgn="auto">
              <a:buClr>
                <a:srgbClr val="660033"/>
              </a:buClr>
              <a:defRPr/>
            </a:pPr>
            <a:endParaRPr lang="en-US" sz="2400" dirty="0">
              <a:solidFill>
                <a:sysClr val="windowText" lastClr="000000"/>
              </a:solidFill>
              <a:latin typeface="Arial "/>
            </a:endParaRPr>
          </a:p>
          <a:p>
            <a:pPr fontAlgn="auto">
              <a:buClr>
                <a:srgbClr val="660033"/>
              </a:buClr>
              <a:defRPr/>
            </a:pPr>
            <a:endParaRPr lang="en-US" sz="2400" dirty="0">
              <a:solidFill>
                <a:sysClr val="windowText" lastClr="000000"/>
              </a:solidFill>
              <a:latin typeface="Arial "/>
            </a:endParaRPr>
          </a:p>
          <a:p>
            <a:pPr fontAlgn="auto">
              <a:buClr>
                <a:srgbClr val="660033"/>
              </a:buClr>
              <a:defRPr/>
            </a:pPr>
            <a:endParaRPr lang="en-US" sz="2400" dirty="0">
              <a:solidFill>
                <a:sysClr val="windowText" lastClr="000000"/>
              </a:solidFill>
              <a:latin typeface="Arial "/>
            </a:endParaRPr>
          </a:p>
          <a:p>
            <a:pPr fontAlgn="auto">
              <a:buClr>
                <a:srgbClr val="660033"/>
              </a:buClr>
              <a:defRPr/>
            </a:pPr>
            <a:endParaRPr lang="en-US" sz="2400" dirty="0">
              <a:solidFill>
                <a:sysClr val="windowText" lastClr="000000"/>
              </a:solidFill>
              <a:latin typeface="Arial "/>
            </a:endParaRPr>
          </a:p>
          <a:p>
            <a:pPr fontAlgn="auto">
              <a:buClr>
                <a:srgbClr val="660033"/>
              </a:buClr>
              <a:defRPr/>
            </a:pPr>
            <a:endParaRPr lang="en-US" sz="2400" dirty="0">
              <a:solidFill>
                <a:sysClr val="windowText" lastClr="000000"/>
              </a:solidFill>
              <a:latin typeface="Arial "/>
            </a:endParaRPr>
          </a:p>
          <a:p>
            <a:pPr fontAlgn="auto">
              <a:buClr>
                <a:sysClr val="window" lastClr="FFFFFF"/>
              </a:buClr>
              <a:defRPr/>
            </a:pPr>
            <a:endParaRPr lang="en-US" sz="2400" dirty="0">
              <a:solidFill>
                <a:sysClr val="windowText" lastClr="000000"/>
              </a:solidFill>
              <a:latin typeface="Arial "/>
            </a:endParaRPr>
          </a:p>
          <a:p>
            <a:pPr fontAlgn="auto">
              <a:buClr>
                <a:sysClr val="window" lastClr="FFFFFF"/>
              </a:buClr>
              <a:defRPr/>
            </a:pPr>
            <a:endParaRPr lang="en-US" sz="2400" dirty="0">
              <a:solidFill>
                <a:sysClr val="windowText" lastClr="000000"/>
              </a:solidFill>
              <a:latin typeface="Arial "/>
            </a:endParaRPr>
          </a:p>
        </p:txBody>
      </p:sp>
    </p:spTree>
    <p:extLst>
      <p:ext uri="{BB962C8B-B14F-4D97-AF65-F5344CB8AC3E}">
        <p14:creationId xmlns:p14="http://schemas.microsoft.com/office/powerpoint/2010/main" val="36385447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1950" y="347202"/>
            <a:ext cx="8416925"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8467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3"/>
          <p:cNvSpPr txBox="1">
            <a:spLocks noChangeArrowheads="1"/>
          </p:cNvSpPr>
          <p:nvPr/>
        </p:nvSpPr>
        <p:spPr bwMode="auto">
          <a:xfrm>
            <a:off x="4745038" y="141288"/>
            <a:ext cx="4313237"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38038" tIns="38038" rIns="38038" bIns="38038" anchor="ctr">
            <a:spAutoFit/>
          </a:bodyPr>
          <a:lstStyle/>
          <a:p>
            <a:pPr algn="ctr" hangingPunct="1"/>
            <a:r>
              <a:rPr lang="en-US" altLang="en-US" sz="2000" b="1">
                <a:solidFill>
                  <a:srgbClr val="FFFFFF"/>
                </a:solidFill>
                <a:sym typeface="Arial" panose="020B0604020202020204" pitchFamily="34" charset="0"/>
              </a:rPr>
              <a:t>Questions and Discussion</a:t>
            </a:r>
          </a:p>
        </p:txBody>
      </p:sp>
      <p:graphicFrame>
        <p:nvGraphicFramePr>
          <p:cNvPr id="75779" name="Object 5"/>
          <p:cNvGraphicFramePr>
            <a:graphicFrameLocks/>
          </p:cNvGraphicFramePr>
          <p:nvPr/>
        </p:nvGraphicFramePr>
        <p:xfrm>
          <a:off x="2971800" y="1524000"/>
          <a:ext cx="3352800" cy="3733800"/>
        </p:xfrm>
        <a:graphic>
          <a:graphicData uri="http://schemas.openxmlformats.org/presentationml/2006/ole">
            <mc:AlternateContent xmlns:mc="http://schemas.openxmlformats.org/markup-compatibility/2006">
              <mc:Choice xmlns:v="urn:schemas-microsoft-com:vml" Requires="v">
                <p:oleObj name="Clip" r:id="rId3" imgW="2323080" imgH="2984400" progId="">
                  <p:embed/>
                </p:oleObj>
              </mc:Choice>
              <mc:Fallback>
                <p:oleObj name="Clip" r:id="rId3" imgW="2323080" imgH="2984400" progId="">
                  <p:embed/>
                  <p:pic>
                    <p:nvPicPr>
                      <p:cNvPr id="0" name="Object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1524000"/>
                        <a:ext cx="3352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46600" y="141288"/>
            <a:ext cx="4032250" cy="388937"/>
          </a:xfrm>
        </p:spPr>
        <p:txBody>
          <a:bodyPr anchor="t">
            <a:normAutofit fontScale="90000"/>
          </a:bodyPr>
          <a:lstStyle/>
          <a:p>
            <a:pPr eaLnBrk="1" hangingPunct="1"/>
            <a:r>
              <a:rPr lang="en-US" altLang="en-US">
                <a:solidFill>
                  <a:schemeClr val="bg1"/>
                </a:solidFill>
                <a:ea typeface="Geneva"/>
                <a:cs typeface="Geneva"/>
              </a:rPr>
              <a:t>Patient Satisfaction</a:t>
            </a:r>
          </a:p>
        </p:txBody>
      </p:sp>
      <p:sp>
        <p:nvSpPr>
          <p:cNvPr id="28675" name="Content Placeholder 2"/>
          <p:cNvSpPr txBox="1">
            <a:spLocks/>
          </p:cNvSpPr>
          <p:nvPr/>
        </p:nvSpPr>
        <p:spPr bwMode="auto">
          <a:xfrm>
            <a:off x="356299" y="141288"/>
            <a:ext cx="8380601" cy="2786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15900" indent="-215900">
              <a:spcBef>
                <a:spcPct val="20000"/>
              </a:spcBef>
              <a:buChar char="•"/>
              <a:defRPr sz="17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1500">
                <a:solidFill>
                  <a:schemeClr val="tx1"/>
                </a:solidFill>
                <a:latin typeface="Arial" panose="020B0604020202020204" pitchFamily="34" charset="0"/>
                <a:cs typeface="Arial" panose="020B0604020202020204" pitchFamily="34" charset="0"/>
              </a:defRPr>
            </a:lvl2pPr>
            <a:lvl3pPr marL="1081088" indent="-165100">
              <a:spcBef>
                <a:spcPct val="20000"/>
              </a:spcBef>
              <a:buChar char="•"/>
              <a:defRPr sz="13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000">
                <a:solidFill>
                  <a:schemeClr val="tx1"/>
                </a:solidFill>
                <a:latin typeface="Arial" panose="020B0604020202020204" pitchFamily="34" charset="0"/>
                <a:cs typeface="Arial" panose="020B0604020202020204" pitchFamily="34" charset="0"/>
              </a:defRPr>
            </a:lvl4pPr>
            <a:lvl5pPr marL="2001838" indent="-173038">
              <a:spcBef>
                <a:spcPct val="20000"/>
              </a:spcBef>
              <a:buChar char="»"/>
              <a:defRPr sz="1000">
                <a:solidFill>
                  <a:schemeClr val="tx1"/>
                </a:solidFill>
                <a:latin typeface="Arial" panose="020B0604020202020204" pitchFamily="34" charset="0"/>
                <a:cs typeface="Arial" panose="020B0604020202020204" pitchFamily="34" charset="0"/>
              </a:defRPr>
            </a:lvl5pPr>
            <a:lvl6pPr marL="2459038" indent="-173038"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6pPr>
            <a:lvl7pPr marL="2916238" indent="-173038"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7pPr>
            <a:lvl8pPr marL="3373438" indent="-173038"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8pPr>
            <a:lvl9pPr marL="3830638" indent="-173038" eaLnBrk="0" fontAlgn="base" hangingPunct="0">
              <a:spcBef>
                <a:spcPct val="20000"/>
              </a:spcBef>
              <a:spcAft>
                <a:spcPct val="0"/>
              </a:spcAft>
              <a:buChar char="»"/>
              <a:defRPr sz="1000">
                <a:solidFill>
                  <a:schemeClr val="tx1"/>
                </a:solidFill>
                <a:latin typeface="Arial" panose="020B0604020202020204" pitchFamily="34" charset="0"/>
                <a:cs typeface="Arial" panose="020B0604020202020204" pitchFamily="34" charset="0"/>
              </a:defRPr>
            </a:lvl9pPr>
          </a:lstStyle>
          <a:p>
            <a:pPr>
              <a:buSzPct val="125000"/>
              <a:buFont typeface="Wingdings" panose="05000000000000000000" pitchFamily="2" charset="2"/>
              <a:buChar char="Ø"/>
            </a:pPr>
            <a:r>
              <a:rPr lang="en-US" altLang="en-US" sz="1600" b="1" dirty="0">
                <a:latin typeface=" Arial"/>
                <a:ea typeface="Geneva"/>
                <a:cs typeface="Geneva"/>
              </a:rPr>
              <a:t>Joint Outpatient Experience Survey (JOES):</a:t>
            </a:r>
          </a:p>
          <a:p>
            <a:pPr>
              <a:buClr>
                <a:srgbClr val="660033"/>
              </a:buClr>
              <a:buSzPct val="125000"/>
              <a:buFont typeface="Wingdings" panose="05000000000000000000" pitchFamily="2" charset="2"/>
              <a:buNone/>
            </a:pPr>
            <a:r>
              <a:rPr lang="en-US" altLang="en-US" sz="1600" dirty="0">
                <a:latin typeface=" Arial"/>
                <a:ea typeface="Geneva"/>
                <a:cs typeface="Geneva"/>
              </a:rPr>
              <a:t>Satisfied with Healthcare – 85.8% the last quarter</a:t>
            </a:r>
          </a:p>
          <a:p>
            <a:pPr>
              <a:buClr>
                <a:srgbClr val="660033"/>
              </a:buClr>
              <a:buSzPct val="125000"/>
              <a:buFont typeface="Wingdings" panose="05000000000000000000" pitchFamily="2" charset="2"/>
              <a:buNone/>
            </a:pPr>
            <a:r>
              <a:rPr lang="en-US" altLang="en-US" sz="1600" dirty="0">
                <a:latin typeface=" Arial"/>
                <a:ea typeface="Geneva"/>
                <a:cs typeface="Geneva"/>
              </a:rPr>
              <a:t>Recommend the Hospital – 80.8% the last quarter</a:t>
            </a:r>
          </a:p>
          <a:p>
            <a:pPr>
              <a:buClr>
                <a:srgbClr val="660033"/>
              </a:buClr>
              <a:buSzPct val="125000"/>
              <a:buFont typeface="Wingdings" panose="05000000000000000000" pitchFamily="2" charset="2"/>
              <a:buNone/>
            </a:pPr>
            <a:endParaRPr lang="en-US" altLang="en-US" sz="1600" dirty="0">
              <a:latin typeface=" Arial"/>
              <a:ea typeface="Geneva"/>
              <a:cs typeface="Geneva"/>
            </a:endParaRPr>
          </a:p>
          <a:p>
            <a:pPr>
              <a:buSzPct val="125000"/>
              <a:buFont typeface="Wingdings" panose="05000000000000000000" pitchFamily="2" charset="2"/>
              <a:buChar char="Ø"/>
            </a:pPr>
            <a:r>
              <a:rPr lang="en-US" altLang="en-US" sz="1600" b="1" dirty="0">
                <a:latin typeface=" Arial"/>
                <a:ea typeface="Geneva"/>
                <a:cs typeface="Geneva"/>
              </a:rPr>
              <a:t>TRICARE Inpatient Satisfaction Survey (JOES):</a:t>
            </a:r>
          </a:p>
          <a:p>
            <a:pPr>
              <a:buClr>
                <a:srgbClr val="660033"/>
              </a:buClr>
              <a:buSzPct val="125000"/>
              <a:buFont typeface="Wingdings" panose="05000000000000000000" pitchFamily="2" charset="2"/>
              <a:buNone/>
            </a:pPr>
            <a:r>
              <a:rPr lang="en-US" altLang="en-US" sz="1600" dirty="0">
                <a:latin typeface=" Arial"/>
                <a:ea typeface="Geneva"/>
                <a:cs typeface="Geneva"/>
              </a:rPr>
              <a:t>Overall Hospital Rating – 81.4% the last quarter</a:t>
            </a:r>
          </a:p>
          <a:p>
            <a:pPr>
              <a:buClr>
                <a:srgbClr val="660033"/>
              </a:buClr>
              <a:buSzPct val="125000"/>
              <a:buFont typeface="Wingdings" panose="05000000000000000000" pitchFamily="2" charset="2"/>
              <a:buNone/>
            </a:pPr>
            <a:r>
              <a:rPr lang="en-US" altLang="en-US" sz="1600" dirty="0">
                <a:latin typeface=" Arial"/>
                <a:ea typeface="Geneva"/>
                <a:cs typeface="Geneva"/>
              </a:rPr>
              <a:t>Recommend the Hospital – 82.7% the last quarter</a:t>
            </a:r>
          </a:p>
          <a:p>
            <a:pPr>
              <a:buClr>
                <a:srgbClr val="660033"/>
              </a:buClr>
              <a:buSzPct val="125000"/>
              <a:buFont typeface="Wingdings" panose="05000000000000000000" pitchFamily="2" charset="2"/>
              <a:buNone/>
            </a:pPr>
            <a:endParaRPr lang="en-US" altLang="en-US" sz="1600" dirty="0">
              <a:latin typeface=" Arial"/>
              <a:ea typeface="Geneva"/>
              <a:cs typeface="Geneva"/>
            </a:endParaRPr>
          </a:p>
          <a:p>
            <a:pPr>
              <a:lnSpc>
                <a:spcPct val="90000"/>
              </a:lnSpc>
              <a:buSzPct val="125000"/>
              <a:buFont typeface="Wingdings" panose="05000000000000000000" pitchFamily="2" charset="2"/>
              <a:buChar char="Ø"/>
            </a:pPr>
            <a:r>
              <a:rPr lang="en-US" altLang="en-US" sz="1600" b="1" dirty="0">
                <a:latin typeface=" Arial"/>
                <a:ea typeface="Geneva"/>
                <a:cs typeface="Geneva"/>
              </a:rPr>
              <a:t>Interactive Customer Evaluation (ICE) System:</a:t>
            </a:r>
          </a:p>
          <a:p>
            <a:pPr>
              <a:lnSpc>
                <a:spcPct val="90000"/>
              </a:lnSpc>
              <a:buSzPct val="125000"/>
              <a:buFontTx/>
              <a:buNone/>
            </a:pPr>
            <a:r>
              <a:rPr lang="en-US" altLang="en-US" sz="1600" dirty="0">
                <a:latin typeface=" Arial"/>
                <a:ea typeface="Geneva"/>
                <a:cs typeface="Geneva"/>
              </a:rPr>
              <a:t> 1507 satisfied and  312 dissatisfied (29 Jul – 21 Oct 23)</a:t>
            </a:r>
          </a:p>
          <a:p>
            <a:pPr>
              <a:lnSpc>
                <a:spcPct val="90000"/>
              </a:lnSpc>
              <a:buSzPct val="125000"/>
              <a:buFontTx/>
              <a:buNone/>
            </a:pPr>
            <a:endParaRPr lang="en-US" altLang="en-US" sz="2000" dirty="0">
              <a:latin typeface=" Arial"/>
              <a:ea typeface="Geneva"/>
              <a:cs typeface="Geneva"/>
            </a:endParaRPr>
          </a:p>
          <a:p>
            <a:pPr>
              <a:lnSpc>
                <a:spcPct val="90000"/>
              </a:lnSpc>
              <a:buSzPct val="125000"/>
              <a:buFontTx/>
              <a:buNone/>
            </a:pPr>
            <a:endParaRPr lang="en-US" altLang="en-US" sz="2400" dirty="0">
              <a:latin typeface=" Arial"/>
              <a:ea typeface="Geneva"/>
              <a:cs typeface="Geneva"/>
            </a:endParaRPr>
          </a:p>
          <a:p>
            <a:pPr>
              <a:buSzPct val="125000"/>
              <a:buFont typeface="Wingdings" panose="05000000000000000000" pitchFamily="2" charset="2"/>
              <a:buNone/>
            </a:pPr>
            <a:endParaRPr lang="en-US" altLang="en-US" sz="2400" dirty="0">
              <a:solidFill>
                <a:srgbClr val="47FFD1"/>
              </a:solidFill>
              <a:latin typeface="Times New Roman" panose="02020603050405020304" pitchFamily="18" charset="0"/>
              <a:ea typeface="Geneva"/>
              <a:cs typeface="Geneva"/>
            </a:endParaRPr>
          </a:p>
        </p:txBody>
      </p:sp>
      <p:graphicFrame>
        <p:nvGraphicFramePr>
          <p:cNvPr id="7" name="Chart 6">
            <a:extLst>
              <a:ext uri="{FF2B5EF4-FFF2-40B4-BE49-F238E27FC236}">
                <a16:creationId xmlns:a16="http://schemas.microsoft.com/office/drawing/2014/main" id="{B62146FC-6CDC-70DC-8A9B-7FF426B03F20}"/>
              </a:ext>
            </a:extLst>
          </p:cNvPr>
          <p:cNvGraphicFramePr>
            <a:graphicFrameLocks/>
          </p:cNvGraphicFramePr>
          <p:nvPr>
            <p:extLst>
              <p:ext uri="{D42A27DB-BD31-4B8C-83A1-F6EECF244321}">
                <p14:modId xmlns:p14="http://schemas.microsoft.com/office/powerpoint/2010/main" val="723672633"/>
              </p:ext>
            </p:extLst>
          </p:nvPr>
        </p:nvGraphicFramePr>
        <p:xfrm>
          <a:off x="478171" y="3003259"/>
          <a:ext cx="8284129" cy="299987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E07700-1630-A6FE-1D6E-96C7ED956EB6}"/>
              </a:ext>
            </a:extLst>
          </p:cNvPr>
          <p:cNvPicPr>
            <a:picLocks noChangeAspect="1"/>
          </p:cNvPicPr>
          <p:nvPr/>
        </p:nvPicPr>
        <p:blipFill>
          <a:blip r:embed="rId2"/>
          <a:stretch>
            <a:fillRect/>
          </a:stretch>
        </p:blipFill>
        <p:spPr>
          <a:xfrm>
            <a:off x="544106" y="234268"/>
            <a:ext cx="7919762" cy="5781124"/>
          </a:xfrm>
          <a:prstGeom prst="rect">
            <a:avLst/>
          </a:prstGeom>
        </p:spPr>
      </p:pic>
    </p:spTree>
    <p:extLst>
      <p:ext uri="{BB962C8B-B14F-4D97-AF65-F5344CB8AC3E}">
        <p14:creationId xmlns:p14="http://schemas.microsoft.com/office/powerpoint/2010/main" val="2260699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Placeholder 3"/>
          <p:cNvSpPr txBox="1">
            <a:spLocks/>
          </p:cNvSpPr>
          <p:nvPr/>
        </p:nvSpPr>
        <p:spPr bwMode="auto">
          <a:xfrm>
            <a:off x="360603" y="310967"/>
            <a:ext cx="8091487"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cs typeface="Arial" panose="020B0604020202020204" pitchFamily="34" charset="0"/>
              </a:defRPr>
            </a:lvl1pPr>
            <a:lvl2pPr marL="457200" defTabSz="457200">
              <a:defRPr>
                <a:solidFill>
                  <a:schemeClr val="tx1"/>
                </a:solidFill>
                <a:latin typeface="Arial" panose="020B0604020202020204" pitchFamily="34" charset="0"/>
                <a:cs typeface="Arial" panose="020B0604020202020204" pitchFamily="34" charset="0"/>
              </a:defRPr>
            </a:lvl2pPr>
            <a:lvl3pPr marL="914400" defTabSz="457200">
              <a:defRPr>
                <a:solidFill>
                  <a:schemeClr val="tx1"/>
                </a:solidFill>
                <a:latin typeface="Arial" panose="020B0604020202020204" pitchFamily="34" charset="0"/>
                <a:cs typeface="Arial" panose="020B0604020202020204" pitchFamily="34" charset="0"/>
              </a:defRPr>
            </a:lvl3pPr>
            <a:lvl4pPr marL="1371600" defTabSz="457200">
              <a:defRPr>
                <a:solidFill>
                  <a:schemeClr val="tx1"/>
                </a:solidFill>
                <a:latin typeface="Arial" panose="020B0604020202020204" pitchFamily="34" charset="0"/>
                <a:cs typeface="Arial" panose="020B0604020202020204" pitchFamily="34" charset="0"/>
              </a:defRPr>
            </a:lvl4pPr>
            <a:lvl5pPr marL="1828800" defTabSz="457200">
              <a:defRPr>
                <a:solidFill>
                  <a:schemeClr val="tx1"/>
                </a:solidFill>
                <a:latin typeface="Arial" panose="020B0604020202020204" pitchFamily="34" charset="0"/>
                <a:cs typeface="Arial" panose="020B0604020202020204" pitchFamily="34" charset="0"/>
              </a:defRPr>
            </a:lvl5pPr>
            <a:lvl6pPr indent="100013"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indent="100013"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indent="100013"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indent="100013"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indent="-457200" eaLnBrk="1" hangingPunct="1">
              <a:spcBef>
                <a:spcPct val="20000"/>
              </a:spcBef>
              <a:spcAft>
                <a:spcPts val="600"/>
              </a:spcAft>
              <a:buSzPct val="80000"/>
              <a:buFont typeface="Wingdings" panose="05000000000000000000" pitchFamily="2" charset="2"/>
              <a:buChar char="Ø"/>
              <a:defRPr/>
            </a:pPr>
            <a:r>
              <a:rPr lang="en-US" altLang="en-US" sz="2400" dirty="0">
                <a:solidFill>
                  <a:srgbClr val="000000"/>
                </a:solidFill>
                <a:latin typeface="Arial "/>
              </a:rPr>
              <a:t>Information Desk 915-742-7777 – Monday to Friday 24 hours – general information only; maps and phone books are available at the front desk</a:t>
            </a:r>
          </a:p>
          <a:p>
            <a:pPr marL="457200" indent="-457200" eaLnBrk="1" hangingPunct="1">
              <a:spcBef>
                <a:spcPct val="20000"/>
              </a:spcBef>
              <a:spcAft>
                <a:spcPts val="600"/>
              </a:spcAft>
              <a:buSzPct val="80000"/>
              <a:buFont typeface="Wingdings" panose="05000000000000000000" pitchFamily="2" charset="2"/>
              <a:buChar char="Ø"/>
              <a:defRPr/>
            </a:pPr>
            <a:endParaRPr lang="en-US" altLang="en-US" sz="2400" dirty="0">
              <a:solidFill>
                <a:srgbClr val="000000"/>
              </a:solidFill>
              <a:latin typeface="Arial "/>
            </a:endParaRPr>
          </a:p>
          <a:p>
            <a:pPr marL="457200" indent="-457200" eaLnBrk="1" hangingPunct="1">
              <a:spcBef>
                <a:spcPct val="20000"/>
              </a:spcBef>
              <a:spcAft>
                <a:spcPts val="600"/>
              </a:spcAft>
              <a:buSzPct val="80000"/>
              <a:buFont typeface="Wingdings" panose="05000000000000000000" pitchFamily="2" charset="2"/>
              <a:buChar char="Ø"/>
              <a:defRPr/>
            </a:pPr>
            <a:r>
              <a:rPr lang="en-US" altLang="en-US" sz="2400" dirty="0">
                <a:solidFill>
                  <a:srgbClr val="000000"/>
                </a:solidFill>
                <a:latin typeface="Arial "/>
              </a:rPr>
              <a:t>Wheelchairs (regular and electric) can be signed out at the front desks in the East Clinic (Monday through Friday 0730 – 1630) and the Rotunda (Monday through Friday 24 hours a day). If needed after hours, please contact security</a:t>
            </a:r>
          </a:p>
          <a:p>
            <a:pPr marL="457200" indent="-457200" eaLnBrk="1" hangingPunct="1">
              <a:spcBef>
                <a:spcPct val="20000"/>
              </a:spcBef>
              <a:spcAft>
                <a:spcPts val="600"/>
              </a:spcAft>
              <a:buSzPct val="80000"/>
              <a:buFont typeface="Wingdings" panose="05000000000000000000" pitchFamily="2" charset="2"/>
              <a:buChar char="Ø"/>
              <a:defRPr/>
            </a:pPr>
            <a:endParaRPr lang="en-US" altLang="en-US" sz="2400" dirty="0">
              <a:solidFill>
                <a:srgbClr val="000000"/>
              </a:solidFill>
              <a:latin typeface="Arial "/>
            </a:endParaRPr>
          </a:p>
          <a:p>
            <a:pPr marL="457200" indent="-457200" eaLnBrk="1" hangingPunct="1">
              <a:spcBef>
                <a:spcPct val="20000"/>
              </a:spcBef>
              <a:spcAft>
                <a:spcPts val="600"/>
              </a:spcAft>
              <a:buSzPct val="80000"/>
              <a:buFont typeface="Wingdings" panose="05000000000000000000" pitchFamily="2" charset="2"/>
              <a:buChar char="Ø"/>
              <a:defRPr/>
            </a:pPr>
            <a:r>
              <a:rPr lang="en-US" altLang="en-US" sz="2400" dirty="0">
                <a:solidFill>
                  <a:srgbClr val="000000"/>
                </a:solidFill>
                <a:latin typeface="Arial "/>
              </a:rPr>
              <a:t>MHS Genesis Portal navigation assistance – please contact the Patient Experience Department </a:t>
            </a:r>
          </a:p>
          <a:p>
            <a:pPr eaLnBrk="1" hangingPunct="1">
              <a:spcBef>
                <a:spcPct val="20000"/>
              </a:spcBef>
              <a:spcAft>
                <a:spcPts val="600"/>
              </a:spcAft>
              <a:buSzPct val="80000"/>
              <a:defRPr/>
            </a:pPr>
            <a:r>
              <a:rPr lang="en-US" altLang="en-US" sz="2400" dirty="0">
                <a:solidFill>
                  <a:srgbClr val="000000"/>
                </a:solidFill>
                <a:latin typeface="Arial "/>
              </a:rPr>
              <a:t>      915-742-2692  </a:t>
            </a:r>
          </a:p>
          <a:p>
            <a:pPr marL="457200" indent="-457200" eaLnBrk="1" hangingPunct="1">
              <a:spcBef>
                <a:spcPct val="20000"/>
              </a:spcBef>
              <a:spcAft>
                <a:spcPts val="600"/>
              </a:spcAft>
              <a:buSzPct val="80000"/>
              <a:buFont typeface="Wingdings" panose="05000000000000000000" pitchFamily="2" charset="2"/>
              <a:buChar char="Ø"/>
              <a:defRPr/>
            </a:pPr>
            <a:endParaRPr lang="en-US" altLang="en-US" sz="2400" dirty="0">
              <a:solidFill>
                <a:srgbClr val="000000"/>
              </a:solidFill>
              <a:latin typeface="Arial "/>
            </a:endParaRPr>
          </a:p>
          <a:p>
            <a:pPr eaLnBrk="1" hangingPunct="1">
              <a:spcBef>
                <a:spcPct val="20000"/>
              </a:spcBef>
              <a:spcAft>
                <a:spcPts val="600"/>
              </a:spcAft>
              <a:buClr>
                <a:srgbClr val="660033"/>
              </a:buClr>
              <a:buSzPct val="80000"/>
              <a:buFont typeface="Wingdings 3" panose="05040102010807070707" pitchFamily="18" charset="2"/>
              <a:buNone/>
              <a:defRPr/>
            </a:pPr>
            <a:endParaRPr lang="en-US" altLang="en-US" sz="2800" dirty="0">
              <a:solidFill>
                <a:srgbClr val="000000"/>
              </a:solidFill>
              <a:latin typeface="Arial "/>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29074" y="336550"/>
            <a:ext cx="4932363" cy="569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TextBox 6"/>
          <p:cNvSpPr txBox="1">
            <a:spLocks noChangeArrowheads="1"/>
          </p:cNvSpPr>
          <p:nvPr/>
        </p:nvSpPr>
        <p:spPr bwMode="auto">
          <a:xfrm>
            <a:off x="489354" y="782637"/>
            <a:ext cx="301783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dirty="0"/>
              <a:t>Although we have a huge parking lot, did you know you can use the Emergency and Assistant Stations (E&amp;A Stations) to call someone to assist you for pick up? If you find yourself parked in an area where you may have difficulty walking to the hospital, simply look for one of these E&amp;A Stations, and push the button for service. Assistance will be provided to help you reach the facility. There are 32 stations located through our parking lot.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41A1DE-0D8D-4042-A811-411261108A02}"/>
              </a:ext>
            </a:extLst>
          </p:cNvPr>
          <p:cNvPicPr>
            <a:picLocks noChangeAspect="1"/>
          </p:cNvPicPr>
          <p:nvPr/>
        </p:nvPicPr>
        <p:blipFill>
          <a:blip r:embed="rId3"/>
          <a:stretch>
            <a:fillRect/>
          </a:stretch>
        </p:blipFill>
        <p:spPr>
          <a:xfrm>
            <a:off x="713064" y="117446"/>
            <a:ext cx="8162488" cy="5905849"/>
          </a:xfrm>
          <a:prstGeom prst="rect">
            <a:avLst/>
          </a:prstGeom>
        </p:spPr>
      </p:pic>
    </p:spTree>
    <p:extLst>
      <p:ext uri="{BB962C8B-B14F-4D97-AF65-F5344CB8AC3E}">
        <p14:creationId xmlns:p14="http://schemas.microsoft.com/office/powerpoint/2010/main" val="13328582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8791DD-A1E4-B66A-82E2-B40CBBDEB7E6}"/>
              </a:ext>
            </a:extLst>
          </p:cNvPr>
          <p:cNvPicPr>
            <a:picLocks noChangeAspect="1"/>
          </p:cNvPicPr>
          <p:nvPr/>
        </p:nvPicPr>
        <p:blipFill>
          <a:blip r:embed="rId3"/>
          <a:stretch>
            <a:fillRect/>
          </a:stretch>
        </p:blipFill>
        <p:spPr>
          <a:xfrm>
            <a:off x="90684" y="0"/>
            <a:ext cx="9053315" cy="6857999"/>
          </a:xfrm>
          <a:prstGeom prst="rect">
            <a:avLst/>
          </a:prstGeom>
        </p:spPr>
      </p:pic>
    </p:spTree>
    <p:extLst>
      <p:ext uri="{BB962C8B-B14F-4D97-AF65-F5344CB8AC3E}">
        <p14:creationId xmlns:p14="http://schemas.microsoft.com/office/powerpoint/2010/main" val="28828438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Custom 2">
      <a:dk1>
        <a:srgbClr val="283446"/>
      </a:dk1>
      <a:lt1>
        <a:sysClr val="window" lastClr="FFFFFF"/>
      </a:lt1>
      <a:dk2>
        <a:srgbClr val="3D4D69"/>
      </a:dk2>
      <a:lt2>
        <a:srgbClr val="BFC6D4"/>
      </a:lt2>
      <a:accent1>
        <a:srgbClr val="582831"/>
      </a:accent1>
      <a:accent2>
        <a:srgbClr val="6C82A7"/>
      </a:accent2>
      <a:accent3>
        <a:srgbClr val="283446"/>
      </a:accent3>
      <a:accent4>
        <a:srgbClr val="3D4D69"/>
      </a:accent4>
      <a:accent5>
        <a:srgbClr val="C4BD97"/>
      </a:accent5>
      <a:accent6>
        <a:srgbClr val="BFC6D4"/>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D7BACECEC72C045B539E3825EA845B8" ma:contentTypeVersion="0" ma:contentTypeDescription="Create a new document." ma:contentTypeScope="" ma:versionID="6b5d5d94f2437561136181d9026969e3">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LongProperties xmlns="http://schemas.microsoft.com/office/2006/metadata/longProperties"/>
</file>

<file path=customXml/itemProps1.xml><?xml version="1.0" encoding="utf-8"?>
<ds:datastoreItem xmlns:ds="http://schemas.openxmlformats.org/officeDocument/2006/customXml" ds:itemID="{4589E0BB-B8D6-4E90-B24A-2EF63ED8FED2}">
  <ds:schemaRefs>
    <ds:schemaRef ds:uri="http://purl.org/dc/elements/1.1/"/>
    <ds:schemaRef ds:uri="http://schemas.microsoft.com/office/2006/metadata/properties"/>
    <ds:schemaRef ds:uri="http://schemas.openxmlformats.org/package/2006/metadata/core-properties"/>
    <ds:schemaRef ds:uri="http://schemas.microsoft.com/office/2006/documentManagement/types"/>
    <ds:schemaRef ds:uri="http://purl.org/dc/terms/"/>
    <ds:schemaRef ds:uri="http://www.w3.org/XML/1998/namespace"/>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1C06892A-51E6-4F5C-8EEB-9E77E8FFA6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0FDAF189-4C7A-4BDB-87B8-9FE497818203}">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
  <TotalTime>31638</TotalTime>
  <Words>2081</Words>
  <Application>Microsoft Office PowerPoint</Application>
  <PresentationFormat>On-screen Show (4:3)</PresentationFormat>
  <Paragraphs>288</Paragraphs>
  <Slides>35</Slides>
  <Notes>25</Notes>
  <HiddenSlides>0</HiddenSlides>
  <MMClips>0</MMClips>
  <ScaleCrop>false</ScaleCrop>
  <HeadingPairs>
    <vt:vector size="8" baseType="variant">
      <vt:variant>
        <vt:lpstr>Fonts Used</vt:lpstr>
      </vt:variant>
      <vt:variant>
        <vt:i4>18</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55" baseType="lpstr">
      <vt:lpstr> Arial</vt:lpstr>
      <vt:lpstr>Adobe Garamond Pro</vt:lpstr>
      <vt:lpstr>archivo_narrow</vt:lpstr>
      <vt:lpstr>Arial</vt:lpstr>
      <vt:lpstr>Arial </vt:lpstr>
      <vt:lpstr>Arial Black</vt:lpstr>
      <vt:lpstr>Arial Narrow</vt:lpstr>
      <vt:lpstr>Calibri</vt:lpstr>
      <vt:lpstr>Courier New</vt:lpstr>
      <vt:lpstr>Franklin Gothic Book</vt:lpstr>
      <vt:lpstr>Franklin Gothic Demi</vt:lpstr>
      <vt:lpstr>Franklin Gothic Medium</vt:lpstr>
      <vt:lpstr>Garamond</vt:lpstr>
      <vt:lpstr>Open Sans</vt:lpstr>
      <vt:lpstr>Symbol</vt:lpstr>
      <vt:lpstr>Times New Roman</vt:lpstr>
      <vt:lpstr>Wingdings</vt:lpstr>
      <vt:lpstr>Wingdings 3</vt:lpstr>
      <vt:lpstr>1_Office Theme</vt:lpstr>
      <vt:lpstr>Clip</vt:lpstr>
      <vt:lpstr>PowerPoint Presentation</vt:lpstr>
      <vt:lpstr>AGENDA</vt:lpstr>
      <vt:lpstr>PowerPoint Presentation</vt:lpstr>
      <vt:lpstr>Patient Satisfaction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Exceptional Family Member Program  (EFMP)</vt:lpstr>
      <vt:lpstr>Enterprise Exceptional Family Member Program  (E-EFMP)</vt:lpstr>
      <vt:lpstr>E-EFMP</vt:lpstr>
      <vt:lpstr>Center for Autism Resources Education and Services (CARES)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TRICARE® Open Season 2023</vt:lpstr>
      <vt:lpstr>PowerPoint Presentation</vt:lpstr>
      <vt:lpstr>PowerPoint Presentation</vt:lpstr>
      <vt:lpstr>Thank You</vt:lpstr>
      <vt:lpstr>PowerPoint Presentation</vt:lpstr>
      <vt:lpstr>PowerPoint Presentation</vt:lpstr>
      <vt:lpstr>PowerPoint Presentation</vt:lpstr>
    </vt:vector>
  </TitlesOfParts>
  <Company>OTSG, U.S.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Customer Service Cultural Diversity</dc:title>
  <dc:creator>Jennifer Donnelly</dc:creator>
  <cp:lastModifiedBy>Pinkney, Kristal A CIV USARMY MEDCOM WBAMC (USA)</cp:lastModifiedBy>
  <cp:revision>1503</cp:revision>
  <cp:lastPrinted>2023-11-06T21:19:17Z</cp:lastPrinted>
  <dcterms:created xsi:type="dcterms:W3CDTF">2006-01-23T14:59:19Z</dcterms:created>
  <dcterms:modified xsi:type="dcterms:W3CDTF">2023-11-07T19:19:10Z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F6UFAUZ7N4KA-252-1228</vt:lpwstr>
  </property>
  <property fmtid="{D5CDD505-2E9C-101B-9397-08002B2CF9AE}" pid="3" name="_dlc_DocIdItemGuid">
    <vt:lpwstr>0fbf4200-741a-489d-96a6-f53a8df91ee5</vt:lpwstr>
  </property>
  <property fmtid="{D5CDD505-2E9C-101B-9397-08002B2CF9AE}" pid="4" name="_dlc_DocIdUrl">
    <vt:lpwstr>https://wbamc-sp10.amed.ds.army.mil/nursing/edu/staffedu/HOINFO/_layouts/DocIdRedir.aspx?ID=F6UFAUZ7N4KA-252-1228, F6UFAUZ7N4KA-252-1228</vt:lpwstr>
  </property>
</Properties>
</file>